
<file path=[Content_Types].xml><?xml version="1.0" encoding="utf-8"?>
<Types xmlns="http://schemas.openxmlformats.org/package/2006/content-types">
  <Default Extension="jpeg" ContentType="image/jpeg"/>
  <Default Extension="wav" ContentType="audio/x-wav"/>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handoutMasters/handoutMaster1.xml" ContentType="application/vnd.openxmlformats-officedocument.presentationml.handoutMaster+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firstSlideNum="0" strictFirstAndLastChars="0">
  <p:sldMasterIdLst>
    <p:sldMasterId id="2147483648" r:id="rId1"/>
  </p:sldMasterIdLst>
  <p:notesMasterIdLst>
    <p:notesMasterId r:id="rId4"/>
  </p:notesMasterIdLst>
  <p:handoutMasterIdLst>
    <p:handoutMasterId r:id="rId40"/>
  </p:handoutMasterIdLst>
  <p:sldIdLst>
    <p:sldId id="256" r:id="rId3"/>
    <p:sldId id="315" r:id="rId5"/>
    <p:sldId id="316" r:id="rId6"/>
    <p:sldId id="321" r:id="rId7"/>
    <p:sldId id="377" r:id="rId8"/>
    <p:sldId id="322" r:id="rId9"/>
    <p:sldId id="372" r:id="rId10"/>
    <p:sldId id="373" r:id="rId11"/>
    <p:sldId id="375" r:id="rId12"/>
    <p:sldId id="317" r:id="rId13"/>
    <p:sldId id="349" r:id="rId14"/>
    <p:sldId id="329" r:id="rId15"/>
    <p:sldId id="396" r:id="rId16"/>
    <p:sldId id="376" r:id="rId17"/>
    <p:sldId id="335" r:id="rId18"/>
    <p:sldId id="318" r:id="rId19"/>
    <p:sldId id="378" r:id="rId20"/>
    <p:sldId id="379" r:id="rId21"/>
    <p:sldId id="380" r:id="rId22"/>
    <p:sldId id="381" r:id="rId23"/>
    <p:sldId id="382" r:id="rId24"/>
    <p:sldId id="383" r:id="rId25"/>
    <p:sldId id="384" r:id="rId26"/>
    <p:sldId id="319" r:id="rId27"/>
    <p:sldId id="385" r:id="rId28"/>
    <p:sldId id="386" r:id="rId29"/>
    <p:sldId id="387" r:id="rId30"/>
    <p:sldId id="388" r:id="rId31"/>
    <p:sldId id="389" r:id="rId32"/>
    <p:sldId id="390" r:id="rId33"/>
    <p:sldId id="391" r:id="rId34"/>
    <p:sldId id="392" r:id="rId35"/>
    <p:sldId id="394" r:id="rId36"/>
    <p:sldId id="393" r:id="rId37"/>
    <p:sldId id="395" r:id="rId38"/>
    <p:sldId id="286" r:id="rId39"/>
  </p:sldIdLst>
  <p:sldSz cx="9144000" cy="5144770"/>
  <p:notesSz cx="6858000" cy="9144000"/>
  <p:defaultTextStyle>
    <a:defPPr>
      <a:defRPr lang="en-US"/>
    </a:defPPr>
    <a:lvl1pPr algn="l" rtl="0" fontAlgn="base">
      <a:spcBef>
        <a:spcPct val="0"/>
      </a:spcBef>
      <a:spcAft>
        <a:spcPct val="0"/>
      </a:spcAft>
      <a:defRPr b="1" kern="1200">
        <a:solidFill>
          <a:schemeClr val="tx1"/>
        </a:solidFill>
        <a:latin typeface="Amelia BT"/>
        <a:ea typeface="宋体" panose="02010600030101010101" pitchFamily="2" charset="-122"/>
        <a:cs typeface="+mn-cs"/>
      </a:defRPr>
    </a:lvl1pPr>
    <a:lvl2pPr marL="457200" algn="l" rtl="0" fontAlgn="base">
      <a:spcBef>
        <a:spcPct val="0"/>
      </a:spcBef>
      <a:spcAft>
        <a:spcPct val="0"/>
      </a:spcAft>
      <a:defRPr b="1" kern="1200">
        <a:solidFill>
          <a:schemeClr val="tx1"/>
        </a:solidFill>
        <a:latin typeface="Amelia BT"/>
        <a:ea typeface="宋体" panose="02010600030101010101" pitchFamily="2" charset="-122"/>
        <a:cs typeface="+mn-cs"/>
      </a:defRPr>
    </a:lvl2pPr>
    <a:lvl3pPr marL="914400" algn="l" rtl="0" fontAlgn="base">
      <a:spcBef>
        <a:spcPct val="0"/>
      </a:spcBef>
      <a:spcAft>
        <a:spcPct val="0"/>
      </a:spcAft>
      <a:defRPr b="1" kern="1200">
        <a:solidFill>
          <a:schemeClr val="tx1"/>
        </a:solidFill>
        <a:latin typeface="Amelia BT"/>
        <a:ea typeface="宋体" panose="02010600030101010101" pitchFamily="2" charset="-122"/>
        <a:cs typeface="+mn-cs"/>
      </a:defRPr>
    </a:lvl3pPr>
    <a:lvl4pPr marL="1371600" algn="l" rtl="0" fontAlgn="base">
      <a:spcBef>
        <a:spcPct val="0"/>
      </a:spcBef>
      <a:spcAft>
        <a:spcPct val="0"/>
      </a:spcAft>
      <a:defRPr b="1" kern="1200">
        <a:solidFill>
          <a:schemeClr val="tx1"/>
        </a:solidFill>
        <a:latin typeface="Amelia BT"/>
        <a:ea typeface="宋体" panose="02010600030101010101" pitchFamily="2" charset="-122"/>
        <a:cs typeface="+mn-cs"/>
      </a:defRPr>
    </a:lvl4pPr>
    <a:lvl5pPr marL="1828800" algn="l" rtl="0" fontAlgn="base">
      <a:spcBef>
        <a:spcPct val="0"/>
      </a:spcBef>
      <a:spcAft>
        <a:spcPct val="0"/>
      </a:spcAft>
      <a:defRPr b="1" kern="1200">
        <a:solidFill>
          <a:schemeClr val="tx1"/>
        </a:solidFill>
        <a:latin typeface="Amelia BT"/>
        <a:ea typeface="宋体" panose="02010600030101010101" pitchFamily="2" charset="-122"/>
        <a:cs typeface="+mn-cs"/>
      </a:defRPr>
    </a:lvl5pPr>
    <a:lvl6pPr marL="2286000" algn="l" defTabSz="914400" rtl="0" eaLnBrk="1" latinLnBrk="0" hangingPunct="1">
      <a:defRPr b="1" kern="1200">
        <a:solidFill>
          <a:schemeClr val="tx1"/>
        </a:solidFill>
        <a:latin typeface="Amelia BT"/>
        <a:ea typeface="宋体" panose="02010600030101010101" pitchFamily="2" charset="-122"/>
        <a:cs typeface="+mn-cs"/>
      </a:defRPr>
    </a:lvl6pPr>
    <a:lvl7pPr marL="2743200" algn="l" defTabSz="914400" rtl="0" eaLnBrk="1" latinLnBrk="0" hangingPunct="1">
      <a:defRPr b="1" kern="1200">
        <a:solidFill>
          <a:schemeClr val="tx1"/>
        </a:solidFill>
        <a:latin typeface="Amelia BT"/>
        <a:ea typeface="宋体" panose="02010600030101010101" pitchFamily="2" charset="-122"/>
        <a:cs typeface="+mn-cs"/>
      </a:defRPr>
    </a:lvl7pPr>
    <a:lvl8pPr marL="3200400" algn="l" defTabSz="914400" rtl="0" eaLnBrk="1" latinLnBrk="0" hangingPunct="1">
      <a:defRPr b="1" kern="1200">
        <a:solidFill>
          <a:schemeClr val="tx1"/>
        </a:solidFill>
        <a:latin typeface="Amelia BT"/>
        <a:ea typeface="宋体" panose="02010600030101010101" pitchFamily="2" charset="-122"/>
        <a:cs typeface="+mn-cs"/>
      </a:defRPr>
    </a:lvl8pPr>
    <a:lvl9pPr marL="3657600" algn="l" defTabSz="914400" rtl="0" eaLnBrk="1" latinLnBrk="0" hangingPunct="1">
      <a:defRPr b="1" kern="1200">
        <a:solidFill>
          <a:schemeClr val="tx1"/>
        </a:solidFill>
        <a:latin typeface="Amelia BT"/>
        <a:ea typeface="宋体" panose="02010600030101010101" pitchFamily="2" charset="-122"/>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FFF"/>
    <a:srgbClr val="0070C0"/>
    <a:srgbClr val="FFFF00"/>
    <a:srgbClr val="005426"/>
    <a:srgbClr val="1E93FE"/>
    <a:srgbClr val="8C3FC5"/>
    <a:srgbClr val="66CCFF"/>
    <a:srgbClr val="808080"/>
    <a:srgbClr val="FCFCFC"/>
    <a:srgbClr val="E8E8E8"/>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0882" autoAdjust="0"/>
    <p:restoredTop sz="94660"/>
  </p:normalViewPr>
  <p:slideViewPr>
    <p:cSldViewPr>
      <p:cViewPr varScale="1">
        <p:scale>
          <a:sx n="95" d="100"/>
          <a:sy n="95" d="100"/>
        </p:scale>
        <p:origin x="174" y="72"/>
      </p:cViewPr>
      <p:guideLst>
        <p:guide orient="horz" pos="1619"/>
        <p:guide pos="2792"/>
      </p:guideLst>
    </p:cSldViewPr>
  </p:slideViewPr>
  <p:notesTextViewPr>
    <p:cViewPr>
      <p:scale>
        <a:sx n="100" d="100"/>
        <a:sy n="100" d="100"/>
      </p:scale>
      <p:origin x="0" y="0"/>
    </p:cViewPr>
  </p:notesTextViewPr>
  <p:sorterViewPr>
    <p:cViewPr varScale="1">
      <p:scale>
        <a:sx n="1" d="1"/>
        <a:sy n="1" d="1"/>
      </p:scale>
      <p:origin x="0" y="0"/>
    </p:cViewPr>
  </p:sorterViewPr>
  <p:notesViewPr>
    <p:cSldViewPr>
      <p:cViewPr varScale="1">
        <p:scale>
          <a:sx n="68" d="100"/>
          <a:sy n="68" d="100"/>
        </p:scale>
        <p:origin x="-2856" y="-90"/>
      </p:cViewPr>
      <p:guideLst>
        <p:guide orient="horz" pos="2878"/>
        <p:guide pos="2094"/>
      </p:guideLst>
    </p:cSldViewPr>
  </p:notes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3" Type="http://schemas.openxmlformats.org/officeDocument/2006/relationships/tableStyles" Target="tableStyles.xml"/><Relationship Id="rId42" Type="http://schemas.openxmlformats.org/officeDocument/2006/relationships/viewProps" Target="viewProps.xml"/><Relationship Id="rId41" Type="http://schemas.openxmlformats.org/officeDocument/2006/relationships/presProps" Target="presProps.xml"/><Relationship Id="rId40" Type="http://schemas.openxmlformats.org/officeDocument/2006/relationships/handoutMaster" Target="handoutMasters/handoutMaster1.xml"/><Relationship Id="rId4" Type="http://schemas.openxmlformats.org/officeDocument/2006/relationships/notesMaster" Target="notesMasters/notesMaster1.xml"/><Relationship Id="rId39" Type="http://schemas.openxmlformats.org/officeDocument/2006/relationships/slide" Target="slides/slide36.xml"/><Relationship Id="rId38" Type="http://schemas.openxmlformats.org/officeDocument/2006/relationships/slide" Target="slides/slide35.xml"/><Relationship Id="rId37" Type="http://schemas.openxmlformats.org/officeDocument/2006/relationships/slide" Target="slides/slide34.xml"/><Relationship Id="rId36" Type="http://schemas.openxmlformats.org/officeDocument/2006/relationships/slide" Target="slides/slide33.xml"/><Relationship Id="rId35" Type="http://schemas.openxmlformats.org/officeDocument/2006/relationships/slide" Target="slides/slide32.xml"/><Relationship Id="rId34" Type="http://schemas.openxmlformats.org/officeDocument/2006/relationships/slide" Target="slides/slide31.xml"/><Relationship Id="rId33" Type="http://schemas.openxmlformats.org/officeDocument/2006/relationships/slide" Target="slides/slide30.xml"/><Relationship Id="rId32" Type="http://schemas.openxmlformats.org/officeDocument/2006/relationships/slide" Target="slides/slide29.xml"/><Relationship Id="rId31" Type="http://schemas.openxmlformats.org/officeDocument/2006/relationships/slide" Target="slides/slide28.xml"/><Relationship Id="rId30" Type="http://schemas.openxmlformats.org/officeDocument/2006/relationships/slide" Target="slides/slide27.xml"/><Relationship Id="rId3" Type="http://schemas.openxmlformats.org/officeDocument/2006/relationships/slide" Target="slides/slide1.xml"/><Relationship Id="rId29" Type="http://schemas.openxmlformats.org/officeDocument/2006/relationships/slide" Target="slides/slide26.xml"/><Relationship Id="rId28" Type="http://schemas.openxmlformats.org/officeDocument/2006/relationships/slide" Target="slides/slide25.xml"/><Relationship Id="rId27" Type="http://schemas.openxmlformats.org/officeDocument/2006/relationships/slide" Target="slides/slide24.xml"/><Relationship Id="rId26" Type="http://schemas.openxmlformats.org/officeDocument/2006/relationships/slide" Target="slides/slide23.xml"/><Relationship Id="rId25" Type="http://schemas.openxmlformats.org/officeDocument/2006/relationships/slide" Target="slides/slide22.xml"/><Relationship Id="rId24" Type="http://schemas.openxmlformats.org/officeDocument/2006/relationships/slide" Target="slides/slide21.xml"/><Relationship Id="rId23" Type="http://schemas.openxmlformats.org/officeDocument/2006/relationships/slide" Target="slides/slide20.xml"/><Relationship Id="rId22" Type="http://schemas.openxmlformats.org/officeDocument/2006/relationships/slide" Target="slides/slide19.xml"/><Relationship Id="rId21" Type="http://schemas.openxmlformats.org/officeDocument/2006/relationships/slide" Target="slides/slide18.xml"/><Relationship Id="rId20" Type="http://schemas.openxmlformats.org/officeDocument/2006/relationships/slide" Target="slides/slide17.xml"/><Relationship Id="rId2" Type="http://schemas.openxmlformats.org/officeDocument/2006/relationships/theme" Target="theme/theme1.xml"/><Relationship Id="rId19" Type="http://schemas.openxmlformats.org/officeDocument/2006/relationships/slide" Target="slides/slide16.xml"/><Relationship Id="rId18" Type="http://schemas.openxmlformats.org/officeDocument/2006/relationships/slide" Target="slides/slide15.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6082" name="Rectangle 2"/>
          <p:cNvSpPr>
            <a:spLocks noGrp="1" noChangeArrowheads="1"/>
          </p:cNvSpPr>
          <p:nvPr>
            <p:ph type="hdr" sz="quarter"/>
          </p:nvPr>
        </p:nvSpPr>
        <p:spPr bwMode="auto">
          <a:xfrm>
            <a:off x="0" y="0"/>
            <a:ext cx="2971800" cy="457200"/>
          </a:xfrm>
          <a:prstGeom prst="rect">
            <a:avLst/>
          </a:prstGeom>
          <a:noFill/>
          <a:ln w="9525">
            <a:noFill/>
            <a:miter lim="800000"/>
          </a:ln>
          <a:effectLst/>
        </p:spPr>
        <p:txBody>
          <a:bodyPr vert="horz" wrap="square" lIns="91440" tIns="45720" rIns="91440" bIns="45720" numCol="1" anchor="t" anchorCtr="0" compatLnSpc="1"/>
          <a:lstStyle>
            <a:lvl1pPr algn="l">
              <a:defRPr sz="1200" b="0">
                <a:latin typeface="Arial" panose="020B0604020202020204" pitchFamily="34" charset="0"/>
                <a:ea typeface="+mn-ea"/>
              </a:defRPr>
            </a:lvl1pPr>
          </a:lstStyle>
          <a:p>
            <a:pPr>
              <a:defRPr/>
            </a:pPr>
            <a:endParaRPr lang="en-US" altLang="zh-CN"/>
          </a:p>
        </p:txBody>
      </p:sp>
      <p:sp>
        <p:nvSpPr>
          <p:cNvPr id="46083" name="Rectangle 3"/>
          <p:cNvSpPr>
            <a:spLocks noGrp="1" noChangeArrowheads="1"/>
          </p:cNvSpPr>
          <p:nvPr>
            <p:ph type="dt" sz="quarter" idx="1"/>
          </p:nvPr>
        </p:nvSpPr>
        <p:spPr bwMode="auto">
          <a:xfrm>
            <a:off x="3884613" y="0"/>
            <a:ext cx="2971800" cy="457200"/>
          </a:xfrm>
          <a:prstGeom prst="rect">
            <a:avLst/>
          </a:prstGeom>
          <a:noFill/>
          <a:ln w="9525">
            <a:noFill/>
            <a:miter lim="800000"/>
          </a:ln>
          <a:effectLst/>
        </p:spPr>
        <p:txBody>
          <a:bodyPr vert="horz" wrap="square" lIns="91440" tIns="45720" rIns="91440" bIns="45720" numCol="1" anchor="t" anchorCtr="0" compatLnSpc="1"/>
          <a:lstStyle>
            <a:lvl1pPr algn="r">
              <a:defRPr sz="1200" b="0">
                <a:latin typeface="Arial" panose="020B0604020202020204" pitchFamily="34" charset="0"/>
                <a:ea typeface="+mn-ea"/>
              </a:defRPr>
            </a:lvl1pPr>
          </a:lstStyle>
          <a:p>
            <a:pPr>
              <a:defRPr/>
            </a:pPr>
            <a:endParaRPr lang="en-US" altLang="zh-CN"/>
          </a:p>
        </p:txBody>
      </p:sp>
      <p:sp>
        <p:nvSpPr>
          <p:cNvPr id="46084" name="Rectangle 4"/>
          <p:cNvSpPr>
            <a:spLocks noGrp="1" noChangeArrowheads="1"/>
          </p:cNvSpPr>
          <p:nvPr>
            <p:ph type="ftr" sz="quarter" idx="2"/>
          </p:nvPr>
        </p:nvSpPr>
        <p:spPr bwMode="auto">
          <a:xfrm>
            <a:off x="0" y="8685213"/>
            <a:ext cx="2971800" cy="457200"/>
          </a:xfrm>
          <a:prstGeom prst="rect">
            <a:avLst/>
          </a:prstGeom>
          <a:noFill/>
          <a:ln w="9525">
            <a:noFill/>
            <a:miter lim="800000"/>
          </a:ln>
          <a:effectLst/>
        </p:spPr>
        <p:txBody>
          <a:bodyPr vert="horz" wrap="square" lIns="91440" tIns="45720" rIns="91440" bIns="45720" numCol="1" anchor="b" anchorCtr="0" compatLnSpc="1"/>
          <a:lstStyle>
            <a:lvl1pPr algn="l">
              <a:defRPr sz="1200" b="0">
                <a:latin typeface="Arial" panose="020B0604020202020204" pitchFamily="34" charset="0"/>
                <a:ea typeface="+mn-ea"/>
              </a:defRPr>
            </a:lvl1pPr>
          </a:lstStyle>
          <a:p>
            <a:pPr>
              <a:defRPr/>
            </a:pPr>
            <a:endParaRPr lang="en-US" altLang="zh-CN"/>
          </a:p>
        </p:txBody>
      </p:sp>
      <p:sp>
        <p:nvSpPr>
          <p:cNvPr id="46085" name="Rectangle 5"/>
          <p:cNvSpPr>
            <a:spLocks noGrp="1" noChangeArrowheads="1"/>
          </p:cNvSpPr>
          <p:nvPr>
            <p:ph type="sldNum" sz="quarter" idx="3"/>
          </p:nvPr>
        </p:nvSpPr>
        <p:spPr bwMode="auto">
          <a:xfrm>
            <a:off x="3884613" y="8685213"/>
            <a:ext cx="2971800" cy="457200"/>
          </a:xfrm>
          <a:prstGeom prst="rect">
            <a:avLst/>
          </a:prstGeom>
          <a:noFill/>
          <a:ln w="9525">
            <a:noFill/>
            <a:miter lim="800000"/>
          </a:ln>
          <a:effectLst/>
        </p:spPr>
        <p:txBody>
          <a:bodyPr vert="horz" wrap="square" lIns="91440" tIns="45720" rIns="91440" bIns="45720" numCol="1" anchor="b" anchorCtr="0" compatLnSpc="1"/>
          <a:lstStyle>
            <a:lvl1pPr algn="r">
              <a:defRPr sz="1200" b="0">
                <a:latin typeface="Arial" panose="020B0604020202020204" pitchFamily="34" charset="0"/>
                <a:ea typeface="+mn-ea"/>
              </a:defRPr>
            </a:lvl1pPr>
          </a:lstStyle>
          <a:p>
            <a:pPr>
              <a:defRPr/>
            </a:pPr>
            <a:fld id="{019EF37B-CDB3-4233-A2D2-FFB154B532E0}" type="slidenum">
              <a:rPr lang="en-US" altLang="zh-CN"/>
            </a:fld>
            <a:endParaRPr lang="en-US" altLang="zh-CN"/>
          </a:p>
        </p:txBody>
      </p:sp>
    </p:spTree>
  </p:cSld>
  <p:clrMap bg1="lt1" tx1="dk1" bg2="lt2" tx2="dk2" accent1="accent1" accent2="accent2" accent3="accent3" accent4="accent4" accent5="accent5" accent6="accent6" hlink="hlink" folHlink="folHlink"/>
</p:handoutMaster>
</file>

<file path=ppt/media/>
</file>

<file path=ppt/media/audio1.wav>
</file>

<file path=ppt/media/image1.jpeg>
</file>

<file path=ppt/media/image10.png>
</file>

<file path=ppt/media/image2.jpeg>
</file>

<file path=ppt/media/image3.jpeg>
</file>

<file path=ppt/media/image4.png>
</file>

<file path=ppt/media/image5.png>
</file>

<file path=ppt/media/image6.png>
</file>

<file path=ppt/media/image7.jpe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194" name="Rectangle 2"/>
          <p:cNvSpPr>
            <a:spLocks noGrp="1" noChangeArrowheads="1"/>
          </p:cNvSpPr>
          <p:nvPr>
            <p:ph type="hdr" sz="quarter"/>
          </p:nvPr>
        </p:nvSpPr>
        <p:spPr bwMode="auto">
          <a:xfrm>
            <a:off x="0" y="0"/>
            <a:ext cx="2971800" cy="457200"/>
          </a:xfrm>
          <a:prstGeom prst="rect">
            <a:avLst/>
          </a:prstGeom>
          <a:noFill/>
          <a:ln w="9525">
            <a:noFill/>
            <a:miter lim="800000"/>
          </a:ln>
          <a:effectLst/>
        </p:spPr>
        <p:txBody>
          <a:bodyPr vert="horz" wrap="square" lIns="91440" tIns="45720" rIns="91440" bIns="45720" numCol="1" anchor="t" anchorCtr="0" compatLnSpc="1"/>
          <a:lstStyle>
            <a:lvl1pPr algn="l">
              <a:defRPr sz="1200" b="0">
                <a:latin typeface="Arial" panose="020B0604020202020204" pitchFamily="34" charset="0"/>
                <a:ea typeface="+mn-ea"/>
              </a:defRPr>
            </a:lvl1pPr>
          </a:lstStyle>
          <a:p>
            <a:pPr>
              <a:defRPr/>
            </a:pPr>
            <a:endParaRPr lang="en-US" altLang="zh-CN"/>
          </a:p>
        </p:txBody>
      </p:sp>
      <p:sp>
        <p:nvSpPr>
          <p:cNvPr id="8195" name="Rectangle 3"/>
          <p:cNvSpPr>
            <a:spLocks noGrp="1" noChangeArrowheads="1"/>
          </p:cNvSpPr>
          <p:nvPr>
            <p:ph type="dt" idx="1"/>
          </p:nvPr>
        </p:nvSpPr>
        <p:spPr bwMode="auto">
          <a:xfrm>
            <a:off x="3884613" y="0"/>
            <a:ext cx="2971800" cy="457200"/>
          </a:xfrm>
          <a:prstGeom prst="rect">
            <a:avLst/>
          </a:prstGeom>
          <a:noFill/>
          <a:ln w="9525">
            <a:noFill/>
            <a:miter lim="800000"/>
          </a:ln>
          <a:effectLst/>
        </p:spPr>
        <p:txBody>
          <a:bodyPr vert="horz" wrap="square" lIns="91440" tIns="45720" rIns="91440" bIns="45720" numCol="1" anchor="t" anchorCtr="0" compatLnSpc="1"/>
          <a:lstStyle>
            <a:lvl1pPr algn="r">
              <a:defRPr sz="1200" b="0">
                <a:latin typeface="Arial" panose="020B0604020202020204" pitchFamily="34" charset="0"/>
                <a:ea typeface="+mn-ea"/>
              </a:defRPr>
            </a:lvl1pPr>
          </a:lstStyle>
          <a:p>
            <a:pPr>
              <a:defRPr/>
            </a:pPr>
            <a:endParaRPr lang="en-US" altLang="zh-CN"/>
          </a:p>
        </p:txBody>
      </p:sp>
      <p:sp>
        <p:nvSpPr>
          <p:cNvPr id="37892" name="Rectangle 4"/>
          <p:cNvSpPr>
            <a:spLocks noGrp="1" noRot="1" noChangeAspect="1" noChangeArrowheads="1" noTextEdit="1"/>
          </p:cNvSpPr>
          <p:nvPr>
            <p:ph type="sldImg" idx="2"/>
          </p:nvPr>
        </p:nvSpPr>
        <p:spPr bwMode="auto">
          <a:xfrm>
            <a:off x="382588" y="685800"/>
            <a:ext cx="6092825" cy="3429000"/>
          </a:xfrm>
          <a:prstGeom prst="rect">
            <a:avLst/>
          </a:prstGeom>
          <a:noFill/>
          <a:ln w="9525">
            <a:solidFill>
              <a:srgbClr val="000000"/>
            </a:solidFill>
            <a:miter lim="800000"/>
          </a:ln>
          <a:extLst>
            <a:ext uri="{909E8E84-426E-40DD-AFC4-6F175D3DCCD1}">
              <a14:hiddenFill xmlns:a14="http://schemas.microsoft.com/office/drawing/2010/main">
                <a:solidFill>
                  <a:srgbClr val="FFFFFF"/>
                </a:solidFill>
              </a14:hiddenFill>
            </a:ext>
          </a:extLst>
        </p:spPr>
      </p:sp>
      <p:sp>
        <p:nvSpPr>
          <p:cNvPr id="8197" name="Rectangle 5"/>
          <p:cNvSpPr>
            <a:spLocks noGrp="1" noChangeArrowheads="1"/>
          </p:cNvSpPr>
          <p:nvPr>
            <p:ph type="body" sz="quarter" idx="3"/>
          </p:nvPr>
        </p:nvSpPr>
        <p:spPr bwMode="auto">
          <a:xfrm>
            <a:off x="685800" y="4343400"/>
            <a:ext cx="5486400" cy="4114800"/>
          </a:xfrm>
          <a:prstGeom prst="rect">
            <a:avLst/>
          </a:prstGeom>
          <a:noFill/>
          <a:ln w="9525">
            <a:noFill/>
            <a:miter lim="800000"/>
          </a:ln>
          <a:effectLst/>
        </p:spPr>
        <p:txBody>
          <a:bodyPr vert="horz" wrap="square" lIns="91440" tIns="45720" rIns="91440" bIns="45720" numCol="1" anchor="t" anchorCtr="0" compatLnSpc="1"/>
          <a:lstStyle/>
          <a:p>
            <a:pPr lvl="0"/>
            <a:r>
              <a:rPr lang="en-US" altLang="zh-CN" noProof="0" smtClean="0"/>
              <a:t>Click to edit Master text styles</a:t>
            </a:r>
            <a:endParaRPr lang="en-US" altLang="zh-CN" noProof="0" smtClean="0"/>
          </a:p>
          <a:p>
            <a:pPr lvl="1"/>
            <a:r>
              <a:rPr lang="en-US" altLang="zh-CN" noProof="0" smtClean="0"/>
              <a:t>Second level</a:t>
            </a:r>
            <a:endParaRPr lang="en-US" altLang="zh-CN" noProof="0" smtClean="0"/>
          </a:p>
          <a:p>
            <a:pPr lvl="2"/>
            <a:r>
              <a:rPr lang="en-US" altLang="zh-CN" noProof="0" smtClean="0"/>
              <a:t>Third level</a:t>
            </a:r>
            <a:endParaRPr lang="en-US" altLang="zh-CN" noProof="0" smtClean="0"/>
          </a:p>
          <a:p>
            <a:pPr lvl="3"/>
            <a:r>
              <a:rPr lang="en-US" altLang="zh-CN" noProof="0" smtClean="0"/>
              <a:t>Fourth level</a:t>
            </a:r>
            <a:endParaRPr lang="en-US" altLang="zh-CN" noProof="0" smtClean="0"/>
          </a:p>
          <a:p>
            <a:pPr lvl="4"/>
            <a:r>
              <a:rPr lang="en-US" altLang="zh-CN" noProof="0" smtClean="0"/>
              <a:t>Fifth level</a:t>
            </a:r>
            <a:endParaRPr lang="en-US" altLang="zh-CN" noProof="0" smtClean="0"/>
          </a:p>
        </p:txBody>
      </p:sp>
      <p:sp>
        <p:nvSpPr>
          <p:cNvPr id="8198" name="Rectangle 6"/>
          <p:cNvSpPr>
            <a:spLocks noGrp="1" noChangeArrowheads="1"/>
          </p:cNvSpPr>
          <p:nvPr>
            <p:ph type="ftr" sz="quarter" idx="4"/>
          </p:nvPr>
        </p:nvSpPr>
        <p:spPr bwMode="auto">
          <a:xfrm>
            <a:off x="0" y="8685213"/>
            <a:ext cx="2971800" cy="457200"/>
          </a:xfrm>
          <a:prstGeom prst="rect">
            <a:avLst/>
          </a:prstGeom>
          <a:noFill/>
          <a:ln w="9525">
            <a:noFill/>
            <a:miter lim="800000"/>
          </a:ln>
          <a:effectLst/>
        </p:spPr>
        <p:txBody>
          <a:bodyPr vert="horz" wrap="square" lIns="91440" tIns="45720" rIns="91440" bIns="45720" numCol="1" anchor="b" anchorCtr="0" compatLnSpc="1"/>
          <a:lstStyle>
            <a:lvl1pPr algn="l">
              <a:defRPr sz="1200" b="0">
                <a:latin typeface="Arial" panose="020B0604020202020204" pitchFamily="34" charset="0"/>
                <a:ea typeface="+mn-ea"/>
              </a:defRPr>
            </a:lvl1pPr>
          </a:lstStyle>
          <a:p>
            <a:pPr>
              <a:defRPr/>
            </a:pPr>
            <a:endParaRPr lang="en-US" altLang="zh-CN"/>
          </a:p>
        </p:txBody>
      </p:sp>
      <p:sp>
        <p:nvSpPr>
          <p:cNvPr id="8199" name="Rectangle 7"/>
          <p:cNvSpPr>
            <a:spLocks noGrp="1" noChangeArrowheads="1"/>
          </p:cNvSpPr>
          <p:nvPr>
            <p:ph type="sldNum" sz="quarter" idx="5"/>
          </p:nvPr>
        </p:nvSpPr>
        <p:spPr bwMode="auto">
          <a:xfrm>
            <a:off x="3884613" y="8685213"/>
            <a:ext cx="2971800" cy="457200"/>
          </a:xfrm>
          <a:prstGeom prst="rect">
            <a:avLst/>
          </a:prstGeom>
          <a:noFill/>
          <a:ln w="9525">
            <a:noFill/>
            <a:miter lim="800000"/>
          </a:ln>
          <a:effectLst/>
        </p:spPr>
        <p:txBody>
          <a:bodyPr vert="horz" wrap="square" lIns="91440" tIns="45720" rIns="91440" bIns="45720" numCol="1" anchor="b" anchorCtr="0" compatLnSpc="1"/>
          <a:lstStyle>
            <a:lvl1pPr algn="r">
              <a:defRPr sz="1200" b="0">
                <a:latin typeface="Arial" panose="020B0604020202020204" pitchFamily="34" charset="0"/>
                <a:ea typeface="+mn-ea"/>
              </a:defRPr>
            </a:lvl1pPr>
          </a:lstStyle>
          <a:p>
            <a:pPr>
              <a:defRPr/>
            </a:pPr>
            <a:fld id="{E4F0E6B8-738D-44E4-A766-163CCF79632C}" type="slidenum">
              <a:rPr lang="en-US" altLang="zh-CN"/>
            </a:fld>
            <a:endParaRPr lang="en-US" altLang="zh-CN"/>
          </a:p>
        </p:txBody>
      </p:sp>
    </p:spTree>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Arial" panose="020B0604020202020204" pitchFamily="34" charset="0"/>
        <a:ea typeface="宋体" panose="02010600030101010101" pitchFamily="2" charset="-122"/>
        <a:cs typeface="+mn-cs"/>
      </a:defRPr>
    </a:lvl1pPr>
    <a:lvl2pPr marL="457200" algn="l" rtl="0" eaLnBrk="0" fontAlgn="base" hangingPunct="0">
      <a:spcBef>
        <a:spcPct val="30000"/>
      </a:spcBef>
      <a:spcAft>
        <a:spcPct val="0"/>
      </a:spcAft>
      <a:defRPr sz="1200" kern="1200">
        <a:solidFill>
          <a:schemeClr val="tx1"/>
        </a:solidFill>
        <a:latin typeface="Arial" panose="020B0604020202020204" pitchFamily="34" charset="0"/>
        <a:ea typeface="宋体" panose="02010600030101010101" pitchFamily="2" charset="-122"/>
        <a:cs typeface="+mn-cs"/>
      </a:defRPr>
    </a:lvl2pPr>
    <a:lvl3pPr marL="914400" algn="l" rtl="0" eaLnBrk="0" fontAlgn="base" hangingPunct="0">
      <a:spcBef>
        <a:spcPct val="30000"/>
      </a:spcBef>
      <a:spcAft>
        <a:spcPct val="0"/>
      </a:spcAft>
      <a:defRPr sz="1200" kern="1200">
        <a:solidFill>
          <a:schemeClr val="tx1"/>
        </a:solidFill>
        <a:latin typeface="Arial" panose="020B0604020202020204" pitchFamily="34" charset="0"/>
        <a:ea typeface="宋体" panose="02010600030101010101" pitchFamily="2" charset="-122"/>
        <a:cs typeface="+mn-cs"/>
      </a:defRPr>
    </a:lvl3pPr>
    <a:lvl4pPr marL="1371600" algn="l" rtl="0" eaLnBrk="0" fontAlgn="base" hangingPunct="0">
      <a:spcBef>
        <a:spcPct val="30000"/>
      </a:spcBef>
      <a:spcAft>
        <a:spcPct val="0"/>
      </a:spcAft>
      <a:defRPr sz="1200" kern="1200">
        <a:solidFill>
          <a:schemeClr val="tx1"/>
        </a:solidFill>
        <a:latin typeface="Arial" panose="020B0604020202020204" pitchFamily="34" charset="0"/>
        <a:ea typeface="宋体" panose="02010600030101010101" pitchFamily="2" charset="-122"/>
        <a:cs typeface="+mn-cs"/>
      </a:defRPr>
    </a:lvl4pPr>
    <a:lvl5pPr marL="1828800" algn="l" rtl="0" eaLnBrk="0" fontAlgn="base" hangingPunct="0">
      <a:spcBef>
        <a:spcPct val="30000"/>
      </a:spcBef>
      <a:spcAft>
        <a:spcPct val="0"/>
      </a:spcAft>
      <a:defRPr sz="1200" kern="1200">
        <a:solidFill>
          <a:schemeClr val="tx1"/>
        </a:solidFill>
        <a:latin typeface="Arial" panose="020B0604020202020204" pitchFamily="34" charset="0"/>
        <a:ea typeface="宋体" panose="02010600030101010101" pitchFamily="2" charset="-122"/>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0.xml"/></Relationships>
</file>

<file path=ppt/notesSlides/_rels/notesSlide2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1.xml"/></Relationships>
</file>

<file path=ppt/notesSlides/_rels/notesSlide2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2.xml"/></Relationships>
</file>

<file path=ppt/notesSlides/_rels/notesSlide2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3.xml"/></Relationships>
</file>

<file path=ppt/notesSlides/_rels/notesSlide2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4.xml"/></Relationships>
</file>

<file path=ppt/notesSlides/_rels/notesSlide2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5.xml"/></Relationships>
</file>

<file path=ppt/notesSlides/_rels/notesSlide2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6.xml"/></Relationships>
</file>

<file path=ppt/notesSlides/_rels/notesSlide2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7.xml"/></Relationships>
</file>

<file path=ppt/notesSlides/_rels/notesSlide2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8.xml"/></Relationships>
</file>

<file path=ppt/notesSlides/_rels/notesSlide2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9.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3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0.xml"/></Relationships>
</file>

<file path=ppt/notesSlides/_rels/notesSlide3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1.xml"/></Relationships>
</file>

<file path=ppt/notesSlides/_rels/notesSlide3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2.xml"/></Relationships>
</file>

<file path=ppt/notesSlides/_rels/notesSlide3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3.xml"/></Relationships>
</file>

<file path=ppt/notesSlides/_rels/notesSlide3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4.xml"/></Relationships>
</file>

<file path=ppt/notesSlides/_rels/notesSlide3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5.xml"/></Relationships>
</file>

<file path=ppt/notesSlides/_rels/notesSlide3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6.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914" name="幻灯片图像占位符 1"/>
          <p:cNvSpPr>
            <a:spLocks noGrp="1" noRot="1" noChangeAspect="1" noTextEdit="1"/>
          </p:cNvSpPr>
          <p:nvPr>
            <p:ph type="sldImg"/>
          </p:nvPr>
        </p:nvSpPr>
        <p:spPr/>
      </p:sp>
      <p:sp>
        <p:nvSpPr>
          <p:cNvPr id="38915" name="备注占位符 2"/>
          <p:cNvSpPr>
            <a:spLocks noGrp="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smtClean="0">
              <a:latin typeface="Arial" panose="020B0604020202020204" pitchFamily="34" charset="0"/>
            </a:endParaRPr>
          </a:p>
        </p:txBody>
      </p:sp>
      <p:sp>
        <p:nvSpPr>
          <p:cNvPr id="4" name="灯片编号占位符 3"/>
          <p:cNvSpPr>
            <a:spLocks noGrp="1"/>
          </p:cNvSpPr>
          <p:nvPr>
            <p:ph type="sldNum" sz="quarter" idx="5"/>
          </p:nvPr>
        </p:nvSpPr>
        <p:spPr/>
        <p:txBody>
          <a:bodyPr/>
          <a:lstStyle/>
          <a:p>
            <a:pPr>
              <a:defRPr/>
            </a:pPr>
            <a:fld id="{12A7E481-65AE-4970-BFBC-9871D3EF22CA}" type="slidenum">
              <a:rPr lang="en-US" altLang="zh-CN" smtClean="0"/>
            </a:fld>
            <a:endParaRPr lang="en-US" altLang="zh-CN"/>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490" name="幻灯片图像占位符 1"/>
          <p:cNvSpPr>
            <a:spLocks noGrp="1" noRot="1" noChangeAspect="1" noTextEdit="1"/>
          </p:cNvSpPr>
          <p:nvPr>
            <p:ph type="sldImg"/>
          </p:nvPr>
        </p:nvSpPr>
        <p:spPr/>
      </p:sp>
      <p:sp>
        <p:nvSpPr>
          <p:cNvPr id="63491" name="备注占位符 2"/>
          <p:cNvSpPr>
            <a:spLocks noGrp="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spcBef>
                <a:spcPct val="0"/>
              </a:spcBef>
            </a:pPr>
            <a:endParaRPr lang="zh-CN" altLang="en-US" dirty="0" smtClean="0">
              <a:latin typeface="Arial" panose="020B0604020202020204" pitchFamily="34" charset="0"/>
            </a:endParaRPr>
          </a:p>
        </p:txBody>
      </p:sp>
      <p:sp>
        <p:nvSpPr>
          <p:cNvPr id="63492" name="灯片编号占位符 3"/>
          <p:cNvSpPr>
            <a:spLocks noGrp="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b="1">
                <a:solidFill>
                  <a:schemeClr val="tx1"/>
                </a:solidFill>
                <a:latin typeface="Amelia BT"/>
                <a:ea typeface="宋体" panose="02010600030101010101" pitchFamily="2" charset="-122"/>
              </a:defRPr>
            </a:lvl1pPr>
            <a:lvl2pPr marL="742950" indent="-285750" eaLnBrk="0" hangingPunct="0">
              <a:defRPr b="1">
                <a:solidFill>
                  <a:schemeClr val="tx1"/>
                </a:solidFill>
                <a:latin typeface="Amelia BT"/>
                <a:ea typeface="宋体" panose="02010600030101010101" pitchFamily="2" charset="-122"/>
              </a:defRPr>
            </a:lvl2pPr>
            <a:lvl3pPr marL="1143000" indent="-228600" eaLnBrk="0" hangingPunct="0">
              <a:defRPr b="1">
                <a:solidFill>
                  <a:schemeClr val="tx1"/>
                </a:solidFill>
                <a:latin typeface="Amelia BT"/>
                <a:ea typeface="宋体" panose="02010600030101010101" pitchFamily="2" charset="-122"/>
              </a:defRPr>
            </a:lvl3pPr>
            <a:lvl4pPr marL="1600200" indent="-228600" eaLnBrk="0" hangingPunct="0">
              <a:defRPr b="1">
                <a:solidFill>
                  <a:schemeClr val="tx1"/>
                </a:solidFill>
                <a:latin typeface="Amelia BT"/>
                <a:ea typeface="宋体" panose="02010600030101010101" pitchFamily="2" charset="-122"/>
              </a:defRPr>
            </a:lvl4pPr>
            <a:lvl5pPr marL="2057400" indent="-228600" eaLnBrk="0" hangingPunct="0">
              <a:defRPr b="1">
                <a:solidFill>
                  <a:schemeClr val="tx1"/>
                </a:solidFill>
                <a:latin typeface="Amelia BT"/>
                <a:ea typeface="宋体" panose="02010600030101010101" pitchFamily="2" charset="-122"/>
              </a:defRPr>
            </a:lvl5pPr>
            <a:lvl6pPr marL="2514600" indent="-228600" eaLnBrk="0" fontAlgn="base" hangingPunct="0">
              <a:spcBef>
                <a:spcPct val="0"/>
              </a:spcBef>
              <a:spcAft>
                <a:spcPct val="0"/>
              </a:spcAft>
              <a:defRPr b="1">
                <a:solidFill>
                  <a:schemeClr val="tx1"/>
                </a:solidFill>
                <a:latin typeface="Amelia BT"/>
                <a:ea typeface="宋体" panose="02010600030101010101" pitchFamily="2" charset="-122"/>
              </a:defRPr>
            </a:lvl6pPr>
            <a:lvl7pPr marL="2971800" indent="-228600" eaLnBrk="0" fontAlgn="base" hangingPunct="0">
              <a:spcBef>
                <a:spcPct val="0"/>
              </a:spcBef>
              <a:spcAft>
                <a:spcPct val="0"/>
              </a:spcAft>
              <a:defRPr b="1">
                <a:solidFill>
                  <a:schemeClr val="tx1"/>
                </a:solidFill>
                <a:latin typeface="Amelia BT"/>
                <a:ea typeface="宋体" panose="02010600030101010101" pitchFamily="2" charset="-122"/>
              </a:defRPr>
            </a:lvl7pPr>
            <a:lvl8pPr marL="3429000" indent="-228600" eaLnBrk="0" fontAlgn="base" hangingPunct="0">
              <a:spcBef>
                <a:spcPct val="0"/>
              </a:spcBef>
              <a:spcAft>
                <a:spcPct val="0"/>
              </a:spcAft>
              <a:defRPr b="1">
                <a:solidFill>
                  <a:schemeClr val="tx1"/>
                </a:solidFill>
                <a:latin typeface="Amelia BT"/>
                <a:ea typeface="宋体" panose="02010600030101010101" pitchFamily="2" charset="-122"/>
              </a:defRPr>
            </a:lvl8pPr>
            <a:lvl9pPr marL="3886200" indent="-228600" eaLnBrk="0" fontAlgn="base" hangingPunct="0">
              <a:spcBef>
                <a:spcPct val="0"/>
              </a:spcBef>
              <a:spcAft>
                <a:spcPct val="0"/>
              </a:spcAft>
              <a:defRPr b="1">
                <a:solidFill>
                  <a:schemeClr val="tx1"/>
                </a:solidFill>
                <a:latin typeface="Amelia BT"/>
                <a:ea typeface="宋体" panose="02010600030101010101" pitchFamily="2" charset="-122"/>
              </a:defRPr>
            </a:lvl9pPr>
          </a:lstStyle>
          <a:p>
            <a:pPr eaLnBrk="1" hangingPunct="1"/>
            <a:fld id="{D80AE0F1-CDD0-4E65-8D96-3BE2E8C45230}" type="slidenum">
              <a:rPr lang="en-US" altLang="zh-CN" b="0" smtClean="0">
                <a:latin typeface="Arial" panose="020B0604020202020204" pitchFamily="34" charset="0"/>
                <a:ea typeface="华文细黑" pitchFamily="2" charset="-122"/>
              </a:rPr>
            </a:fld>
            <a:endParaRPr lang="en-US" altLang="zh-CN" b="0" smtClean="0">
              <a:latin typeface="Arial" panose="020B0604020202020204" pitchFamily="34" charset="0"/>
              <a:ea typeface="华文细黑" pitchFamily="2" charset="-122"/>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2588" y="685800"/>
            <a:ext cx="6092825" cy="3429000"/>
          </a:xfrm>
        </p:spPr>
      </p:sp>
      <p:sp>
        <p:nvSpPr>
          <p:cNvPr id="3" name="备注占位符 2"/>
          <p:cNvSpPr>
            <a:spLocks noGrp="1"/>
          </p:cNvSpPr>
          <p:nvPr>
            <p:ph type="body" idx="1"/>
          </p:nvPr>
        </p:nvSpPr>
        <p:spPr/>
        <p:txBody>
          <a:bodyPr>
            <a:normAutofit/>
          </a:bodyPr>
          <a:lstStyle/>
          <a:p>
            <a:endParaRPr lang="zh-CN" altLang="en-US"/>
          </a:p>
        </p:txBody>
      </p:sp>
      <p:sp>
        <p:nvSpPr>
          <p:cNvPr id="4" name="灯片编号占位符 3"/>
          <p:cNvSpPr>
            <a:spLocks noGrp="1"/>
          </p:cNvSpPr>
          <p:nvPr>
            <p:ph type="sldNum" sz="quarter" idx="10"/>
          </p:nvPr>
        </p:nvSpPr>
        <p:spPr/>
        <p:txBody>
          <a:bodyPr/>
          <a:lstStyle/>
          <a:p>
            <a:pPr>
              <a:defRPr/>
            </a:pPr>
            <a:fld id="{CA5E8DB0-55DC-4221-A99C-988BCD133BF3}" type="slidenum">
              <a:rPr lang="en-US" altLang="zh-CN" smtClean="0"/>
            </a:fld>
            <a:endParaRPr lang="en-US" altLang="zh-CN" dirty="0"/>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2588" y="685800"/>
            <a:ext cx="6092825" cy="3429000"/>
          </a:xfrm>
        </p:spPr>
      </p:sp>
      <p:sp>
        <p:nvSpPr>
          <p:cNvPr id="3" name="备注占位符 2"/>
          <p:cNvSpPr>
            <a:spLocks noGrp="1"/>
          </p:cNvSpPr>
          <p:nvPr>
            <p:ph type="body" idx="1"/>
          </p:nvPr>
        </p:nvSpPr>
        <p:spPr/>
        <p:txBody>
          <a:bodyPr>
            <a:normAutofit/>
          </a:bodyPr>
          <a:lstStyle/>
          <a:p>
            <a:endParaRPr lang="zh-CN" altLang="en-US"/>
          </a:p>
        </p:txBody>
      </p:sp>
      <p:sp>
        <p:nvSpPr>
          <p:cNvPr id="4" name="灯片编号占位符 3"/>
          <p:cNvSpPr>
            <a:spLocks noGrp="1"/>
          </p:cNvSpPr>
          <p:nvPr>
            <p:ph type="sldNum" sz="quarter" idx="10"/>
          </p:nvPr>
        </p:nvSpPr>
        <p:spPr/>
        <p:txBody>
          <a:bodyPr/>
          <a:lstStyle/>
          <a:p>
            <a:pPr>
              <a:defRPr/>
            </a:pPr>
            <a:fld id="{CA5E8DB0-55DC-4221-A99C-988BCD133BF3}" type="slidenum">
              <a:rPr lang="en-US" altLang="zh-CN" smtClean="0"/>
            </a:fld>
            <a:endParaRPr lang="en-US" altLang="zh-CN" dirty="0"/>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2588" y="685800"/>
            <a:ext cx="6092825" cy="3429000"/>
          </a:xfrm>
        </p:spPr>
      </p:sp>
      <p:sp>
        <p:nvSpPr>
          <p:cNvPr id="3" name="备注占位符 2"/>
          <p:cNvSpPr>
            <a:spLocks noGrp="1"/>
          </p:cNvSpPr>
          <p:nvPr>
            <p:ph type="body" idx="1"/>
          </p:nvPr>
        </p:nvSpPr>
        <p:spPr/>
        <p:txBody>
          <a:bodyPr>
            <a:normAutofit/>
          </a:bodyPr>
          <a:lstStyle/>
          <a:p>
            <a:endParaRPr lang="zh-CN" altLang="en-US"/>
          </a:p>
        </p:txBody>
      </p:sp>
      <p:sp>
        <p:nvSpPr>
          <p:cNvPr id="4" name="灯片编号占位符 3"/>
          <p:cNvSpPr>
            <a:spLocks noGrp="1"/>
          </p:cNvSpPr>
          <p:nvPr>
            <p:ph type="sldNum" sz="quarter" idx="10"/>
          </p:nvPr>
        </p:nvSpPr>
        <p:spPr/>
        <p:txBody>
          <a:bodyPr/>
          <a:lstStyle/>
          <a:p>
            <a:pPr>
              <a:defRPr/>
            </a:pPr>
            <a:fld id="{CA5E8DB0-55DC-4221-A99C-988BCD133BF3}" type="slidenum">
              <a:rPr lang="en-US" altLang="zh-CN" smtClean="0"/>
            </a:fld>
            <a:endParaRPr lang="en-US" altLang="zh-CN" dirty="0"/>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2588" y="685800"/>
            <a:ext cx="6092825" cy="3429000"/>
          </a:xfrm>
        </p:spPr>
      </p:sp>
      <p:sp>
        <p:nvSpPr>
          <p:cNvPr id="3" name="备注占位符 2"/>
          <p:cNvSpPr>
            <a:spLocks noGrp="1"/>
          </p:cNvSpPr>
          <p:nvPr>
            <p:ph type="body" idx="1"/>
          </p:nvPr>
        </p:nvSpPr>
        <p:spPr/>
        <p:txBody>
          <a:bodyPr>
            <a:normAutofit/>
          </a:bodyPr>
          <a:lstStyle/>
          <a:p>
            <a:endParaRPr lang="zh-CN" altLang="en-US"/>
          </a:p>
        </p:txBody>
      </p:sp>
      <p:sp>
        <p:nvSpPr>
          <p:cNvPr id="4" name="灯片编号占位符 3"/>
          <p:cNvSpPr>
            <a:spLocks noGrp="1"/>
          </p:cNvSpPr>
          <p:nvPr>
            <p:ph type="sldNum" sz="quarter" idx="10"/>
          </p:nvPr>
        </p:nvSpPr>
        <p:spPr/>
        <p:txBody>
          <a:bodyPr/>
          <a:lstStyle/>
          <a:p>
            <a:pPr>
              <a:defRPr/>
            </a:pPr>
            <a:fld id="{CA5E8DB0-55DC-4221-A99C-988BCD133BF3}" type="slidenum">
              <a:rPr lang="en-US" altLang="zh-CN" smtClean="0"/>
            </a:fld>
            <a:endParaRPr lang="en-US" altLang="zh-CN" dirty="0"/>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2588" y="685800"/>
            <a:ext cx="6092825" cy="3429000"/>
          </a:xfrm>
        </p:spPr>
      </p:sp>
      <p:sp>
        <p:nvSpPr>
          <p:cNvPr id="3" name="备注占位符 2"/>
          <p:cNvSpPr>
            <a:spLocks noGrp="1"/>
          </p:cNvSpPr>
          <p:nvPr>
            <p:ph type="body" idx="1"/>
          </p:nvPr>
        </p:nvSpPr>
        <p:spPr/>
        <p:txBody>
          <a:bodyPr>
            <a:normAutofit/>
          </a:bodyPr>
          <a:lstStyle/>
          <a:p>
            <a:endParaRPr lang="zh-CN" altLang="en-US"/>
          </a:p>
        </p:txBody>
      </p:sp>
      <p:sp>
        <p:nvSpPr>
          <p:cNvPr id="4" name="灯片编号占位符 3"/>
          <p:cNvSpPr>
            <a:spLocks noGrp="1"/>
          </p:cNvSpPr>
          <p:nvPr>
            <p:ph type="sldNum" sz="quarter" idx="10"/>
          </p:nvPr>
        </p:nvSpPr>
        <p:spPr/>
        <p:txBody>
          <a:bodyPr/>
          <a:lstStyle/>
          <a:p>
            <a:pPr>
              <a:defRPr/>
            </a:pPr>
            <a:fld id="{CA5E8DB0-55DC-4221-A99C-988BCD133BF3}" type="slidenum">
              <a:rPr lang="en-US" altLang="zh-CN" smtClean="0"/>
            </a:fld>
            <a:endParaRPr lang="en-US" altLang="zh-CN" dirty="0"/>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490" name="幻灯片图像占位符 1"/>
          <p:cNvSpPr>
            <a:spLocks noGrp="1" noRot="1" noChangeAspect="1" noTextEdit="1"/>
          </p:cNvSpPr>
          <p:nvPr>
            <p:ph type="sldImg"/>
          </p:nvPr>
        </p:nvSpPr>
        <p:spPr/>
      </p:sp>
      <p:sp>
        <p:nvSpPr>
          <p:cNvPr id="63491" name="备注占位符 2"/>
          <p:cNvSpPr>
            <a:spLocks noGrp="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spcBef>
                <a:spcPct val="0"/>
              </a:spcBef>
            </a:pPr>
            <a:endParaRPr lang="zh-CN" altLang="en-US" dirty="0" smtClean="0">
              <a:latin typeface="Arial" panose="020B0604020202020204" pitchFamily="34" charset="0"/>
            </a:endParaRPr>
          </a:p>
        </p:txBody>
      </p:sp>
      <p:sp>
        <p:nvSpPr>
          <p:cNvPr id="63492" name="灯片编号占位符 3"/>
          <p:cNvSpPr>
            <a:spLocks noGrp="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b="1">
                <a:solidFill>
                  <a:schemeClr val="tx1"/>
                </a:solidFill>
                <a:latin typeface="Amelia BT"/>
                <a:ea typeface="宋体" panose="02010600030101010101" pitchFamily="2" charset="-122"/>
              </a:defRPr>
            </a:lvl1pPr>
            <a:lvl2pPr marL="742950" indent="-285750" eaLnBrk="0" hangingPunct="0">
              <a:defRPr b="1">
                <a:solidFill>
                  <a:schemeClr val="tx1"/>
                </a:solidFill>
                <a:latin typeface="Amelia BT"/>
                <a:ea typeface="宋体" panose="02010600030101010101" pitchFamily="2" charset="-122"/>
              </a:defRPr>
            </a:lvl2pPr>
            <a:lvl3pPr marL="1143000" indent="-228600" eaLnBrk="0" hangingPunct="0">
              <a:defRPr b="1">
                <a:solidFill>
                  <a:schemeClr val="tx1"/>
                </a:solidFill>
                <a:latin typeface="Amelia BT"/>
                <a:ea typeface="宋体" panose="02010600030101010101" pitchFamily="2" charset="-122"/>
              </a:defRPr>
            </a:lvl3pPr>
            <a:lvl4pPr marL="1600200" indent="-228600" eaLnBrk="0" hangingPunct="0">
              <a:defRPr b="1">
                <a:solidFill>
                  <a:schemeClr val="tx1"/>
                </a:solidFill>
                <a:latin typeface="Amelia BT"/>
                <a:ea typeface="宋体" panose="02010600030101010101" pitchFamily="2" charset="-122"/>
              </a:defRPr>
            </a:lvl4pPr>
            <a:lvl5pPr marL="2057400" indent="-228600" eaLnBrk="0" hangingPunct="0">
              <a:defRPr b="1">
                <a:solidFill>
                  <a:schemeClr val="tx1"/>
                </a:solidFill>
                <a:latin typeface="Amelia BT"/>
                <a:ea typeface="宋体" panose="02010600030101010101" pitchFamily="2" charset="-122"/>
              </a:defRPr>
            </a:lvl5pPr>
            <a:lvl6pPr marL="2514600" indent="-228600" eaLnBrk="0" fontAlgn="base" hangingPunct="0">
              <a:spcBef>
                <a:spcPct val="0"/>
              </a:spcBef>
              <a:spcAft>
                <a:spcPct val="0"/>
              </a:spcAft>
              <a:defRPr b="1">
                <a:solidFill>
                  <a:schemeClr val="tx1"/>
                </a:solidFill>
                <a:latin typeface="Amelia BT"/>
                <a:ea typeface="宋体" panose="02010600030101010101" pitchFamily="2" charset="-122"/>
              </a:defRPr>
            </a:lvl6pPr>
            <a:lvl7pPr marL="2971800" indent="-228600" eaLnBrk="0" fontAlgn="base" hangingPunct="0">
              <a:spcBef>
                <a:spcPct val="0"/>
              </a:spcBef>
              <a:spcAft>
                <a:spcPct val="0"/>
              </a:spcAft>
              <a:defRPr b="1">
                <a:solidFill>
                  <a:schemeClr val="tx1"/>
                </a:solidFill>
                <a:latin typeface="Amelia BT"/>
                <a:ea typeface="宋体" panose="02010600030101010101" pitchFamily="2" charset="-122"/>
              </a:defRPr>
            </a:lvl7pPr>
            <a:lvl8pPr marL="3429000" indent="-228600" eaLnBrk="0" fontAlgn="base" hangingPunct="0">
              <a:spcBef>
                <a:spcPct val="0"/>
              </a:spcBef>
              <a:spcAft>
                <a:spcPct val="0"/>
              </a:spcAft>
              <a:defRPr b="1">
                <a:solidFill>
                  <a:schemeClr val="tx1"/>
                </a:solidFill>
                <a:latin typeface="Amelia BT"/>
                <a:ea typeface="宋体" panose="02010600030101010101" pitchFamily="2" charset="-122"/>
              </a:defRPr>
            </a:lvl8pPr>
            <a:lvl9pPr marL="3886200" indent="-228600" eaLnBrk="0" fontAlgn="base" hangingPunct="0">
              <a:spcBef>
                <a:spcPct val="0"/>
              </a:spcBef>
              <a:spcAft>
                <a:spcPct val="0"/>
              </a:spcAft>
              <a:defRPr b="1">
                <a:solidFill>
                  <a:schemeClr val="tx1"/>
                </a:solidFill>
                <a:latin typeface="Amelia BT"/>
                <a:ea typeface="宋体" panose="02010600030101010101" pitchFamily="2" charset="-122"/>
              </a:defRPr>
            </a:lvl9pPr>
          </a:lstStyle>
          <a:p>
            <a:pPr eaLnBrk="1" hangingPunct="1"/>
            <a:fld id="{D80AE0F1-CDD0-4E65-8D96-3BE2E8C45230}" type="slidenum">
              <a:rPr lang="en-US" altLang="zh-CN" b="0" smtClean="0">
                <a:latin typeface="Arial" panose="020B0604020202020204" pitchFamily="34" charset="0"/>
                <a:ea typeface="华文细黑" pitchFamily="2" charset="-122"/>
              </a:rPr>
            </a:fld>
            <a:endParaRPr lang="en-US" altLang="zh-CN" b="0" smtClean="0">
              <a:latin typeface="Arial" panose="020B0604020202020204" pitchFamily="34" charset="0"/>
              <a:ea typeface="华文细黑" pitchFamily="2" charset="-122"/>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2588" y="685800"/>
            <a:ext cx="6092825" cy="3429000"/>
          </a:xfrm>
        </p:spPr>
      </p:sp>
      <p:sp>
        <p:nvSpPr>
          <p:cNvPr id="3" name="备注占位符 2"/>
          <p:cNvSpPr>
            <a:spLocks noGrp="1"/>
          </p:cNvSpPr>
          <p:nvPr>
            <p:ph type="body" idx="1"/>
          </p:nvPr>
        </p:nvSpPr>
        <p:spPr/>
        <p:txBody>
          <a:bodyPr>
            <a:normAutofit/>
          </a:bodyPr>
          <a:lstStyle/>
          <a:p>
            <a:endParaRPr lang="zh-CN" altLang="en-US" dirty="0"/>
          </a:p>
        </p:txBody>
      </p:sp>
      <p:sp>
        <p:nvSpPr>
          <p:cNvPr id="4" name="灯片编号占位符 3"/>
          <p:cNvSpPr>
            <a:spLocks noGrp="1"/>
          </p:cNvSpPr>
          <p:nvPr>
            <p:ph type="sldNum" sz="quarter" idx="10"/>
          </p:nvPr>
        </p:nvSpPr>
        <p:spPr/>
        <p:txBody>
          <a:bodyPr/>
          <a:lstStyle/>
          <a:p>
            <a:pPr>
              <a:defRPr/>
            </a:pPr>
            <a:fld id="{CA5E8DB0-55DC-4221-A99C-988BCD133BF3}" type="slidenum">
              <a:rPr lang="en-US" altLang="zh-CN" smtClean="0"/>
            </a:fld>
            <a:endParaRPr lang="en-US" altLang="zh-CN" dirty="0"/>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2588" y="685800"/>
            <a:ext cx="6092825" cy="3429000"/>
          </a:xfrm>
        </p:spPr>
      </p:sp>
      <p:sp>
        <p:nvSpPr>
          <p:cNvPr id="3" name="备注占位符 2"/>
          <p:cNvSpPr>
            <a:spLocks noGrp="1"/>
          </p:cNvSpPr>
          <p:nvPr>
            <p:ph type="body" idx="1"/>
          </p:nvPr>
        </p:nvSpPr>
        <p:spPr/>
        <p:txBody>
          <a:bodyPr>
            <a:normAutofit/>
          </a:bodyPr>
          <a:lstStyle/>
          <a:p>
            <a:endParaRPr lang="zh-CN" altLang="en-US"/>
          </a:p>
        </p:txBody>
      </p:sp>
      <p:sp>
        <p:nvSpPr>
          <p:cNvPr id="4" name="灯片编号占位符 3"/>
          <p:cNvSpPr>
            <a:spLocks noGrp="1"/>
          </p:cNvSpPr>
          <p:nvPr>
            <p:ph type="sldNum" sz="quarter" idx="10"/>
          </p:nvPr>
        </p:nvSpPr>
        <p:spPr/>
        <p:txBody>
          <a:bodyPr/>
          <a:lstStyle/>
          <a:p>
            <a:pPr>
              <a:defRPr/>
            </a:pPr>
            <a:fld id="{CA5E8DB0-55DC-4221-A99C-988BCD133BF3}" type="slidenum">
              <a:rPr lang="en-US" altLang="zh-CN" smtClean="0"/>
            </a:fld>
            <a:endParaRPr lang="en-US" altLang="zh-CN" dirty="0"/>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2588" y="685800"/>
            <a:ext cx="6092825" cy="3429000"/>
          </a:xfrm>
        </p:spPr>
      </p:sp>
      <p:sp>
        <p:nvSpPr>
          <p:cNvPr id="3" name="备注占位符 2"/>
          <p:cNvSpPr>
            <a:spLocks noGrp="1"/>
          </p:cNvSpPr>
          <p:nvPr>
            <p:ph type="body" idx="1"/>
          </p:nvPr>
        </p:nvSpPr>
        <p:spPr/>
        <p:txBody>
          <a:bodyPr>
            <a:normAutofit/>
          </a:bodyPr>
          <a:lstStyle/>
          <a:p>
            <a:endParaRPr lang="zh-CN" altLang="en-US"/>
          </a:p>
        </p:txBody>
      </p:sp>
      <p:sp>
        <p:nvSpPr>
          <p:cNvPr id="4" name="灯片编号占位符 3"/>
          <p:cNvSpPr>
            <a:spLocks noGrp="1"/>
          </p:cNvSpPr>
          <p:nvPr>
            <p:ph type="sldNum" sz="quarter" idx="10"/>
          </p:nvPr>
        </p:nvSpPr>
        <p:spPr/>
        <p:txBody>
          <a:bodyPr/>
          <a:lstStyle/>
          <a:p>
            <a:pPr>
              <a:defRPr/>
            </a:pPr>
            <a:fld id="{CA5E8DB0-55DC-4221-A99C-988BCD133BF3}" type="slidenum">
              <a:rPr lang="en-US" altLang="zh-CN" smtClean="0"/>
            </a:fld>
            <a:endParaRPr lang="en-US" altLang="zh-CN" dirty="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490" name="幻灯片图像占位符 1"/>
          <p:cNvSpPr>
            <a:spLocks noGrp="1" noRot="1" noChangeAspect="1" noTextEdit="1"/>
          </p:cNvSpPr>
          <p:nvPr>
            <p:ph type="sldImg"/>
          </p:nvPr>
        </p:nvSpPr>
        <p:spPr/>
      </p:sp>
      <p:sp>
        <p:nvSpPr>
          <p:cNvPr id="63491" name="备注占位符 2"/>
          <p:cNvSpPr>
            <a:spLocks noGrp="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spcBef>
                <a:spcPct val="0"/>
              </a:spcBef>
            </a:pPr>
            <a:endParaRPr lang="zh-CN" altLang="en-US" dirty="0" smtClean="0">
              <a:latin typeface="Arial" panose="020B0604020202020204" pitchFamily="34" charset="0"/>
            </a:endParaRPr>
          </a:p>
        </p:txBody>
      </p:sp>
      <p:sp>
        <p:nvSpPr>
          <p:cNvPr id="63492" name="灯片编号占位符 3"/>
          <p:cNvSpPr>
            <a:spLocks noGrp="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b="1">
                <a:solidFill>
                  <a:schemeClr val="tx1"/>
                </a:solidFill>
                <a:latin typeface="Amelia BT"/>
                <a:ea typeface="宋体" panose="02010600030101010101" pitchFamily="2" charset="-122"/>
              </a:defRPr>
            </a:lvl1pPr>
            <a:lvl2pPr marL="742950" indent="-285750" eaLnBrk="0" hangingPunct="0">
              <a:defRPr b="1">
                <a:solidFill>
                  <a:schemeClr val="tx1"/>
                </a:solidFill>
                <a:latin typeface="Amelia BT"/>
                <a:ea typeface="宋体" panose="02010600030101010101" pitchFamily="2" charset="-122"/>
              </a:defRPr>
            </a:lvl2pPr>
            <a:lvl3pPr marL="1143000" indent="-228600" eaLnBrk="0" hangingPunct="0">
              <a:defRPr b="1">
                <a:solidFill>
                  <a:schemeClr val="tx1"/>
                </a:solidFill>
                <a:latin typeface="Amelia BT"/>
                <a:ea typeface="宋体" panose="02010600030101010101" pitchFamily="2" charset="-122"/>
              </a:defRPr>
            </a:lvl3pPr>
            <a:lvl4pPr marL="1600200" indent="-228600" eaLnBrk="0" hangingPunct="0">
              <a:defRPr b="1">
                <a:solidFill>
                  <a:schemeClr val="tx1"/>
                </a:solidFill>
                <a:latin typeface="Amelia BT"/>
                <a:ea typeface="宋体" panose="02010600030101010101" pitchFamily="2" charset="-122"/>
              </a:defRPr>
            </a:lvl4pPr>
            <a:lvl5pPr marL="2057400" indent="-228600" eaLnBrk="0" hangingPunct="0">
              <a:defRPr b="1">
                <a:solidFill>
                  <a:schemeClr val="tx1"/>
                </a:solidFill>
                <a:latin typeface="Amelia BT"/>
                <a:ea typeface="宋体" panose="02010600030101010101" pitchFamily="2" charset="-122"/>
              </a:defRPr>
            </a:lvl5pPr>
            <a:lvl6pPr marL="2514600" indent="-228600" eaLnBrk="0" fontAlgn="base" hangingPunct="0">
              <a:spcBef>
                <a:spcPct val="0"/>
              </a:spcBef>
              <a:spcAft>
                <a:spcPct val="0"/>
              </a:spcAft>
              <a:defRPr b="1">
                <a:solidFill>
                  <a:schemeClr val="tx1"/>
                </a:solidFill>
                <a:latin typeface="Amelia BT"/>
                <a:ea typeface="宋体" panose="02010600030101010101" pitchFamily="2" charset="-122"/>
              </a:defRPr>
            </a:lvl6pPr>
            <a:lvl7pPr marL="2971800" indent="-228600" eaLnBrk="0" fontAlgn="base" hangingPunct="0">
              <a:spcBef>
                <a:spcPct val="0"/>
              </a:spcBef>
              <a:spcAft>
                <a:spcPct val="0"/>
              </a:spcAft>
              <a:defRPr b="1">
                <a:solidFill>
                  <a:schemeClr val="tx1"/>
                </a:solidFill>
                <a:latin typeface="Amelia BT"/>
                <a:ea typeface="宋体" panose="02010600030101010101" pitchFamily="2" charset="-122"/>
              </a:defRPr>
            </a:lvl7pPr>
            <a:lvl8pPr marL="3429000" indent="-228600" eaLnBrk="0" fontAlgn="base" hangingPunct="0">
              <a:spcBef>
                <a:spcPct val="0"/>
              </a:spcBef>
              <a:spcAft>
                <a:spcPct val="0"/>
              </a:spcAft>
              <a:defRPr b="1">
                <a:solidFill>
                  <a:schemeClr val="tx1"/>
                </a:solidFill>
                <a:latin typeface="Amelia BT"/>
                <a:ea typeface="宋体" panose="02010600030101010101" pitchFamily="2" charset="-122"/>
              </a:defRPr>
            </a:lvl8pPr>
            <a:lvl9pPr marL="3886200" indent="-228600" eaLnBrk="0" fontAlgn="base" hangingPunct="0">
              <a:spcBef>
                <a:spcPct val="0"/>
              </a:spcBef>
              <a:spcAft>
                <a:spcPct val="0"/>
              </a:spcAft>
              <a:defRPr b="1">
                <a:solidFill>
                  <a:schemeClr val="tx1"/>
                </a:solidFill>
                <a:latin typeface="Amelia BT"/>
                <a:ea typeface="宋体" panose="02010600030101010101" pitchFamily="2" charset="-122"/>
              </a:defRPr>
            </a:lvl9pPr>
          </a:lstStyle>
          <a:p>
            <a:pPr eaLnBrk="1" hangingPunct="1"/>
            <a:fld id="{D80AE0F1-CDD0-4E65-8D96-3BE2E8C45230}" type="slidenum">
              <a:rPr lang="en-US" altLang="zh-CN" b="0" smtClean="0">
                <a:latin typeface="Arial" panose="020B0604020202020204" pitchFamily="34" charset="0"/>
                <a:ea typeface="华文细黑" pitchFamily="2" charset="-122"/>
              </a:rPr>
            </a:fld>
            <a:endParaRPr lang="en-US" altLang="zh-CN" b="0" smtClean="0">
              <a:latin typeface="Arial" panose="020B0604020202020204" pitchFamily="34" charset="0"/>
              <a:ea typeface="华文细黑" pitchFamily="2" charset="-122"/>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2588" y="685800"/>
            <a:ext cx="6092825" cy="3429000"/>
          </a:xfrm>
        </p:spPr>
      </p:sp>
      <p:sp>
        <p:nvSpPr>
          <p:cNvPr id="3" name="备注占位符 2"/>
          <p:cNvSpPr>
            <a:spLocks noGrp="1"/>
          </p:cNvSpPr>
          <p:nvPr>
            <p:ph type="body" idx="1"/>
          </p:nvPr>
        </p:nvSpPr>
        <p:spPr/>
        <p:txBody>
          <a:bodyPr>
            <a:normAutofit/>
          </a:bodyPr>
          <a:lstStyle/>
          <a:p>
            <a:endParaRPr lang="zh-CN" altLang="en-US"/>
          </a:p>
        </p:txBody>
      </p:sp>
      <p:sp>
        <p:nvSpPr>
          <p:cNvPr id="4" name="灯片编号占位符 3"/>
          <p:cNvSpPr>
            <a:spLocks noGrp="1"/>
          </p:cNvSpPr>
          <p:nvPr>
            <p:ph type="sldNum" sz="quarter" idx="10"/>
          </p:nvPr>
        </p:nvSpPr>
        <p:spPr/>
        <p:txBody>
          <a:bodyPr/>
          <a:lstStyle/>
          <a:p>
            <a:pPr>
              <a:defRPr/>
            </a:pPr>
            <a:fld id="{CA5E8DB0-55DC-4221-A99C-988BCD133BF3}" type="slidenum">
              <a:rPr lang="en-US" altLang="zh-CN" smtClean="0"/>
            </a:fld>
            <a:endParaRPr lang="en-US" altLang="zh-CN" dirty="0"/>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2588" y="685800"/>
            <a:ext cx="6092825" cy="3429000"/>
          </a:xfrm>
        </p:spPr>
      </p:sp>
      <p:sp>
        <p:nvSpPr>
          <p:cNvPr id="3" name="备注占位符 2"/>
          <p:cNvSpPr>
            <a:spLocks noGrp="1"/>
          </p:cNvSpPr>
          <p:nvPr>
            <p:ph type="body" idx="1"/>
          </p:nvPr>
        </p:nvSpPr>
        <p:spPr/>
        <p:txBody>
          <a:bodyPr>
            <a:normAutofit/>
          </a:bodyPr>
          <a:lstStyle/>
          <a:p>
            <a:endParaRPr lang="zh-CN" altLang="en-US"/>
          </a:p>
        </p:txBody>
      </p:sp>
      <p:sp>
        <p:nvSpPr>
          <p:cNvPr id="4" name="灯片编号占位符 3"/>
          <p:cNvSpPr>
            <a:spLocks noGrp="1"/>
          </p:cNvSpPr>
          <p:nvPr>
            <p:ph type="sldNum" sz="quarter" idx="10"/>
          </p:nvPr>
        </p:nvSpPr>
        <p:spPr/>
        <p:txBody>
          <a:bodyPr/>
          <a:lstStyle/>
          <a:p>
            <a:pPr>
              <a:defRPr/>
            </a:pPr>
            <a:fld id="{CA5E8DB0-55DC-4221-A99C-988BCD133BF3}" type="slidenum">
              <a:rPr lang="en-US" altLang="zh-CN" smtClean="0"/>
            </a:fld>
            <a:endParaRPr lang="en-US" altLang="zh-CN" dirty="0"/>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2588" y="685800"/>
            <a:ext cx="6092825" cy="3429000"/>
          </a:xfrm>
        </p:spPr>
      </p:sp>
      <p:sp>
        <p:nvSpPr>
          <p:cNvPr id="3" name="备注占位符 2"/>
          <p:cNvSpPr>
            <a:spLocks noGrp="1"/>
          </p:cNvSpPr>
          <p:nvPr>
            <p:ph type="body" idx="1"/>
          </p:nvPr>
        </p:nvSpPr>
        <p:spPr/>
        <p:txBody>
          <a:bodyPr>
            <a:normAutofit/>
          </a:bodyPr>
          <a:lstStyle/>
          <a:p>
            <a:endParaRPr lang="zh-CN" altLang="en-US"/>
          </a:p>
        </p:txBody>
      </p:sp>
      <p:sp>
        <p:nvSpPr>
          <p:cNvPr id="4" name="灯片编号占位符 3"/>
          <p:cNvSpPr>
            <a:spLocks noGrp="1"/>
          </p:cNvSpPr>
          <p:nvPr>
            <p:ph type="sldNum" sz="quarter" idx="10"/>
          </p:nvPr>
        </p:nvSpPr>
        <p:spPr/>
        <p:txBody>
          <a:bodyPr/>
          <a:lstStyle/>
          <a:p>
            <a:pPr>
              <a:defRPr/>
            </a:pPr>
            <a:fld id="{CA5E8DB0-55DC-4221-A99C-988BCD133BF3}" type="slidenum">
              <a:rPr lang="en-US" altLang="zh-CN" smtClean="0"/>
            </a:fld>
            <a:endParaRPr lang="en-US" altLang="zh-CN" dirty="0"/>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2588" y="685800"/>
            <a:ext cx="6092825" cy="3429000"/>
          </a:xfrm>
        </p:spPr>
      </p:sp>
      <p:sp>
        <p:nvSpPr>
          <p:cNvPr id="3" name="备注占位符 2"/>
          <p:cNvSpPr>
            <a:spLocks noGrp="1"/>
          </p:cNvSpPr>
          <p:nvPr>
            <p:ph type="body" idx="1"/>
          </p:nvPr>
        </p:nvSpPr>
        <p:spPr/>
        <p:txBody>
          <a:bodyPr>
            <a:normAutofit/>
          </a:bodyPr>
          <a:lstStyle/>
          <a:p>
            <a:endParaRPr lang="zh-CN" altLang="en-US"/>
          </a:p>
        </p:txBody>
      </p:sp>
      <p:sp>
        <p:nvSpPr>
          <p:cNvPr id="4" name="灯片编号占位符 3"/>
          <p:cNvSpPr>
            <a:spLocks noGrp="1"/>
          </p:cNvSpPr>
          <p:nvPr>
            <p:ph type="sldNum" sz="quarter" idx="10"/>
          </p:nvPr>
        </p:nvSpPr>
        <p:spPr/>
        <p:txBody>
          <a:bodyPr/>
          <a:lstStyle/>
          <a:p>
            <a:pPr>
              <a:defRPr/>
            </a:pPr>
            <a:fld id="{CA5E8DB0-55DC-4221-A99C-988BCD133BF3}" type="slidenum">
              <a:rPr lang="en-US" altLang="zh-CN" smtClean="0"/>
            </a:fld>
            <a:endParaRPr lang="en-US" altLang="zh-CN" dirty="0"/>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490" name="幻灯片图像占位符 1"/>
          <p:cNvSpPr>
            <a:spLocks noGrp="1" noRot="1" noChangeAspect="1" noTextEdit="1"/>
          </p:cNvSpPr>
          <p:nvPr>
            <p:ph type="sldImg"/>
          </p:nvPr>
        </p:nvSpPr>
        <p:spPr/>
      </p:sp>
      <p:sp>
        <p:nvSpPr>
          <p:cNvPr id="63491" name="备注占位符 2"/>
          <p:cNvSpPr>
            <a:spLocks noGrp="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spcBef>
                <a:spcPct val="0"/>
              </a:spcBef>
            </a:pPr>
            <a:endParaRPr lang="zh-CN" altLang="en-US" dirty="0" smtClean="0">
              <a:latin typeface="Arial" panose="020B0604020202020204" pitchFamily="34" charset="0"/>
            </a:endParaRPr>
          </a:p>
        </p:txBody>
      </p:sp>
      <p:sp>
        <p:nvSpPr>
          <p:cNvPr id="63492" name="灯片编号占位符 3"/>
          <p:cNvSpPr>
            <a:spLocks noGrp="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b="1">
                <a:solidFill>
                  <a:schemeClr val="tx1"/>
                </a:solidFill>
                <a:latin typeface="Amelia BT"/>
                <a:ea typeface="宋体" panose="02010600030101010101" pitchFamily="2" charset="-122"/>
              </a:defRPr>
            </a:lvl1pPr>
            <a:lvl2pPr marL="742950" indent="-285750" eaLnBrk="0" hangingPunct="0">
              <a:defRPr b="1">
                <a:solidFill>
                  <a:schemeClr val="tx1"/>
                </a:solidFill>
                <a:latin typeface="Amelia BT"/>
                <a:ea typeface="宋体" panose="02010600030101010101" pitchFamily="2" charset="-122"/>
              </a:defRPr>
            </a:lvl2pPr>
            <a:lvl3pPr marL="1143000" indent="-228600" eaLnBrk="0" hangingPunct="0">
              <a:defRPr b="1">
                <a:solidFill>
                  <a:schemeClr val="tx1"/>
                </a:solidFill>
                <a:latin typeface="Amelia BT"/>
                <a:ea typeface="宋体" panose="02010600030101010101" pitchFamily="2" charset="-122"/>
              </a:defRPr>
            </a:lvl3pPr>
            <a:lvl4pPr marL="1600200" indent="-228600" eaLnBrk="0" hangingPunct="0">
              <a:defRPr b="1">
                <a:solidFill>
                  <a:schemeClr val="tx1"/>
                </a:solidFill>
                <a:latin typeface="Amelia BT"/>
                <a:ea typeface="宋体" panose="02010600030101010101" pitchFamily="2" charset="-122"/>
              </a:defRPr>
            </a:lvl4pPr>
            <a:lvl5pPr marL="2057400" indent="-228600" eaLnBrk="0" hangingPunct="0">
              <a:defRPr b="1">
                <a:solidFill>
                  <a:schemeClr val="tx1"/>
                </a:solidFill>
                <a:latin typeface="Amelia BT"/>
                <a:ea typeface="宋体" panose="02010600030101010101" pitchFamily="2" charset="-122"/>
              </a:defRPr>
            </a:lvl5pPr>
            <a:lvl6pPr marL="2514600" indent="-228600" eaLnBrk="0" fontAlgn="base" hangingPunct="0">
              <a:spcBef>
                <a:spcPct val="0"/>
              </a:spcBef>
              <a:spcAft>
                <a:spcPct val="0"/>
              </a:spcAft>
              <a:defRPr b="1">
                <a:solidFill>
                  <a:schemeClr val="tx1"/>
                </a:solidFill>
                <a:latin typeface="Amelia BT"/>
                <a:ea typeface="宋体" panose="02010600030101010101" pitchFamily="2" charset="-122"/>
              </a:defRPr>
            </a:lvl6pPr>
            <a:lvl7pPr marL="2971800" indent="-228600" eaLnBrk="0" fontAlgn="base" hangingPunct="0">
              <a:spcBef>
                <a:spcPct val="0"/>
              </a:spcBef>
              <a:spcAft>
                <a:spcPct val="0"/>
              </a:spcAft>
              <a:defRPr b="1">
                <a:solidFill>
                  <a:schemeClr val="tx1"/>
                </a:solidFill>
                <a:latin typeface="Amelia BT"/>
                <a:ea typeface="宋体" panose="02010600030101010101" pitchFamily="2" charset="-122"/>
              </a:defRPr>
            </a:lvl7pPr>
            <a:lvl8pPr marL="3429000" indent="-228600" eaLnBrk="0" fontAlgn="base" hangingPunct="0">
              <a:spcBef>
                <a:spcPct val="0"/>
              </a:spcBef>
              <a:spcAft>
                <a:spcPct val="0"/>
              </a:spcAft>
              <a:defRPr b="1">
                <a:solidFill>
                  <a:schemeClr val="tx1"/>
                </a:solidFill>
                <a:latin typeface="Amelia BT"/>
                <a:ea typeface="宋体" panose="02010600030101010101" pitchFamily="2" charset="-122"/>
              </a:defRPr>
            </a:lvl8pPr>
            <a:lvl9pPr marL="3886200" indent="-228600" eaLnBrk="0" fontAlgn="base" hangingPunct="0">
              <a:spcBef>
                <a:spcPct val="0"/>
              </a:spcBef>
              <a:spcAft>
                <a:spcPct val="0"/>
              </a:spcAft>
              <a:defRPr b="1">
                <a:solidFill>
                  <a:schemeClr val="tx1"/>
                </a:solidFill>
                <a:latin typeface="Amelia BT"/>
                <a:ea typeface="宋体" panose="02010600030101010101" pitchFamily="2" charset="-122"/>
              </a:defRPr>
            </a:lvl9pPr>
          </a:lstStyle>
          <a:p>
            <a:pPr eaLnBrk="1" hangingPunct="1"/>
            <a:fld id="{D80AE0F1-CDD0-4E65-8D96-3BE2E8C45230}" type="slidenum">
              <a:rPr lang="en-US" altLang="zh-CN" b="0" smtClean="0">
                <a:latin typeface="Arial" panose="020B0604020202020204" pitchFamily="34" charset="0"/>
                <a:ea typeface="华文细黑" pitchFamily="2" charset="-122"/>
              </a:rPr>
            </a:fld>
            <a:endParaRPr lang="en-US" altLang="zh-CN" b="0" smtClean="0">
              <a:latin typeface="Arial" panose="020B0604020202020204" pitchFamily="34" charset="0"/>
              <a:ea typeface="华文细黑" pitchFamily="2" charset="-122"/>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2588" y="685800"/>
            <a:ext cx="6092825" cy="3429000"/>
          </a:xfrm>
        </p:spPr>
      </p:sp>
      <p:sp>
        <p:nvSpPr>
          <p:cNvPr id="3" name="备注占位符 2"/>
          <p:cNvSpPr>
            <a:spLocks noGrp="1"/>
          </p:cNvSpPr>
          <p:nvPr>
            <p:ph type="body" idx="1"/>
          </p:nvPr>
        </p:nvSpPr>
        <p:spPr/>
        <p:txBody>
          <a:bodyPr>
            <a:normAutofit/>
          </a:bodyPr>
          <a:lstStyle/>
          <a:p>
            <a:endParaRPr lang="zh-CN" altLang="en-US"/>
          </a:p>
        </p:txBody>
      </p:sp>
      <p:sp>
        <p:nvSpPr>
          <p:cNvPr id="4" name="灯片编号占位符 3"/>
          <p:cNvSpPr>
            <a:spLocks noGrp="1"/>
          </p:cNvSpPr>
          <p:nvPr>
            <p:ph type="sldNum" sz="quarter" idx="10"/>
          </p:nvPr>
        </p:nvSpPr>
        <p:spPr/>
        <p:txBody>
          <a:bodyPr/>
          <a:lstStyle/>
          <a:p>
            <a:pPr>
              <a:defRPr/>
            </a:pPr>
            <a:fld id="{CA5E8DB0-55DC-4221-A99C-988BCD133BF3}" type="slidenum">
              <a:rPr lang="en-US" altLang="zh-CN" smtClean="0"/>
            </a:fld>
            <a:endParaRPr lang="en-US" altLang="zh-CN" dirty="0"/>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2588" y="685800"/>
            <a:ext cx="6092825" cy="3429000"/>
          </a:xfrm>
        </p:spPr>
      </p:sp>
      <p:sp>
        <p:nvSpPr>
          <p:cNvPr id="3" name="备注占位符 2"/>
          <p:cNvSpPr>
            <a:spLocks noGrp="1"/>
          </p:cNvSpPr>
          <p:nvPr>
            <p:ph type="body" idx="1"/>
          </p:nvPr>
        </p:nvSpPr>
        <p:spPr/>
        <p:txBody>
          <a:bodyPr>
            <a:normAutofit/>
          </a:bodyPr>
          <a:lstStyle/>
          <a:p>
            <a:endParaRPr lang="zh-CN" altLang="en-US"/>
          </a:p>
        </p:txBody>
      </p:sp>
      <p:sp>
        <p:nvSpPr>
          <p:cNvPr id="4" name="灯片编号占位符 3"/>
          <p:cNvSpPr>
            <a:spLocks noGrp="1"/>
          </p:cNvSpPr>
          <p:nvPr>
            <p:ph type="sldNum" sz="quarter" idx="10"/>
          </p:nvPr>
        </p:nvSpPr>
        <p:spPr/>
        <p:txBody>
          <a:bodyPr/>
          <a:lstStyle/>
          <a:p>
            <a:pPr>
              <a:defRPr/>
            </a:pPr>
            <a:fld id="{CA5E8DB0-55DC-4221-A99C-988BCD133BF3}" type="slidenum">
              <a:rPr lang="en-US" altLang="zh-CN" smtClean="0"/>
            </a:fld>
            <a:endParaRPr lang="en-US" altLang="zh-CN" dirty="0"/>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2588" y="685800"/>
            <a:ext cx="6092825" cy="3429000"/>
          </a:xfrm>
        </p:spPr>
      </p:sp>
      <p:sp>
        <p:nvSpPr>
          <p:cNvPr id="3" name="备注占位符 2"/>
          <p:cNvSpPr>
            <a:spLocks noGrp="1"/>
          </p:cNvSpPr>
          <p:nvPr>
            <p:ph type="body" idx="1"/>
          </p:nvPr>
        </p:nvSpPr>
        <p:spPr/>
        <p:txBody>
          <a:bodyPr>
            <a:normAutofit/>
          </a:bodyPr>
          <a:lstStyle/>
          <a:p>
            <a:endParaRPr lang="zh-CN" altLang="en-US"/>
          </a:p>
        </p:txBody>
      </p:sp>
      <p:sp>
        <p:nvSpPr>
          <p:cNvPr id="4" name="灯片编号占位符 3"/>
          <p:cNvSpPr>
            <a:spLocks noGrp="1"/>
          </p:cNvSpPr>
          <p:nvPr>
            <p:ph type="sldNum" sz="quarter" idx="10"/>
          </p:nvPr>
        </p:nvSpPr>
        <p:spPr/>
        <p:txBody>
          <a:bodyPr/>
          <a:lstStyle/>
          <a:p>
            <a:pPr>
              <a:defRPr/>
            </a:pPr>
            <a:fld id="{CA5E8DB0-55DC-4221-A99C-988BCD133BF3}" type="slidenum">
              <a:rPr lang="en-US" altLang="zh-CN" smtClean="0"/>
            </a:fld>
            <a:endParaRPr lang="en-US" altLang="zh-CN" dirty="0"/>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2588" y="685800"/>
            <a:ext cx="6092825" cy="3429000"/>
          </a:xfrm>
        </p:spPr>
      </p:sp>
      <p:sp>
        <p:nvSpPr>
          <p:cNvPr id="3" name="备注占位符 2"/>
          <p:cNvSpPr>
            <a:spLocks noGrp="1"/>
          </p:cNvSpPr>
          <p:nvPr>
            <p:ph type="body" idx="1"/>
          </p:nvPr>
        </p:nvSpPr>
        <p:spPr/>
        <p:txBody>
          <a:bodyPr>
            <a:normAutofit/>
          </a:bodyPr>
          <a:lstStyle/>
          <a:p>
            <a:endParaRPr lang="zh-CN" altLang="en-US"/>
          </a:p>
        </p:txBody>
      </p:sp>
      <p:sp>
        <p:nvSpPr>
          <p:cNvPr id="4" name="灯片编号占位符 3"/>
          <p:cNvSpPr>
            <a:spLocks noGrp="1"/>
          </p:cNvSpPr>
          <p:nvPr>
            <p:ph type="sldNum" sz="quarter" idx="10"/>
          </p:nvPr>
        </p:nvSpPr>
        <p:spPr/>
        <p:txBody>
          <a:bodyPr/>
          <a:lstStyle/>
          <a:p>
            <a:pPr>
              <a:defRPr/>
            </a:pPr>
            <a:fld id="{CA5E8DB0-55DC-4221-A99C-988BCD133BF3}" type="slidenum">
              <a:rPr lang="en-US" altLang="zh-CN" smtClean="0"/>
            </a:fld>
            <a:endParaRPr lang="en-US" altLang="zh-CN" dirty="0"/>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2588" y="685800"/>
            <a:ext cx="6092825" cy="3429000"/>
          </a:xfrm>
        </p:spPr>
      </p:sp>
      <p:sp>
        <p:nvSpPr>
          <p:cNvPr id="3" name="备注占位符 2"/>
          <p:cNvSpPr>
            <a:spLocks noGrp="1"/>
          </p:cNvSpPr>
          <p:nvPr>
            <p:ph type="body" idx="1"/>
          </p:nvPr>
        </p:nvSpPr>
        <p:spPr/>
        <p:txBody>
          <a:bodyPr>
            <a:normAutofit/>
          </a:bodyPr>
          <a:lstStyle/>
          <a:p>
            <a:endParaRPr lang="zh-CN" altLang="en-US"/>
          </a:p>
        </p:txBody>
      </p:sp>
      <p:sp>
        <p:nvSpPr>
          <p:cNvPr id="4" name="灯片编号占位符 3"/>
          <p:cNvSpPr>
            <a:spLocks noGrp="1"/>
          </p:cNvSpPr>
          <p:nvPr>
            <p:ph type="sldNum" sz="quarter" idx="10"/>
          </p:nvPr>
        </p:nvSpPr>
        <p:spPr/>
        <p:txBody>
          <a:bodyPr/>
          <a:lstStyle/>
          <a:p>
            <a:pPr>
              <a:defRPr/>
            </a:pPr>
            <a:fld id="{CA5E8DB0-55DC-4221-A99C-988BCD133BF3}" type="slidenum">
              <a:rPr lang="en-US" altLang="zh-CN" smtClean="0"/>
            </a:fld>
            <a:endParaRPr lang="en-US" altLang="zh-CN" dirty="0"/>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490" name="幻灯片图像占位符 1"/>
          <p:cNvSpPr>
            <a:spLocks noGrp="1" noRot="1" noChangeAspect="1" noTextEdit="1"/>
          </p:cNvSpPr>
          <p:nvPr>
            <p:ph type="sldImg"/>
          </p:nvPr>
        </p:nvSpPr>
        <p:spPr/>
      </p:sp>
      <p:sp>
        <p:nvSpPr>
          <p:cNvPr id="63491" name="备注占位符 2"/>
          <p:cNvSpPr>
            <a:spLocks noGrp="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spcBef>
                <a:spcPct val="0"/>
              </a:spcBef>
            </a:pPr>
            <a:endParaRPr lang="zh-CN" altLang="en-US" dirty="0" smtClean="0">
              <a:latin typeface="Arial" panose="020B0604020202020204" pitchFamily="34" charset="0"/>
            </a:endParaRPr>
          </a:p>
        </p:txBody>
      </p:sp>
      <p:sp>
        <p:nvSpPr>
          <p:cNvPr id="63492" name="灯片编号占位符 3"/>
          <p:cNvSpPr>
            <a:spLocks noGrp="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b="1">
                <a:solidFill>
                  <a:schemeClr val="tx1"/>
                </a:solidFill>
                <a:latin typeface="Amelia BT"/>
                <a:ea typeface="宋体" panose="02010600030101010101" pitchFamily="2" charset="-122"/>
              </a:defRPr>
            </a:lvl1pPr>
            <a:lvl2pPr marL="742950" indent="-285750" eaLnBrk="0" hangingPunct="0">
              <a:defRPr b="1">
                <a:solidFill>
                  <a:schemeClr val="tx1"/>
                </a:solidFill>
                <a:latin typeface="Amelia BT"/>
                <a:ea typeface="宋体" panose="02010600030101010101" pitchFamily="2" charset="-122"/>
              </a:defRPr>
            </a:lvl2pPr>
            <a:lvl3pPr marL="1143000" indent="-228600" eaLnBrk="0" hangingPunct="0">
              <a:defRPr b="1">
                <a:solidFill>
                  <a:schemeClr val="tx1"/>
                </a:solidFill>
                <a:latin typeface="Amelia BT"/>
                <a:ea typeface="宋体" panose="02010600030101010101" pitchFamily="2" charset="-122"/>
              </a:defRPr>
            </a:lvl3pPr>
            <a:lvl4pPr marL="1600200" indent="-228600" eaLnBrk="0" hangingPunct="0">
              <a:defRPr b="1">
                <a:solidFill>
                  <a:schemeClr val="tx1"/>
                </a:solidFill>
                <a:latin typeface="Amelia BT"/>
                <a:ea typeface="宋体" panose="02010600030101010101" pitchFamily="2" charset="-122"/>
              </a:defRPr>
            </a:lvl4pPr>
            <a:lvl5pPr marL="2057400" indent="-228600" eaLnBrk="0" hangingPunct="0">
              <a:defRPr b="1">
                <a:solidFill>
                  <a:schemeClr val="tx1"/>
                </a:solidFill>
                <a:latin typeface="Amelia BT"/>
                <a:ea typeface="宋体" panose="02010600030101010101" pitchFamily="2" charset="-122"/>
              </a:defRPr>
            </a:lvl5pPr>
            <a:lvl6pPr marL="2514600" indent="-228600" eaLnBrk="0" fontAlgn="base" hangingPunct="0">
              <a:spcBef>
                <a:spcPct val="0"/>
              </a:spcBef>
              <a:spcAft>
                <a:spcPct val="0"/>
              </a:spcAft>
              <a:defRPr b="1">
                <a:solidFill>
                  <a:schemeClr val="tx1"/>
                </a:solidFill>
                <a:latin typeface="Amelia BT"/>
                <a:ea typeface="宋体" panose="02010600030101010101" pitchFamily="2" charset="-122"/>
              </a:defRPr>
            </a:lvl6pPr>
            <a:lvl7pPr marL="2971800" indent="-228600" eaLnBrk="0" fontAlgn="base" hangingPunct="0">
              <a:spcBef>
                <a:spcPct val="0"/>
              </a:spcBef>
              <a:spcAft>
                <a:spcPct val="0"/>
              </a:spcAft>
              <a:defRPr b="1">
                <a:solidFill>
                  <a:schemeClr val="tx1"/>
                </a:solidFill>
                <a:latin typeface="Amelia BT"/>
                <a:ea typeface="宋体" panose="02010600030101010101" pitchFamily="2" charset="-122"/>
              </a:defRPr>
            </a:lvl7pPr>
            <a:lvl8pPr marL="3429000" indent="-228600" eaLnBrk="0" fontAlgn="base" hangingPunct="0">
              <a:spcBef>
                <a:spcPct val="0"/>
              </a:spcBef>
              <a:spcAft>
                <a:spcPct val="0"/>
              </a:spcAft>
              <a:defRPr b="1">
                <a:solidFill>
                  <a:schemeClr val="tx1"/>
                </a:solidFill>
                <a:latin typeface="Amelia BT"/>
                <a:ea typeface="宋体" panose="02010600030101010101" pitchFamily="2" charset="-122"/>
              </a:defRPr>
            </a:lvl8pPr>
            <a:lvl9pPr marL="3886200" indent="-228600" eaLnBrk="0" fontAlgn="base" hangingPunct="0">
              <a:spcBef>
                <a:spcPct val="0"/>
              </a:spcBef>
              <a:spcAft>
                <a:spcPct val="0"/>
              </a:spcAft>
              <a:defRPr b="1">
                <a:solidFill>
                  <a:schemeClr val="tx1"/>
                </a:solidFill>
                <a:latin typeface="Amelia BT"/>
                <a:ea typeface="宋体" panose="02010600030101010101" pitchFamily="2" charset="-122"/>
              </a:defRPr>
            </a:lvl9pPr>
          </a:lstStyle>
          <a:p>
            <a:pPr eaLnBrk="1" hangingPunct="1"/>
            <a:fld id="{D80AE0F1-CDD0-4E65-8D96-3BE2E8C45230}" type="slidenum">
              <a:rPr lang="en-US" altLang="zh-CN" b="0" smtClean="0">
                <a:latin typeface="Arial" panose="020B0604020202020204" pitchFamily="34" charset="0"/>
                <a:ea typeface="华文细黑" pitchFamily="2" charset="-122"/>
              </a:rPr>
            </a:fld>
            <a:endParaRPr lang="en-US" altLang="zh-CN" b="0" smtClean="0">
              <a:latin typeface="Arial" panose="020B0604020202020204" pitchFamily="34" charset="0"/>
              <a:ea typeface="华文细黑" pitchFamily="2" charset="-122"/>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2588" y="685800"/>
            <a:ext cx="6092825" cy="3429000"/>
          </a:xfrm>
        </p:spPr>
      </p:sp>
      <p:sp>
        <p:nvSpPr>
          <p:cNvPr id="3" name="备注占位符 2"/>
          <p:cNvSpPr>
            <a:spLocks noGrp="1"/>
          </p:cNvSpPr>
          <p:nvPr>
            <p:ph type="body" idx="1"/>
          </p:nvPr>
        </p:nvSpPr>
        <p:spPr/>
        <p:txBody>
          <a:bodyPr>
            <a:normAutofit/>
          </a:bodyPr>
          <a:lstStyle/>
          <a:p>
            <a:endParaRPr lang="zh-CN" altLang="en-US"/>
          </a:p>
        </p:txBody>
      </p:sp>
      <p:sp>
        <p:nvSpPr>
          <p:cNvPr id="4" name="灯片编号占位符 3"/>
          <p:cNvSpPr>
            <a:spLocks noGrp="1"/>
          </p:cNvSpPr>
          <p:nvPr>
            <p:ph type="sldNum" sz="quarter" idx="10"/>
          </p:nvPr>
        </p:nvSpPr>
        <p:spPr/>
        <p:txBody>
          <a:bodyPr/>
          <a:lstStyle/>
          <a:p>
            <a:pPr>
              <a:defRPr/>
            </a:pPr>
            <a:fld id="{CA5E8DB0-55DC-4221-A99C-988BCD133BF3}" type="slidenum">
              <a:rPr lang="en-US" altLang="zh-CN" smtClean="0"/>
            </a:fld>
            <a:endParaRPr lang="en-US" altLang="zh-CN" dirty="0"/>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2588" y="685800"/>
            <a:ext cx="6092825" cy="3429000"/>
          </a:xfrm>
        </p:spPr>
      </p:sp>
      <p:sp>
        <p:nvSpPr>
          <p:cNvPr id="3" name="备注占位符 2"/>
          <p:cNvSpPr>
            <a:spLocks noGrp="1"/>
          </p:cNvSpPr>
          <p:nvPr>
            <p:ph type="body" idx="1"/>
          </p:nvPr>
        </p:nvSpPr>
        <p:spPr/>
        <p:txBody>
          <a:bodyPr>
            <a:normAutofit/>
          </a:bodyPr>
          <a:lstStyle/>
          <a:p>
            <a:endParaRPr lang="zh-CN" altLang="en-US"/>
          </a:p>
        </p:txBody>
      </p:sp>
      <p:sp>
        <p:nvSpPr>
          <p:cNvPr id="4" name="灯片编号占位符 3"/>
          <p:cNvSpPr>
            <a:spLocks noGrp="1"/>
          </p:cNvSpPr>
          <p:nvPr>
            <p:ph type="sldNum" sz="quarter" idx="10"/>
          </p:nvPr>
        </p:nvSpPr>
        <p:spPr/>
        <p:txBody>
          <a:bodyPr/>
          <a:lstStyle/>
          <a:p>
            <a:pPr>
              <a:defRPr/>
            </a:pPr>
            <a:fld id="{CA5E8DB0-55DC-4221-A99C-988BCD133BF3}" type="slidenum">
              <a:rPr lang="en-US" altLang="zh-CN" smtClean="0"/>
            </a:fld>
            <a:endParaRPr lang="en-US" altLang="zh-CN" dirty="0"/>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2588" y="685800"/>
            <a:ext cx="6092825" cy="3429000"/>
          </a:xfrm>
        </p:spPr>
      </p:sp>
      <p:sp>
        <p:nvSpPr>
          <p:cNvPr id="3" name="备注占位符 2"/>
          <p:cNvSpPr>
            <a:spLocks noGrp="1"/>
          </p:cNvSpPr>
          <p:nvPr>
            <p:ph type="body" idx="1"/>
          </p:nvPr>
        </p:nvSpPr>
        <p:spPr/>
        <p:txBody>
          <a:bodyPr>
            <a:normAutofit/>
          </a:bodyPr>
          <a:lstStyle/>
          <a:p>
            <a:endParaRPr lang="zh-CN" altLang="en-US"/>
          </a:p>
        </p:txBody>
      </p:sp>
      <p:sp>
        <p:nvSpPr>
          <p:cNvPr id="4" name="灯片编号占位符 3"/>
          <p:cNvSpPr>
            <a:spLocks noGrp="1"/>
          </p:cNvSpPr>
          <p:nvPr>
            <p:ph type="sldNum" sz="quarter" idx="10"/>
          </p:nvPr>
        </p:nvSpPr>
        <p:spPr/>
        <p:txBody>
          <a:bodyPr/>
          <a:lstStyle/>
          <a:p>
            <a:pPr>
              <a:defRPr/>
            </a:pPr>
            <a:fld id="{CA5E8DB0-55DC-4221-A99C-988BCD133BF3}" type="slidenum">
              <a:rPr lang="en-US" altLang="zh-CN" smtClean="0"/>
            </a:fld>
            <a:endParaRPr lang="en-US" altLang="zh-CN" dirty="0"/>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2588" y="685800"/>
            <a:ext cx="6092825" cy="3429000"/>
          </a:xfrm>
        </p:spPr>
      </p:sp>
      <p:sp>
        <p:nvSpPr>
          <p:cNvPr id="3" name="备注占位符 2"/>
          <p:cNvSpPr>
            <a:spLocks noGrp="1"/>
          </p:cNvSpPr>
          <p:nvPr>
            <p:ph type="body" idx="1"/>
          </p:nvPr>
        </p:nvSpPr>
        <p:spPr/>
        <p:txBody>
          <a:bodyPr>
            <a:normAutofit/>
          </a:bodyPr>
          <a:lstStyle/>
          <a:p>
            <a:endParaRPr lang="zh-CN" altLang="en-US"/>
          </a:p>
        </p:txBody>
      </p:sp>
      <p:sp>
        <p:nvSpPr>
          <p:cNvPr id="4" name="灯片编号占位符 3"/>
          <p:cNvSpPr>
            <a:spLocks noGrp="1"/>
          </p:cNvSpPr>
          <p:nvPr>
            <p:ph type="sldNum" sz="quarter" idx="10"/>
          </p:nvPr>
        </p:nvSpPr>
        <p:spPr/>
        <p:txBody>
          <a:bodyPr/>
          <a:lstStyle/>
          <a:p>
            <a:pPr>
              <a:defRPr/>
            </a:pPr>
            <a:fld id="{CA5E8DB0-55DC-4221-A99C-988BCD133BF3}" type="slidenum">
              <a:rPr lang="en-US" altLang="zh-CN" smtClean="0"/>
            </a:fld>
            <a:endParaRPr lang="en-US" altLang="zh-CN" dirty="0"/>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2588" y="685800"/>
            <a:ext cx="6092825" cy="3429000"/>
          </a:xfrm>
        </p:spPr>
      </p:sp>
      <p:sp>
        <p:nvSpPr>
          <p:cNvPr id="3" name="备注占位符 2"/>
          <p:cNvSpPr>
            <a:spLocks noGrp="1"/>
          </p:cNvSpPr>
          <p:nvPr>
            <p:ph type="body" idx="1"/>
          </p:nvPr>
        </p:nvSpPr>
        <p:spPr/>
        <p:txBody>
          <a:bodyPr>
            <a:normAutofit/>
          </a:bodyPr>
          <a:lstStyle/>
          <a:p>
            <a:endParaRPr lang="zh-CN" altLang="en-US"/>
          </a:p>
        </p:txBody>
      </p:sp>
      <p:sp>
        <p:nvSpPr>
          <p:cNvPr id="4" name="灯片编号占位符 3"/>
          <p:cNvSpPr>
            <a:spLocks noGrp="1"/>
          </p:cNvSpPr>
          <p:nvPr>
            <p:ph type="sldNum" sz="quarter" idx="10"/>
          </p:nvPr>
        </p:nvSpPr>
        <p:spPr/>
        <p:txBody>
          <a:bodyPr/>
          <a:lstStyle/>
          <a:p>
            <a:pPr>
              <a:defRPr/>
            </a:pPr>
            <a:fld id="{CA5E8DB0-55DC-4221-A99C-988BCD133BF3}" type="slidenum">
              <a:rPr lang="en-US" altLang="zh-CN" smtClean="0"/>
            </a:fld>
            <a:endParaRPr lang="en-US" altLang="zh-CN" dirty="0"/>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2588" y="685800"/>
            <a:ext cx="6092825" cy="3429000"/>
          </a:xfrm>
        </p:spPr>
      </p:sp>
      <p:sp>
        <p:nvSpPr>
          <p:cNvPr id="3" name="备注占位符 2"/>
          <p:cNvSpPr>
            <a:spLocks noGrp="1"/>
          </p:cNvSpPr>
          <p:nvPr>
            <p:ph type="body" idx="1"/>
          </p:nvPr>
        </p:nvSpPr>
        <p:spPr/>
        <p:txBody>
          <a:bodyPr>
            <a:normAutofit/>
          </a:bodyPr>
          <a:lstStyle/>
          <a:p>
            <a:endParaRPr lang="zh-CN" altLang="en-US"/>
          </a:p>
        </p:txBody>
      </p:sp>
      <p:sp>
        <p:nvSpPr>
          <p:cNvPr id="4" name="灯片编号占位符 3"/>
          <p:cNvSpPr>
            <a:spLocks noGrp="1"/>
          </p:cNvSpPr>
          <p:nvPr>
            <p:ph type="sldNum" sz="quarter" idx="10"/>
          </p:nvPr>
        </p:nvSpPr>
        <p:spPr/>
        <p:txBody>
          <a:bodyPr/>
          <a:lstStyle/>
          <a:p>
            <a:pPr>
              <a:defRPr/>
            </a:pPr>
            <a:fld id="{CA5E8DB0-55DC-4221-A99C-988BCD133BF3}" type="slidenum">
              <a:rPr lang="en-US" altLang="zh-CN" smtClean="0"/>
            </a:fld>
            <a:endParaRPr lang="en-US" altLang="zh-CN" dirty="0"/>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2706" name="幻灯片图像占位符 1"/>
          <p:cNvSpPr>
            <a:spLocks noGrp="1" noRot="1" noChangeAspect="1" noTextEdit="1"/>
          </p:cNvSpPr>
          <p:nvPr>
            <p:ph type="sldImg"/>
          </p:nvPr>
        </p:nvSpPr>
        <p:spPr/>
      </p:sp>
      <p:sp>
        <p:nvSpPr>
          <p:cNvPr id="72707" name="备注占位符 2"/>
          <p:cNvSpPr>
            <a:spLocks noGrp="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zh-CN" altLang="en-US" smtClean="0">
              <a:latin typeface="Arial" panose="020B0604020202020204" pitchFamily="34" charset="0"/>
            </a:endParaRPr>
          </a:p>
        </p:txBody>
      </p:sp>
      <p:sp>
        <p:nvSpPr>
          <p:cNvPr id="4" name="灯片编号占位符 3"/>
          <p:cNvSpPr>
            <a:spLocks noGrp="1"/>
          </p:cNvSpPr>
          <p:nvPr>
            <p:ph type="sldNum" sz="quarter" idx="5"/>
          </p:nvPr>
        </p:nvSpPr>
        <p:spPr/>
        <p:txBody>
          <a:bodyPr/>
          <a:lstStyle/>
          <a:p>
            <a:pPr>
              <a:defRPr/>
            </a:pPr>
            <a:fld id="{BED25C2B-53F2-4A93-A90B-75D504707355}" type="slidenum">
              <a:rPr lang="en-US" altLang="zh-CN" smtClean="0"/>
            </a:fld>
            <a:endParaRPr lang="en-US" altLang="zh-CN"/>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2588" y="685800"/>
            <a:ext cx="6092825" cy="3429000"/>
          </a:xfrm>
        </p:spPr>
      </p:sp>
      <p:sp>
        <p:nvSpPr>
          <p:cNvPr id="3" name="备注占位符 2"/>
          <p:cNvSpPr>
            <a:spLocks noGrp="1"/>
          </p:cNvSpPr>
          <p:nvPr>
            <p:ph type="body" idx="1"/>
          </p:nvPr>
        </p:nvSpPr>
        <p:spPr/>
        <p:txBody>
          <a:bodyPr>
            <a:normAutofit/>
          </a:bodyPr>
          <a:lstStyle/>
          <a:p>
            <a:endParaRPr lang="zh-CN" altLang="en-US"/>
          </a:p>
        </p:txBody>
      </p:sp>
      <p:sp>
        <p:nvSpPr>
          <p:cNvPr id="4" name="灯片编号占位符 3"/>
          <p:cNvSpPr>
            <a:spLocks noGrp="1"/>
          </p:cNvSpPr>
          <p:nvPr>
            <p:ph type="sldNum" sz="quarter" idx="10"/>
          </p:nvPr>
        </p:nvSpPr>
        <p:spPr/>
        <p:txBody>
          <a:bodyPr/>
          <a:lstStyle/>
          <a:p>
            <a:pPr>
              <a:defRPr/>
            </a:pPr>
            <a:fld id="{CA5E8DB0-55DC-4221-A99C-988BCD133BF3}" type="slidenum">
              <a:rPr lang="en-US" altLang="zh-CN" smtClean="0"/>
            </a:fld>
            <a:endParaRPr lang="en-US" altLang="zh-CN" dirty="0"/>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2588" y="685800"/>
            <a:ext cx="6092825" cy="3429000"/>
          </a:xfrm>
        </p:spPr>
      </p:sp>
      <p:sp>
        <p:nvSpPr>
          <p:cNvPr id="3" name="备注占位符 2"/>
          <p:cNvSpPr>
            <a:spLocks noGrp="1"/>
          </p:cNvSpPr>
          <p:nvPr>
            <p:ph type="body" idx="1"/>
          </p:nvPr>
        </p:nvSpPr>
        <p:spPr/>
        <p:txBody>
          <a:bodyPr>
            <a:normAutofit/>
          </a:bodyPr>
          <a:lstStyle/>
          <a:p>
            <a:endParaRPr lang="zh-CN" altLang="en-US"/>
          </a:p>
        </p:txBody>
      </p:sp>
      <p:sp>
        <p:nvSpPr>
          <p:cNvPr id="4" name="灯片编号占位符 3"/>
          <p:cNvSpPr>
            <a:spLocks noGrp="1"/>
          </p:cNvSpPr>
          <p:nvPr>
            <p:ph type="sldNum" sz="quarter" idx="10"/>
          </p:nvPr>
        </p:nvSpPr>
        <p:spPr/>
        <p:txBody>
          <a:bodyPr/>
          <a:lstStyle/>
          <a:p>
            <a:pPr>
              <a:defRPr/>
            </a:pPr>
            <a:fld id="{CA5E8DB0-55DC-4221-A99C-988BCD133BF3}" type="slidenum">
              <a:rPr lang="en-US" altLang="zh-CN" smtClean="0"/>
            </a:fld>
            <a:endParaRPr lang="en-US" altLang="zh-CN" dirty="0"/>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2588" y="685800"/>
            <a:ext cx="6092825" cy="3429000"/>
          </a:xfrm>
        </p:spPr>
      </p:sp>
      <p:sp>
        <p:nvSpPr>
          <p:cNvPr id="3" name="备注占位符 2"/>
          <p:cNvSpPr>
            <a:spLocks noGrp="1"/>
          </p:cNvSpPr>
          <p:nvPr>
            <p:ph type="body" idx="1"/>
          </p:nvPr>
        </p:nvSpPr>
        <p:spPr/>
        <p:txBody>
          <a:bodyPr>
            <a:normAutofit/>
          </a:bodyPr>
          <a:lstStyle/>
          <a:p>
            <a:endParaRPr lang="zh-CN" altLang="en-US"/>
          </a:p>
        </p:txBody>
      </p:sp>
      <p:sp>
        <p:nvSpPr>
          <p:cNvPr id="4" name="灯片编号占位符 3"/>
          <p:cNvSpPr>
            <a:spLocks noGrp="1"/>
          </p:cNvSpPr>
          <p:nvPr>
            <p:ph type="sldNum" sz="quarter" idx="10"/>
          </p:nvPr>
        </p:nvSpPr>
        <p:spPr/>
        <p:txBody>
          <a:bodyPr/>
          <a:lstStyle/>
          <a:p>
            <a:pPr>
              <a:defRPr/>
            </a:pPr>
            <a:fld id="{CA5E8DB0-55DC-4221-A99C-988BCD133BF3}" type="slidenum">
              <a:rPr lang="en-US" altLang="zh-CN" smtClean="0"/>
            </a:fld>
            <a:endParaRPr lang="en-US" altLang="zh-CN" dirty="0"/>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2588" y="685800"/>
            <a:ext cx="6092825" cy="3429000"/>
          </a:xfrm>
        </p:spPr>
      </p:sp>
      <p:sp>
        <p:nvSpPr>
          <p:cNvPr id="3" name="备注占位符 2"/>
          <p:cNvSpPr>
            <a:spLocks noGrp="1"/>
          </p:cNvSpPr>
          <p:nvPr>
            <p:ph type="body" idx="1"/>
          </p:nvPr>
        </p:nvSpPr>
        <p:spPr/>
        <p:txBody>
          <a:bodyPr>
            <a:normAutofit/>
          </a:bodyPr>
          <a:lstStyle/>
          <a:p>
            <a:endParaRPr lang="zh-CN" altLang="en-US"/>
          </a:p>
        </p:txBody>
      </p:sp>
      <p:sp>
        <p:nvSpPr>
          <p:cNvPr id="4" name="灯片编号占位符 3"/>
          <p:cNvSpPr>
            <a:spLocks noGrp="1"/>
          </p:cNvSpPr>
          <p:nvPr>
            <p:ph type="sldNum" sz="quarter" idx="10"/>
          </p:nvPr>
        </p:nvSpPr>
        <p:spPr/>
        <p:txBody>
          <a:bodyPr/>
          <a:lstStyle/>
          <a:p>
            <a:pPr>
              <a:defRPr/>
            </a:pPr>
            <a:fld id="{CA5E8DB0-55DC-4221-A99C-988BCD133BF3}" type="slidenum">
              <a:rPr lang="en-US" altLang="zh-CN" smtClean="0"/>
            </a:fld>
            <a:endParaRPr lang="en-US" altLang="zh-CN" dirty="0"/>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2588" y="685800"/>
            <a:ext cx="6092825" cy="3429000"/>
          </a:xfrm>
        </p:spPr>
      </p:sp>
      <p:sp>
        <p:nvSpPr>
          <p:cNvPr id="3" name="备注占位符 2"/>
          <p:cNvSpPr>
            <a:spLocks noGrp="1"/>
          </p:cNvSpPr>
          <p:nvPr>
            <p:ph type="body" idx="1"/>
          </p:nvPr>
        </p:nvSpPr>
        <p:spPr/>
        <p:txBody>
          <a:bodyPr>
            <a:normAutofit/>
          </a:bodyPr>
          <a:lstStyle/>
          <a:p>
            <a:endParaRPr lang="zh-CN" altLang="en-US"/>
          </a:p>
        </p:txBody>
      </p:sp>
      <p:sp>
        <p:nvSpPr>
          <p:cNvPr id="4" name="灯片编号占位符 3"/>
          <p:cNvSpPr>
            <a:spLocks noGrp="1"/>
          </p:cNvSpPr>
          <p:nvPr>
            <p:ph type="sldNum" sz="quarter" idx="10"/>
          </p:nvPr>
        </p:nvSpPr>
        <p:spPr/>
        <p:txBody>
          <a:bodyPr/>
          <a:lstStyle/>
          <a:p>
            <a:pPr>
              <a:defRPr/>
            </a:pPr>
            <a:fld id="{CA5E8DB0-55DC-4221-A99C-988BCD133BF3}" type="slidenum">
              <a:rPr lang="en-US" altLang="zh-CN" smtClean="0"/>
            </a:fld>
            <a:endParaRPr lang="en-US" altLang="zh-CN" dirty="0"/>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382588" y="685800"/>
            <a:ext cx="6092825" cy="3429000"/>
          </a:xfrm>
        </p:spPr>
      </p:sp>
      <p:sp>
        <p:nvSpPr>
          <p:cNvPr id="3" name="备注占位符 2"/>
          <p:cNvSpPr>
            <a:spLocks noGrp="1"/>
          </p:cNvSpPr>
          <p:nvPr>
            <p:ph type="body" idx="1"/>
          </p:nvPr>
        </p:nvSpPr>
        <p:spPr/>
        <p:txBody>
          <a:bodyPr>
            <a:normAutofit/>
          </a:bodyPr>
          <a:lstStyle/>
          <a:p>
            <a:endParaRPr lang="zh-CN" altLang="en-US"/>
          </a:p>
        </p:txBody>
      </p:sp>
      <p:sp>
        <p:nvSpPr>
          <p:cNvPr id="4" name="灯片编号占位符 3"/>
          <p:cNvSpPr>
            <a:spLocks noGrp="1"/>
          </p:cNvSpPr>
          <p:nvPr>
            <p:ph type="sldNum" sz="quarter" idx="10"/>
          </p:nvPr>
        </p:nvSpPr>
        <p:spPr/>
        <p:txBody>
          <a:bodyPr/>
          <a:lstStyle/>
          <a:p>
            <a:pPr>
              <a:defRPr/>
            </a:pPr>
            <a:fld id="{CA5E8DB0-55DC-4221-A99C-988BCD133BF3}" type="slidenum">
              <a:rPr lang="en-US" altLang="zh-CN" smtClean="0"/>
            </a:fld>
            <a:endParaRPr lang="en-US" altLang="zh-CN" dirty="0"/>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showMasterPhAnim="0" showMasterSp="0" userDrawn="1">
  <p:cSld name="标题幻灯片">
    <p:spTree>
      <p:nvGrpSpPr>
        <p:cNvPr id="1" name=""/>
        <p:cNvGrpSpPr/>
        <p:nvPr/>
      </p:nvGrpSpPr>
      <p:grpSpPr>
        <a:xfrm>
          <a:off x="0" y="0"/>
          <a:ext cx="0" cy="0"/>
          <a:chOff x="0" y="0"/>
          <a:chExt cx="0" cy="0"/>
        </a:xfrm>
      </p:grpSpPr>
      <p:pic>
        <p:nvPicPr>
          <p:cNvPr id="2" name="Picture 284"/>
          <p:cNvPicPr>
            <a:picLocks noChangeAspect="1" noChangeArrowheads="1"/>
          </p:cNvPicPr>
          <p:nvPr userDrawn="1"/>
        </p:nvPicPr>
        <p:blipFill>
          <a:blip r:embed="rId2" cstate="print">
            <a:extLst>
              <a:ext uri="{28A0092B-C50C-407E-A947-70E740481C1C}">
                <a14:useLocalDpi xmlns:a14="http://schemas.microsoft.com/office/drawing/2010/main" val="0"/>
              </a:ext>
            </a:extLst>
          </a:blip>
          <a:stretch>
            <a:fillRect/>
          </a:stretch>
        </p:blipFill>
        <p:spPr bwMode="auto">
          <a:xfrm>
            <a:off x="4415" y="-983"/>
            <a:ext cx="9135170" cy="514005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标题和内容">
    <p:spTree>
      <p:nvGrpSpPr>
        <p:cNvPr id="1" name=""/>
        <p:cNvGrpSpPr/>
        <p:nvPr/>
      </p:nvGrpSpPr>
      <p:grpSpPr>
        <a:xfrm>
          <a:off x="0" y="0"/>
          <a:ext cx="0" cy="0"/>
          <a:chOff x="0" y="0"/>
          <a:chExt cx="0" cy="0"/>
        </a:xfrm>
      </p:grpSpPr>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两栏内容">
    <p:spTree>
      <p:nvGrpSpPr>
        <p:cNvPr id="1" name=""/>
        <p:cNvGrpSpPr/>
        <p:nvPr/>
      </p:nvGrpSpPr>
      <p:grpSpPr>
        <a:xfrm>
          <a:off x="0" y="0"/>
          <a:ext cx="0" cy="0"/>
          <a:chOff x="0" y="0"/>
          <a:chExt cx="0" cy="0"/>
        </a:xfrm>
      </p:grpSpPr>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仅标题">
    <p:spTree>
      <p:nvGrpSpPr>
        <p:cNvPr id="1" name=""/>
        <p:cNvGrpSpPr/>
        <p:nvPr/>
      </p:nvGrpSpPr>
      <p:grpSpPr>
        <a:xfrm>
          <a:off x="0" y="0"/>
          <a:ext cx="0" cy="0"/>
          <a:chOff x="0" y="0"/>
          <a:chExt cx="0" cy="0"/>
        </a:xfrm>
      </p:grpSpPr>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标题和图表">
    <p:spTree>
      <p:nvGrpSpPr>
        <p:cNvPr id="1" name=""/>
        <p:cNvGrpSpPr/>
        <p:nvPr/>
      </p:nvGrpSpPr>
      <p:grpSpPr>
        <a:xfrm>
          <a:off x="0" y="0"/>
          <a:ext cx="0" cy="0"/>
          <a:chOff x="0" y="0"/>
          <a:chExt cx="0" cy="0"/>
        </a:xfrm>
      </p:grpSpPr>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Tree>
  </p:cSld>
  <p:clrMapOvr>
    <a:masterClrMapping/>
  </p:clrMapOvr>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userDrawn="1">
  <p:cSld name="17_标题和内容">
    <p:spTree>
      <p:nvGrpSpPr>
        <p:cNvPr id="1" name=""/>
        <p:cNvGrpSpPr/>
        <p:nvPr/>
      </p:nvGrpSpPr>
      <p:grpSpPr>
        <a:xfrm>
          <a:off x="0" y="0"/>
          <a:ext cx="0" cy="0"/>
          <a:chOff x="0" y="0"/>
          <a:chExt cx="0" cy="0"/>
        </a:xfrm>
      </p:grpSpPr>
      <p:sp>
        <p:nvSpPr>
          <p:cNvPr id="2" name="日期占位符 3"/>
          <p:cNvSpPr>
            <a:spLocks noGrp="1"/>
          </p:cNvSpPr>
          <p:nvPr>
            <p:ph type="dt" sz="half" idx="10"/>
          </p:nvPr>
        </p:nvSpPr>
        <p:spPr>
          <a:xfrm>
            <a:off x="628650" y="4768736"/>
            <a:ext cx="2057400" cy="273928"/>
          </a:xfrm>
          <a:prstGeom prst="rect">
            <a:avLst/>
          </a:prstGeom>
        </p:spPr>
        <p:txBody>
          <a:bodyPr lIns="68568" tIns="34284" rIns="68568" bIns="34284"/>
          <a:lstStyle>
            <a:lvl1pPr>
              <a:defRPr/>
            </a:lvl1pPr>
          </a:lstStyle>
          <a:p>
            <a:pPr>
              <a:defRPr/>
            </a:pPr>
            <a:fld id="{D58C93E5-6FF0-4F12-A05F-C8122A06B0AA}" type="datetimeFigureOut">
              <a:rPr lang="zh-CN" altLang="en-US"/>
            </a:fld>
            <a:endParaRPr lang="zh-CN" altLang="en-US"/>
          </a:p>
        </p:txBody>
      </p:sp>
      <p:sp>
        <p:nvSpPr>
          <p:cNvPr id="3" name="页脚占位符 4"/>
          <p:cNvSpPr>
            <a:spLocks noGrp="1"/>
          </p:cNvSpPr>
          <p:nvPr>
            <p:ph type="ftr" sz="quarter" idx="11"/>
          </p:nvPr>
        </p:nvSpPr>
        <p:spPr>
          <a:xfrm>
            <a:off x="3028950" y="4768736"/>
            <a:ext cx="3086100" cy="273928"/>
          </a:xfrm>
          <a:prstGeom prst="rect">
            <a:avLst/>
          </a:prstGeom>
        </p:spPr>
        <p:txBody>
          <a:bodyPr lIns="68568" tIns="34284" rIns="68568" bIns="34284"/>
          <a:lstStyle>
            <a:lvl1pPr>
              <a:defRPr/>
            </a:lvl1pPr>
          </a:lstStyle>
          <a:p>
            <a:pPr>
              <a:defRPr/>
            </a:pPr>
            <a:endParaRPr lang="zh-CN" altLang="en-US"/>
          </a:p>
        </p:txBody>
      </p:sp>
      <p:sp>
        <p:nvSpPr>
          <p:cNvPr id="4" name="灯片编号占位符 5"/>
          <p:cNvSpPr>
            <a:spLocks noGrp="1"/>
          </p:cNvSpPr>
          <p:nvPr>
            <p:ph type="sldNum" sz="quarter" idx="12"/>
          </p:nvPr>
        </p:nvSpPr>
        <p:spPr>
          <a:xfrm>
            <a:off x="6457950" y="4768736"/>
            <a:ext cx="2057400" cy="273928"/>
          </a:xfrm>
          <a:prstGeom prst="rect">
            <a:avLst/>
          </a:prstGeom>
        </p:spPr>
        <p:txBody>
          <a:bodyPr lIns="68568" tIns="34284" rIns="68568" bIns="34284"/>
          <a:lstStyle>
            <a:lvl1pPr>
              <a:defRPr/>
            </a:lvl1pPr>
          </a:lstStyle>
          <a:p>
            <a:pPr>
              <a:defRPr/>
            </a:pPr>
            <a:fld id="{100C461A-9496-4264-B117-983CC003075A}" type="slidenum">
              <a:rPr lang="zh-CN" altLang="en-US"/>
            </a:fld>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2000" advClick="0" advTm="3000">
        <p14:honeycomb/>
      </p:transition>
    </mc:Choice>
    <mc:Fallback>
      <p:transition spd="slow" advClick="0" advTm="3000">
        <p:fade/>
      </p:transition>
    </mc:Fallback>
  </mc:AlternateContent>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9" Type="http://schemas.openxmlformats.org/officeDocument/2006/relationships/theme" Target="../theme/theme1.xml"/><Relationship Id="rId8" Type="http://schemas.openxmlformats.org/officeDocument/2006/relationships/image" Target="../media/image2.jpeg"/><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0">
          <a:blip r:embed="rId8">
            <a:lum/>
          </a:blip>
          <a:srcRect/>
          <a:stretch>
            <a:fillRect/>
          </a:stretch>
        </a:blipFill>
        <a:effectLst/>
      </p:bgPr>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Lst>
  <p:timing>
    <p:tnLst>
      <p:par>
        <p:cTn id="1" dur="indefinite" restart="never" nodeType="tmRoot"/>
      </p:par>
    </p:tnLst>
  </p:timing>
  <p:txStyles>
    <p:titleStyle>
      <a:lvl1pPr algn="l" rtl="0" eaLnBrk="0" fontAlgn="base" hangingPunct="0">
        <a:spcBef>
          <a:spcPct val="0"/>
        </a:spcBef>
        <a:spcAft>
          <a:spcPct val="0"/>
        </a:spcAft>
        <a:defRPr sz="4400" b="1">
          <a:solidFill>
            <a:schemeClr val="tx2"/>
          </a:solidFill>
          <a:latin typeface="+mj-lt"/>
          <a:ea typeface="+mj-ea"/>
          <a:cs typeface="+mj-cs"/>
        </a:defRPr>
      </a:lvl1pPr>
      <a:lvl2pPr algn="l" rtl="0" eaLnBrk="0" fontAlgn="base" hangingPunct="0">
        <a:spcBef>
          <a:spcPct val="0"/>
        </a:spcBef>
        <a:spcAft>
          <a:spcPct val="0"/>
        </a:spcAft>
        <a:defRPr sz="4400" b="1">
          <a:solidFill>
            <a:schemeClr val="tx2"/>
          </a:solidFill>
          <a:latin typeface="Arial" panose="020B0604020202020204" pitchFamily="34" charset="0"/>
        </a:defRPr>
      </a:lvl2pPr>
      <a:lvl3pPr algn="l" rtl="0" eaLnBrk="0" fontAlgn="base" hangingPunct="0">
        <a:spcBef>
          <a:spcPct val="0"/>
        </a:spcBef>
        <a:spcAft>
          <a:spcPct val="0"/>
        </a:spcAft>
        <a:defRPr sz="4400" b="1">
          <a:solidFill>
            <a:schemeClr val="tx2"/>
          </a:solidFill>
          <a:latin typeface="Arial" panose="020B0604020202020204" pitchFamily="34" charset="0"/>
        </a:defRPr>
      </a:lvl3pPr>
      <a:lvl4pPr algn="l" rtl="0" eaLnBrk="0" fontAlgn="base" hangingPunct="0">
        <a:spcBef>
          <a:spcPct val="0"/>
        </a:spcBef>
        <a:spcAft>
          <a:spcPct val="0"/>
        </a:spcAft>
        <a:defRPr sz="4400" b="1">
          <a:solidFill>
            <a:schemeClr val="tx2"/>
          </a:solidFill>
          <a:latin typeface="Arial" panose="020B0604020202020204" pitchFamily="34" charset="0"/>
        </a:defRPr>
      </a:lvl4pPr>
      <a:lvl5pPr algn="l" rtl="0" eaLnBrk="0" fontAlgn="base" hangingPunct="0">
        <a:spcBef>
          <a:spcPct val="0"/>
        </a:spcBef>
        <a:spcAft>
          <a:spcPct val="0"/>
        </a:spcAft>
        <a:defRPr sz="4400" b="1">
          <a:solidFill>
            <a:schemeClr val="tx2"/>
          </a:solidFill>
          <a:latin typeface="Arial" panose="020B0604020202020204" pitchFamily="34" charset="0"/>
        </a:defRPr>
      </a:lvl5pPr>
      <a:lvl6pPr marL="457200" algn="l" rtl="0" fontAlgn="base">
        <a:spcBef>
          <a:spcPct val="0"/>
        </a:spcBef>
        <a:spcAft>
          <a:spcPct val="0"/>
        </a:spcAft>
        <a:defRPr sz="4400" b="1">
          <a:solidFill>
            <a:schemeClr val="tx2"/>
          </a:solidFill>
          <a:latin typeface="Arial" panose="020B0604020202020204" pitchFamily="34" charset="0"/>
        </a:defRPr>
      </a:lvl6pPr>
      <a:lvl7pPr marL="914400" algn="l" rtl="0" fontAlgn="base">
        <a:spcBef>
          <a:spcPct val="0"/>
        </a:spcBef>
        <a:spcAft>
          <a:spcPct val="0"/>
        </a:spcAft>
        <a:defRPr sz="4400" b="1">
          <a:solidFill>
            <a:schemeClr val="tx2"/>
          </a:solidFill>
          <a:latin typeface="Arial" panose="020B0604020202020204" pitchFamily="34" charset="0"/>
        </a:defRPr>
      </a:lvl7pPr>
      <a:lvl8pPr marL="1371600" algn="l" rtl="0" fontAlgn="base">
        <a:spcBef>
          <a:spcPct val="0"/>
        </a:spcBef>
        <a:spcAft>
          <a:spcPct val="0"/>
        </a:spcAft>
        <a:defRPr sz="4400" b="1">
          <a:solidFill>
            <a:schemeClr val="tx2"/>
          </a:solidFill>
          <a:latin typeface="Arial" panose="020B0604020202020204" pitchFamily="34" charset="0"/>
        </a:defRPr>
      </a:lvl8pPr>
      <a:lvl9pPr marL="1828800" algn="l" rtl="0" fontAlgn="base">
        <a:spcBef>
          <a:spcPct val="0"/>
        </a:spcBef>
        <a:spcAft>
          <a:spcPct val="0"/>
        </a:spcAft>
        <a:defRPr sz="4400" b="1">
          <a:solidFill>
            <a:schemeClr val="tx2"/>
          </a:solidFill>
          <a:latin typeface="Arial" panose="020B0604020202020204" pitchFamily="34" charset="0"/>
        </a:defRPr>
      </a:lvl9pPr>
    </p:titleStyle>
    <p:body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buChar char="–"/>
        <a:defRPr sz="2800">
          <a:solidFill>
            <a:schemeClr val="tx1"/>
          </a:solidFill>
          <a:latin typeface="+mn-lt"/>
        </a:defRPr>
      </a:lvl2pPr>
      <a:lvl3pPr marL="1143000" indent="-228600" algn="l" rtl="0" eaLnBrk="0" fontAlgn="base" hangingPunct="0">
        <a:spcBef>
          <a:spcPct val="20000"/>
        </a:spcBef>
        <a:spcAft>
          <a:spcPct val="0"/>
        </a:spcAft>
        <a:buChar char="•"/>
        <a:defRPr sz="2400">
          <a:solidFill>
            <a:schemeClr val="tx1"/>
          </a:solidFill>
          <a:latin typeface="+mn-lt"/>
        </a:defRPr>
      </a:lvl3pPr>
      <a:lvl4pPr marL="1600200" indent="-228600" algn="l" rtl="0" eaLnBrk="0" fontAlgn="base" hangingPunct="0">
        <a:spcBef>
          <a:spcPct val="20000"/>
        </a:spcBef>
        <a:spcAft>
          <a:spcPct val="0"/>
        </a:spcAft>
        <a:buChar char="–"/>
        <a:defRPr sz="2000">
          <a:solidFill>
            <a:schemeClr val="tx1"/>
          </a:solidFill>
          <a:latin typeface="+mn-lt"/>
        </a:defRPr>
      </a:lvl4pPr>
      <a:lvl5pPr marL="2057400" indent="-228600" algn="l" rtl="0" eaLnBrk="0" fontAlgn="base" hangingPunct="0">
        <a:spcBef>
          <a:spcPct val="20000"/>
        </a:spcBef>
        <a:spcAft>
          <a:spcPct val="0"/>
        </a:spcAft>
        <a:buChar char="»"/>
        <a:defRPr sz="2000">
          <a:solidFill>
            <a:schemeClr val="tx1"/>
          </a:solidFill>
          <a:latin typeface="+mn-lt"/>
        </a:defRPr>
      </a:lvl5pPr>
      <a:lvl6pPr marL="2514600" indent="-228600" algn="l" rtl="0" fontAlgn="base">
        <a:spcBef>
          <a:spcPct val="20000"/>
        </a:spcBef>
        <a:spcAft>
          <a:spcPct val="0"/>
        </a:spcAft>
        <a:buChar char="»"/>
        <a:defRPr sz="2000">
          <a:solidFill>
            <a:schemeClr val="tx1"/>
          </a:solidFill>
          <a:latin typeface="+mn-lt"/>
        </a:defRPr>
      </a:lvl6pPr>
      <a:lvl7pPr marL="2971800" indent="-228600" algn="l" rtl="0" fontAlgn="base">
        <a:spcBef>
          <a:spcPct val="20000"/>
        </a:spcBef>
        <a:spcAft>
          <a:spcPct val="0"/>
        </a:spcAft>
        <a:buChar char="»"/>
        <a:defRPr sz="2000">
          <a:solidFill>
            <a:schemeClr val="tx1"/>
          </a:solidFill>
          <a:latin typeface="+mn-lt"/>
        </a:defRPr>
      </a:lvl7pPr>
      <a:lvl8pPr marL="3429000" indent="-228600" algn="l" rtl="0" fontAlgn="base">
        <a:spcBef>
          <a:spcPct val="20000"/>
        </a:spcBef>
        <a:spcAft>
          <a:spcPct val="0"/>
        </a:spcAft>
        <a:buChar char="»"/>
        <a:defRPr sz="2000">
          <a:solidFill>
            <a:schemeClr val="tx1"/>
          </a:solidFill>
          <a:latin typeface="+mn-lt"/>
        </a:defRPr>
      </a:lvl8pPr>
      <a:lvl9pPr marL="3886200" indent="-228600" algn="l" rtl="0" fontAlgn="base">
        <a:spcBef>
          <a:spcPct val="20000"/>
        </a:spcBef>
        <a:spcAft>
          <a:spcPct val="0"/>
        </a:spcAft>
        <a:buChar char="»"/>
        <a:defRPr sz="2000">
          <a:solidFill>
            <a:schemeClr val="tx1"/>
          </a:solidFill>
          <a:latin typeface="+mn-lt"/>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7" Type="http://schemas.openxmlformats.org/officeDocument/2006/relationships/notesSlide" Target="../notesSlides/notesSlide1.xml"/><Relationship Id="rId6" Type="http://schemas.openxmlformats.org/officeDocument/2006/relationships/slideLayout" Target="../slideLayouts/slideLayout1.xml"/><Relationship Id="rId5" Type="http://schemas.openxmlformats.org/officeDocument/2006/relationships/audio" Target="../media/audio1.wav"/><Relationship Id="rId4" Type="http://schemas.openxmlformats.org/officeDocument/2006/relationships/image" Target="../media/image6.png"/><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image" Target="../media/image3.jpeg"/></Relationships>
</file>

<file path=ppt/slides/_rels/slide10.xml.rels><?xml version="1.0" encoding="UTF-8" standalone="yes"?>
<Relationships xmlns="http://schemas.openxmlformats.org/package/2006/relationships"><Relationship Id="rId3" Type="http://schemas.openxmlformats.org/officeDocument/2006/relationships/notesSlide" Target="../notesSlides/notesSlide10.xml"/><Relationship Id="rId2" Type="http://schemas.openxmlformats.org/officeDocument/2006/relationships/slideLayout" Target="../slideLayouts/slideLayout6.xml"/><Relationship Id="rId1" Type="http://schemas.openxmlformats.org/officeDocument/2006/relationships/image" Target="../media/image7.jpeg"/></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openxmlformats.org/officeDocument/2006/relationships/notesSlide" Target="../notesSlides/notesSlide16.xml"/><Relationship Id="rId2" Type="http://schemas.openxmlformats.org/officeDocument/2006/relationships/slideLayout" Target="../slideLayouts/slideLayout6.xml"/><Relationship Id="rId1" Type="http://schemas.openxmlformats.org/officeDocument/2006/relationships/image" Target="../media/image7.jpeg"/></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6.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3" Type="http://schemas.openxmlformats.org/officeDocument/2006/relationships/notesSlide" Target="../notesSlides/notesSlide24.xml"/><Relationship Id="rId2" Type="http://schemas.openxmlformats.org/officeDocument/2006/relationships/slideLayout" Target="../slideLayouts/slideLayout6.xml"/><Relationship Id="rId1" Type="http://schemas.openxmlformats.org/officeDocument/2006/relationships/image" Target="../media/image7.jpeg"/></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6.xml"/><Relationship Id="rId1" Type="http://schemas.openxmlformats.org/officeDocument/2006/relationships/image" Target="../media/image7.jpeg"/></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7.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7.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7.xml"/></Relationships>
</file>

<file path=ppt/slides/_rels/slide36.xml.rels><?xml version="1.0" encoding="UTF-8" standalone="yes"?>
<Relationships xmlns="http://schemas.openxmlformats.org/package/2006/relationships"><Relationship Id="rId4" Type="http://schemas.openxmlformats.org/officeDocument/2006/relationships/notesSlide" Target="../notesSlides/notesSlide36.xml"/><Relationship Id="rId3" Type="http://schemas.openxmlformats.org/officeDocument/2006/relationships/slideLayout" Target="../slideLayouts/slideLayout1.xml"/><Relationship Id="rId2" Type="http://schemas.openxmlformats.org/officeDocument/2006/relationships/image" Target="../media/image5.png"/><Relationship Id="rId1" Type="http://schemas.openxmlformats.org/officeDocument/2006/relationships/image" Target="../media/image4.png"/></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notesSlide" Target="../notesSlides/notesSlide5.xml"/><Relationship Id="rId2" Type="http://schemas.openxmlformats.org/officeDocument/2006/relationships/slideLayout" Target="../slideLayouts/slideLayout7.xml"/><Relationship Id="rId1" Type="http://schemas.openxmlformats.org/officeDocument/2006/relationships/hyperlink" Target="file:///C:\Users\LeefineChan\OneDrive\&#24320;&#21457;\&#35774;&#35745;&#27169;&#24335;\pl-history.png" TargetMode="External"/></Relationships>
</file>

<file path=ppt/slides/_rels/slide6.xml.rels><?xml version="1.0" encoding="UTF-8" standalone="yes"?>
<Relationships xmlns="http://schemas.openxmlformats.org/package/2006/relationships"><Relationship Id="rId3" Type="http://schemas.openxmlformats.org/officeDocument/2006/relationships/notesSlide" Target="../notesSlides/notesSlide6.xml"/><Relationship Id="rId2" Type="http://schemas.openxmlformats.org/officeDocument/2006/relationships/slideLayout" Target="../slideLayouts/slideLayout7.xml"/><Relationship Id="rId1" Type="http://schemas.openxmlformats.org/officeDocument/2006/relationships/image" Target="../media/image8.jpeg"/></Relationships>
</file>

<file path=ppt/slides/_rels/slide7.xml.rels><?xml version="1.0" encoding="UTF-8" standalone="yes"?>
<Relationships xmlns="http://schemas.openxmlformats.org/package/2006/relationships"><Relationship Id="rId3" Type="http://schemas.openxmlformats.org/officeDocument/2006/relationships/notesSlide" Target="../notesSlides/notesSlide7.xml"/><Relationship Id="rId2" Type="http://schemas.openxmlformats.org/officeDocument/2006/relationships/slideLayout" Target="../slideLayouts/slideLayout7.xml"/><Relationship Id="rId1" Type="http://schemas.openxmlformats.org/officeDocument/2006/relationships/image" Target="../media/image9.png"/></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notesSlide" Target="../notesSlides/notesSlide9.xml"/><Relationship Id="rId2" Type="http://schemas.openxmlformats.org/officeDocument/2006/relationships/slideLayout" Target="../slideLayouts/slideLayout7.xml"/><Relationship Id="rId1" Type="http://schemas.openxmlformats.org/officeDocument/2006/relationships/image" Target="../media/image10.pn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0">
          <a:blip r:embed="rId1"/>
          <a:srcRect/>
          <a:stretch>
            <a:fillRect/>
          </a:stretch>
        </a:blipFill>
        <a:effectLst/>
      </p:bgPr>
    </p:bg>
    <p:spTree>
      <p:nvGrpSpPr>
        <p:cNvPr id="1" name=""/>
        <p:cNvGrpSpPr/>
        <p:nvPr/>
      </p:nvGrpSpPr>
      <p:grpSpPr>
        <a:xfrm>
          <a:off x="0" y="0"/>
          <a:ext cx="0" cy="0"/>
          <a:chOff x="0" y="0"/>
          <a:chExt cx="0" cy="0"/>
        </a:xfrm>
      </p:grpSpPr>
      <p:sp>
        <p:nvSpPr>
          <p:cNvPr id="7" name="矩形 6"/>
          <p:cNvSpPr/>
          <p:nvPr/>
        </p:nvSpPr>
        <p:spPr>
          <a:xfrm>
            <a:off x="0" y="3367016"/>
            <a:ext cx="9144000" cy="1778072"/>
          </a:xfrm>
          <a:prstGeom prst="rect">
            <a:avLst/>
          </a:prstGeom>
          <a:solidFill>
            <a:srgbClr val="FFFFFF">
              <a:alpha val="80000"/>
            </a:srgbClr>
          </a:solidFill>
          <a:ln>
            <a:no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zh-CN" altLang="en-US"/>
          </a:p>
        </p:txBody>
      </p:sp>
      <p:sp>
        <p:nvSpPr>
          <p:cNvPr id="8" name="矩形 7"/>
          <p:cNvSpPr/>
          <p:nvPr/>
        </p:nvSpPr>
        <p:spPr>
          <a:xfrm>
            <a:off x="2967990" y="3563144"/>
            <a:ext cx="6162040" cy="551815"/>
          </a:xfrm>
          <a:prstGeom prst="rect">
            <a:avLst/>
          </a:prstGeom>
        </p:spPr>
        <p:txBody>
          <a:bodyPr wrap="square" lIns="91438" tIns="45719" rIns="91438" bIns="45719">
            <a:spAutoFit/>
          </a:bodyPr>
          <a:lstStyle/>
          <a:p>
            <a:r>
              <a:rPr sz="3000" dirty="0" smtClean="0">
                <a:solidFill>
                  <a:schemeClr val="accent3">
                    <a:lumMod val="50000"/>
                  </a:schemeClr>
                </a:solidFill>
                <a:latin typeface="微软雅黑" panose="020B0503020204020204" pitchFamily="34" charset="-122"/>
                <a:ea typeface="微软雅黑" panose="020B0503020204020204" pitchFamily="34" charset="-122"/>
              </a:rPr>
              <a:t>面向对象软件</a:t>
            </a:r>
            <a:r>
              <a:rPr lang="zh-CN" sz="3000" dirty="0" smtClean="0">
                <a:solidFill>
                  <a:schemeClr val="accent3">
                    <a:lumMod val="50000"/>
                  </a:schemeClr>
                </a:solidFill>
                <a:latin typeface="微软雅黑" panose="020B0503020204020204" pitchFamily="34" charset="-122"/>
                <a:ea typeface="微软雅黑" panose="020B0503020204020204" pitchFamily="34" charset="-122"/>
              </a:rPr>
              <a:t>设计的</a:t>
            </a:r>
            <a:r>
              <a:rPr lang="en-US" altLang="zh-CN" sz="3000" dirty="0" smtClean="0">
                <a:solidFill>
                  <a:schemeClr val="accent3">
                    <a:lumMod val="50000"/>
                  </a:schemeClr>
                </a:solidFill>
                <a:latin typeface="微软雅黑" panose="020B0503020204020204" pitchFamily="34" charset="-122"/>
                <a:ea typeface="微软雅黑" panose="020B0503020204020204" pitchFamily="34" charset="-122"/>
              </a:rPr>
              <a:t>23</a:t>
            </a:r>
            <a:r>
              <a:rPr lang="zh-CN" altLang="en-US" sz="3000" dirty="0" smtClean="0">
                <a:solidFill>
                  <a:schemeClr val="accent3">
                    <a:lumMod val="50000"/>
                  </a:schemeClr>
                </a:solidFill>
                <a:latin typeface="微软雅黑" panose="020B0503020204020204" pitchFamily="34" charset="-122"/>
                <a:ea typeface="微软雅黑" panose="020B0503020204020204" pitchFamily="34" charset="-122"/>
              </a:rPr>
              <a:t>种设计模式</a:t>
            </a:r>
            <a:endParaRPr lang="zh-CN" altLang="en-US" sz="3000" dirty="0" smtClean="0">
              <a:solidFill>
                <a:schemeClr val="accent3">
                  <a:lumMod val="50000"/>
                </a:schemeClr>
              </a:solidFill>
              <a:latin typeface="微软雅黑" panose="020B0503020204020204" pitchFamily="34" charset="-122"/>
              <a:ea typeface="微软雅黑" panose="020B0503020204020204" pitchFamily="34" charset="-122"/>
            </a:endParaRPr>
          </a:p>
        </p:txBody>
      </p:sp>
      <p:sp>
        <p:nvSpPr>
          <p:cNvPr id="9" name="TextBox 8"/>
          <p:cNvSpPr txBox="1"/>
          <p:nvPr/>
        </p:nvSpPr>
        <p:spPr>
          <a:xfrm>
            <a:off x="5099923" y="4304311"/>
            <a:ext cx="638636" cy="269304"/>
          </a:xfrm>
          <a:prstGeom prst="rect">
            <a:avLst/>
          </a:prstGeom>
          <a:noFill/>
        </p:spPr>
        <p:txBody>
          <a:bodyPr wrap="none" lIns="68580" tIns="34290" rIns="68580" bIns="34290" rtlCol="0">
            <a:spAutoFit/>
          </a:bodyPr>
          <a:lstStyle/>
          <a:p>
            <a:r>
              <a:rPr lang="zh-CN" altLang="en-US" sz="1300" dirty="0" smtClean="0">
                <a:solidFill>
                  <a:schemeClr val="accent3">
                    <a:lumMod val="50000"/>
                  </a:schemeClr>
                </a:solidFill>
                <a:latin typeface="微软雅黑" panose="020B0503020204020204" pitchFamily="34" charset="-122"/>
                <a:ea typeface="微软雅黑" panose="020B0503020204020204" pitchFamily="34" charset="-122"/>
              </a:rPr>
              <a:t>陈立怀</a:t>
            </a:r>
            <a:endParaRPr lang="zh-CN" sz="1300" dirty="0">
              <a:solidFill>
                <a:schemeClr val="accent3">
                  <a:lumMod val="50000"/>
                </a:schemeClr>
              </a:solidFill>
              <a:latin typeface="微软雅黑" panose="020B0503020204020204" pitchFamily="34" charset="-122"/>
              <a:ea typeface="微软雅黑" panose="020B0503020204020204" pitchFamily="34" charset="-122"/>
            </a:endParaRPr>
          </a:p>
        </p:txBody>
      </p:sp>
      <p:cxnSp>
        <p:nvCxnSpPr>
          <p:cNvPr id="10" name="直接连接符 9"/>
          <p:cNvCxnSpPr/>
          <p:nvPr/>
        </p:nvCxnSpPr>
        <p:spPr>
          <a:xfrm>
            <a:off x="5849152" y="4339772"/>
            <a:ext cx="0" cy="163824"/>
          </a:xfrm>
          <a:prstGeom prst="line">
            <a:avLst/>
          </a:prstGeom>
        </p:spPr>
        <p:style>
          <a:lnRef idx="1">
            <a:schemeClr val="accent2"/>
          </a:lnRef>
          <a:fillRef idx="0">
            <a:schemeClr val="accent2"/>
          </a:fillRef>
          <a:effectRef idx="0">
            <a:schemeClr val="accent2"/>
          </a:effectRef>
          <a:fontRef idx="minor">
            <a:schemeClr val="tx1"/>
          </a:fontRef>
        </p:style>
      </p:cxnSp>
      <p:sp>
        <p:nvSpPr>
          <p:cNvPr id="11" name="TextBox 10"/>
          <p:cNvSpPr txBox="1"/>
          <p:nvPr/>
        </p:nvSpPr>
        <p:spPr>
          <a:xfrm>
            <a:off x="5951215" y="4306016"/>
            <a:ext cx="826188" cy="269304"/>
          </a:xfrm>
          <a:prstGeom prst="rect">
            <a:avLst/>
          </a:prstGeom>
          <a:noFill/>
        </p:spPr>
        <p:txBody>
          <a:bodyPr wrap="none" lIns="68580" tIns="34290" rIns="68580" bIns="34290" rtlCol="0">
            <a:spAutoFit/>
          </a:bodyPr>
          <a:lstStyle/>
          <a:p>
            <a:r>
              <a:rPr lang="en-US" altLang="zh-CN" sz="1300" dirty="0" smtClean="0">
                <a:solidFill>
                  <a:schemeClr val="accent3">
                    <a:lumMod val="50000"/>
                  </a:schemeClr>
                </a:solidFill>
                <a:latin typeface="微软雅黑" panose="020B0503020204020204" pitchFamily="34" charset="-122"/>
                <a:ea typeface="微软雅黑" panose="020B0503020204020204" pitchFamily="34" charset="-122"/>
              </a:rPr>
              <a:t>2017-10</a:t>
            </a:r>
            <a:endParaRPr lang="zh-CN" altLang="en-US" sz="1300" dirty="0">
              <a:solidFill>
                <a:schemeClr val="accent3">
                  <a:lumMod val="50000"/>
                </a:schemeClr>
              </a:solidFill>
              <a:latin typeface="微软雅黑" panose="020B0503020204020204" pitchFamily="34" charset="-122"/>
              <a:ea typeface="微软雅黑" panose="020B0503020204020204" pitchFamily="34" charset="-122"/>
            </a:endParaRPr>
          </a:p>
        </p:txBody>
      </p:sp>
      <p:pic>
        <p:nvPicPr>
          <p:cNvPr id="22" name="图片 21"/>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652863" y="4440668"/>
            <a:ext cx="391220" cy="367636"/>
          </a:xfrm>
          <a:prstGeom prst="rect">
            <a:avLst/>
          </a:prstGeom>
        </p:spPr>
      </p:pic>
      <p:pic>
        <p:nvPicPr>
          <p:cNvPr id="23" name="图片 22"/>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22668" y="4535131"/>
            <a:ext cx="317854" cy="298693"/>
          </a:xfrm>
          <a:prstGeom prst="rect">
            <a:avLst/>
          </a:prstGeom>
        </p:spPr>
      </p:pic>
      <p:pic>
        <p:nvPicPr>
          <p:cNvPr id="24" name="图片 2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601777" y="4480725"/>
            <a:ext cx="391220" cy="367636"/>
          </a:xfrm>
          <a:prstGeom prst="rect">
            <a:avLst/>
          </a:prstGeom>
        </p:spPr>
      </p:pic>
      <p:pic>
        <p:nvPicPr>
          <p:cNvPr id="25" name="图片 2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878666" y="4515196"/>
            <a:ext cx="317854" cy="298693"/>
          </a:xfrm>
          <a:prstGeom prst="rect">
            <a:avLst/>
          </a:prstGeom>
        </p:spPr>
      </p:pic>
      <p:pic>
        <p:nvPicPr>
          <p:cNvPr id="26" name="图片 2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09600" y="2158624"/>
            <a:ext cx="3607130" cy="3385720"/>
          </a:xfrm>
          <a:prstGeom prst="rect">
            <a:avLst/>
          </a:prstGeom>
        </p:spPr>
      </p:pic>
      <p:sp>
        <p:nvSpPr>
          <p:cNvPr id="27" name="TextBox 26"/>
          <p:cNvSpPr txBox="1"/>
          <p:nvPr/>
        </p:nvSpPr>
        <p:spPr>
          <a:xfrm>
            <a:off x="310224" y="3214563"/>
            <a:ext cx="2225040" cy="1014730"/>
          </a:xfrm>
          <a:prstGeom prst="rect">
            <a:avLst/>
          </a:prstGeom>
          <a:noFill/>
        </p:spPr>
        <p:txBody>
          <a:bodyPr wrap="none" rtlCol="0">
            <a:spAutoFit/>
          </a:bodyPr>
          <a:lstStyle/>
          <a:p>
            <a:pPr algn="l"/>
            <a:r>
              <a:rPr lang="zh-CN" altLang="en-US" sz="4000" dirty="0" smtClean="0">
                <a:solidFill>
                  <a:schemeClr val="accent3">
                    <a:lumMod val="50000"/>
                  </a:schemeClr>
                </a:solidFill>
                <a:latin typeface="Agency FB" panose="020B0503020202020204" pitchFamily="34" charset="0"/>
              </a:rPr>
              <a:t>设计模式</a:t>
            </a:r>
            <a:endParaRPr lang="zh-CN" altLang="en-US" sz="4000" dirty="0" smtClean="0">
              <a:solidFill>
                <a:schemeClr val="accent3">
                  <a:lumMod val="50000"/>
                </a:schemeClr>
              </a:solidFill>
              <a:latin typeface="Agency FB" panose="020B0503020202020204" pitchFamily="34" charset="0"/>
            </a:endParaRPr>
          </a:p>
          <a:p>
            <a:pPr algn="l"/>
            <a:r>
              <a:rPr lang="zh-CN" altLang="en-US" sz="2000" dirty="0" smtClean="0">
                <a:solidFill>
                  <a:schemeClr val="accent3">
                    <a:lumMod val="50000"/>
                  </a:schemeClr>
                </a:solidFill>
                <a:latin typeface="Agency FB" panose="020B0503020202020204" pitchFamily="34" charset="0"/>
              </a:rPr>
              <a:t>   Design Pattern</a:t>
            </a:r>
            <a:endParaRPr lang="zh-CN" altLang="en-US" sz="2000" dirty="0" smtClean="0">
              <a:solidFill>
                <a:schemeClr val="accent3">
                  <a:lumMod val="50000"/>
                </a:schemeClr>
              </a:solidFill>
              <a:latin typeface="Agency FB" panose="020B0503020202020204" pitchFamily="34" charset="0"/>
            </a:endParaRPr>
          </a:p>
        </p:txBody>
      </p:sp>
    </p:spTree>
  </p:cSld>
  <p:clrMapOvr>
    <a:masterClrMapping/>
  </p:clrMapOvr>
  <mc:AlternateContent xmlns:mc="http://schemas.openxmlformats.org/markup-compatibility/2006">
    <mc:Choice xmlns:p14="http://schemas.microsoft.com/office/powerpoint/2010/main" Requires="p14">
      <p:transition spd="slow" p14:dur="2000">
        <p:sndAc>
          <p:stSnd loop="1">
            <p:snd r:embed="rId5" name="YR_151649.wav"/>
          </p:stSnd>
        </p:sndAc>
      </p:transition>
    </mc:Choice>
    <mc:Fallback>
      <p:transition spd="slow">
        <p:sndAc>
          <p:stSnd loop="1">
            <p:snd r:embed="rId5" name="YR_151649.wav"/>
          </p:stSnd>
        </p:sndAc>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afterEffect">
                                  <p:stCondLst>
                                    <p:cond delay="0"/>
                                  </p:stCondLst>
                                  <p:iterate type="lt">
                                    <p:tmPct val="10000"/>
                                  </p:iterate>
                                  <p:childTnLst>
                                    <p:set>
                                      <p:cBhvr>
                                        <p:cTn id="6" dur="1" fill="hold">
                                          <p:stCondLst>
                                            <p:cond delay="0"/>
                                          </p:stCondLst>
                                        </p:cTn>
                                        <p:tgtEl>
                                          <p:spTgt spid="8"/>
                                        </p:tgtEl>
                                        <p:attrNameLst>
                                          <p:attrName>style.visibility</p:attrName>
                                        </p:attrNameLst>
                                      </p:cBhvr>
                                      <p:to>
                                        <p:strVal val="visible"/>
                                      </p:to>
                                    </p:set>
                                    <p:animEffect transition="in" filter="fade">
                                      <p:cBhvr>
                                        <p:cTn id="7" dur="750"/>
                                        <p:tgtEl>
                                          <p:spTgt spid="8"/>
                                        </p:tgtEl>
                                      </p:cBhvr>
                                    </p:animEffect>
                                    <p:anim calcmode="lin" valueType="num">
                                      <p:cBhvr>
                                        <p:cTn id="8" dur="750" fill="hold"/>
                                        <p:tgtEl>
                                          <p:spTgt spid="8"/>
                                        </p:tgtEl>
                                        <p:attrNameLst>
                                          <p:attrName>ppt_x</p:attrName>
                                        </p:attrNameLst>
                                      </p:cBhvr>
                                      <p:tavLst>
                                        <p:tav tm="0">
                                          <p:val>
                                            <p:strVal val="#ppt_x"/>
                                          </p:val>
                                        </p:tav>
                                        <p:tav tm="100000">
                                          <p:val>
                                            <p:strVal val="#ppt_x"/>
                                          </p:val>
                                        </p:tav>
                                      </p:tavLst>
                                    </p:anim>
                                    <p:anim calcmode="lin" valueType="num">
                                      <p:cBhvr>
                                        <p:cTn id="9" dur="750" fill="hold"/>
                                        <p:tgtEl>
                                          <p:spTgt spid="8"/>
                                        </p:tgtEl>
                                        <p:attrNameLst>
                                          <p:attrName>ppt_y</p:attrName>
                                        </p:attrNameLst>
                                      </p:cBhvr>
                                      <p:tavLst>
                                        <p:tav tm="0">
                                          <p:val>
                                            <p:strVal val="#ppt_y+.1"/>
                                          </p:val>
                                        </p:tav>
                                        <p:tav tm="100000">
                                          <p:val>
                                            <p:strVal val="#ppt_y"/>
                                          </p:val>
                                        </p:tav>
                                      </p:tavLst>
                                    </p:anim>
                                  </p:childTnLst>
                                </p:cTn>
                              </p:par>
                            </p:childTnLst>
                          </p:cTn>
                        </p:par>
                        <p:par>
                          <p:cTn id="10" fill="hold">
                            <p:stCondLst>
                              <p:cond delay="1875"/>
                            </p:stCondLst>
                            <p:childTnLst>
                              <p:par>
                                <p:cTn id="11" presetID="2" presetClass="entr" presetSubtype="8" fill="hold" grpId="0" nodeType="afterEffect">
                                  <p:stCondLst>
                                    <p:cond delay="0"/>
                                  </p:stCondLst>
                                  <p:childTnLst>
                                    <p:set>
                                      <p:cBhvr>
                                        <p:cTn id="12" dur="1" fill="hold">
                                          <p:stCondLst>
                                            <p:cond delay="0"/>
                                          </p:stCondLst>
                                        </p:cTn>
                                        <p:tgtEl>
                                          <p:spTgt spid="9"/>
                                        </p:tgtEl>
                                        <p:attrNameLst>
                                          <p:attrName>style.visibility</p:attrName>
                                        </p:attrNameLst>
                                      </p:cBhvr>
                                      <p:to>
                                        <p:strVal val="visible"/>
                                      </p:to>
                                    </p:set>
                                    <p:anim calcmode="lin" valueType="num">
                                      <p:cBhvr additive="base">
                                        <p:cTn id="13" dur="500" fill="hold"/>
                                        <p:tgtEl>
                                          <p:spTgt spid="9"/>
                                        </p:tgtEl>
                                        <p:attrNameLst>
                                          <p:attrName>ppt_x</p:attrName>
                                        </p:attrNameLst>
                                      </p:cBhvr>
                                      <p:tavLst>
                                        <p:tav tm="0">
                                          <p:val>
                                            <p:strVal val="0-#ppt_w/2"/>
                                          </p:val>
                                        </p:tav>
                                        <p:tav tm="100000">
                                          <p:val>
                                            <p:strVal val="#ppt_x"/>
                                          </p:val>
                                        </p:tav>
                                      </p:tavLst>
                                    </p:anim>
                                    <p:anim calcmode="lin" valueType="num">
                                      <p:cBhvr additive="base">
                                        <p:cTn id="14" dur="500" fill="hold"/>
                                        <p:tgtEl>
                                          <p:spTgt spid="9"/>
                                        </p:tgtEl>
                                        <p:attrNameLst>
                                          <p:attrName>ppt_y</p:attrName>
                                        </p:attrNameLst>
                                      </p:cBhvr>
                                      <p:tavLst>
                                        <p:tav tm="0">
                                          <p:val>
                                            <p:strVal val="#ppt_y"/>
                                          </p:val>
                                        </p:tav>
                                        <p:tav tm="100000">
                                          <p:val>
                                            <p:strVal val="#ppt_y"/>
                                          </p:val>
                                        </p:tav>
                                      </p:tavLst>
                                    </p:anim>
                                  </p:childTnLst>
                                </p:cTn>
                              </p:par>
                            </p:childTnLst>
                          </p:cTn>
                        </p:par>
                        <p:par>
                          <p:cTn id="15" fill="hold">
                            <p:stCondLst>
                              <p:cond delay="2375"/>
                            </p:stCondLst>
                            <p:childTnLst>
                              <p:par>
                                <p:cTn id="16" presetID="2" presetClass="entr" presetSubtype="4" fill="hold" nodeType="afterEffect">
                                  <p:stCondLst>
                                    <p:cond delay="0"/>
                                  </p:stCondLst>
                                  <p:childTnLst>
                                    <p:set>
                                      <p:cBhvr>
                                        <p:cTn id="17" dur="1" fill="hold">
                                          <p:stCondLst>
                                            <p:cond delay="0"/>
                                          </p:stCondLst>
                                        </p:cTn>
                                        <p:tgtEl>
                                          <p:spTgt spid="10"/>
                                        </p:tgtEl>
                                        <p:attrNameLst>
                                          <p:attrName>style.visibility</p:attrName>
                                        </p:attrNameLst>
                                      </p:cBhvr>
                                      <p:to>
                                        <p:strVal val="visible"/>
                                      </p:to>
                                    </p:set>
                                    <p:anim calcmode="lin" valueType="num">
                                      <p:cBhvr additive="base">
                                        <p:cTn id="18" dur="500" fill="hold"/>
                                        <p:tgtEl>
                                          <p:spTgt spid="10"/>
                                        </p:tgtEl>
                                        <p:attrNameLst>
                                          <p:attrName>ppt_x</p:attrName>
                                        </p:attrNameLst>
                                      </p:cBhvr>
                                      <p:tavLst>
                                        <p:tav tm="0">
                                          <p:val>
                                            <p:strVal val="#ppt_x"/>
                                          </p:val>
                                        </p:tav>
                                        <p:tav tm="100000">
                                          <p:val>
                                            <p:strVal val="#ppt_x"/>
                                          </p:val>
                                        </p:tav>
                                      </p:tavLst>
                                    </p:anim>
                                    <p:anim calcmode="lin" valueType="num">
                                      <p:cBhvr additive="base">
                                        <p:cTn id="19" dur="500" fill="hold"/>
                                        <p:tgtEl>
                                          <p:spTgt spid="10"/>
                                        </p:tgtEl>
                                        <p:attrNameLst>
                                          <p:attrName>ppt_y</p:attrName>
                                        </p:attrNameLst>
                                      </p:cBhvr>
                                      <p:tavLst>
                                        <p:tav tm="0">
                                          <p:val>
                                            <p:strVal val="1+#ppt_h/2"/>
                                          </p:val>
                                        </p:tav>
                                        <p:tav tm="100000">
                                          <p:val>
                                            <p:strVal val="#ppt_y"/>
                                          </p:val>
                                        </p:tav>
                                      </p:tavLst>
                                    </p:anim>
                                  </p:childTnLst>
                                </p:cTn>
                              </p:par>
                            </p:childTnLst>
                          </p:cTn>
                        </p:par>
                        <p:par>
                          <p:cTn id="20" fill="hold">
                            <p:stCondLst>
                              <p:cond delay="2875"/>
                            </p:stCondLst>
                            <p:childTnLst>
                              <p:par>
                                <p:cTn id="21" presetID="2" presetClass="entr" presetSubtype="8" fill="hold" grpId="0" nodeType="afterEffect">
                                  <p:stCondLst>
                                    <p:cond delay="0"/>
                                  </p:stCondLst>
                                  <p:childTnLst>
                                    <p:set>
                                      <p:cBhvr>
                                        <p:cTn id="22" dur="1" fill="hold">
                                          <p:stCondLst>
                                            <p:cond delay="0"/>
                                          </p:stCondLst>
                                        </p:cTn>
                                        <p:tgtEl>
                                          <p:spTgt spid="11"/>
                                        </p:tgtEl>
                                        <p:attrNameLst>
                                          <p:attrName>style.visibility</p:attrName>
                                        </p:attrNameLst>
                                      </p:cBhvr>
                                      <p:to>
                                        <p:strVal val="visible"/>
                                      </p:to>
                                    </p:set>
                                    <p:anim calcmode="lin" valueType="num">
                                      <p:cBhvr additive="base">
                                        <p:cTn id="23" dur="500" fill="hold"/>
                                        <p:tgtEl>
                                          <p:spTgt spid="11"/>
                                        </p:tgtEl>
                                        <p:attrNameLst>
                                          <p:attrName>ppt_x</p:attrName>
                                        </p:attrNameLst>
                                      </p:cBhvr>
                                      <p:tavLst>
                                        <p:tav tm="0">
                                          <p:val>
                                            <p:strVal val="0-#ppt_w/2"/>
                                          </p:val>
                                        </p:tav>
                                        <p:tav tm="100000">
                                          <p:val>
                                            <p:strVal val="#ppt_x"/>
                                          </p:val>
                                        </p:tav>
                                      </p:tavLst>
                                    </p:anim>
                                    <p:anim calcmode="lin" valueType="num">
                                      <p:cBhvr additive="base">
                                        <p:cTn id="24" dur="500" fill="hold"/>
                                        <p:tgtEl>
                                          <p:spTgt spid="11"/>
                                        </p:tgtEl>
                                        <p:attrNameLst>
                                          <p:attrName>ppt_y</p:attrName>
                                        </p:attrNameLst>
                                      </p:cBhvr>
                                      <p:tavLst>
                                        <p:tav tm="0">
                                          <p:val>
                                            <p:strVal val="#ppt_y"/>
                                          </p:val>
                                        </p:tav>
                                        <p:tav tm="100000">
                                          <p:val>
                                            <p:strVal val="#ppt_y"/>
                                          </p:val>
                                        </p:tav>
                                      </p:tavLst>
                                    </p:anim>
                                  </p:childTnLst>
                                </p:cTn>
                              </p:par>
                            </p:childTnLst>
                          </p:cTn>
                        </p:par>
                        <p:par>
                          <p:cTn id="25" fill="hold">
                            <p:stCondLst>
                              <p:cond delay="3375"/>
                            </p:stCondLst>
                            <p:childTnLst>
                              <p:par>
                                <p:cTn id="26" presetID="53" presetClass="entr" presetSubtype="16" fill="hold" nodeType="afterEffect">
                                  <p:stCondLst>
                                    <p:cond delay="0"/>
                                  </p:stCondLst>
                                  <p:childTnLst>
                                    <p:set>
                                      <p:cBhvr>
                                        <p:cTn id="27" dur="1" fill="hold">
                                          <p:stCondLst>
                                            <p:cond delay="0"/>
                                          </p:stCondLst>
                                        </p:cTn>
                                        <p:tgtEl>
                                          <p:spTgt spid="26"/>
                                        </p:tgtEl>
                                        <p:attrNameLst>
                                          <p:attrName>style.visibility</p:attrName>
                                        </p:attrNameLst>
                                      </p:cBhvr>
                                      <p:to>
                                        <p:strVal val="visible"/>
                                      </p:to>
                                    </p:set>
                                    <p:anim calcmode="lin" valueType="num">
                                      <p:cBhvr>
                                        <p:cTn id="28" dur="500" fill="hold"/>
                                        <p:tgtEl>
                                          <p:spTgt spid="26"/>
                                        </p:tgtEl>
                                        <p:attrNameLst>
                                          <p:attrName>ppt_w</p:attrName>
                                        </p:attrNameLst>
                                      </p:cBhvr>
                                      <p:tavLst>
                                        <p:tav tm="0">
                                          <p:val>
                                            <p:fltVal val="0"/>
                                          </p:val>
                                        </p:tav>
                                        <p:tav tm="100000">
                                          <p:val>
                                            <p:strVal val="#ppt_w"/>
                                          </p:val>
                                        </p:tav>
                                      </p:tavLst>
                                    </p:anim>
                                    <p:anim calcmode="lin" valueType="num">
                                      <p:cBhvr>
                                        <p:cTn id="29" dur="500" fill="hold"/>
                                        <p:tgtEl>
                                          <p:spTgt spid="26"/>
                                        </p:tgtEl>
                                        <p:attrNameLst>
                                          <p:attrName>ppt_h</p:attrName>
                                        </p:attrNameLst>
                                      </p:cBhvr>
                                      <p:tavLst>
                                        <p:tav tm="0">
                                          <p:val>
                                            <p:fltVal val="0"/>
                                          </p:val>
                                        </p:tav>
                                        <p:tav tm="100000">
                                          <p:val>
                                            <p:strVal val="#ppt_h"/>
                                          </p:val>
                                        </p:tav>
                                      </p:tavLst>
                                    </p:anim>
                                    <p:animEffect transition="in" filter="fade">
                                      <p:cBhvr>
                                        <p:cTn id="30" dur="500"/>
                                        <p:tgtEl>
                                          <p:spTgt spid="26"/>
                                        </p:tgtEl>
                                      </p:cBhvr>
                                    </p:animEffect>
                                  </p:childTnLst>
                                </p:cTn>
                              </p:par>
                            </p:childTnLst>
                          </p:cTn>
                        </p:par>
                        <p:par>
                          <p:cTn id="31" fill="hold">
                            <p:stCondLst>
                              <p:cond delay="3875"/>
                            </p:stCondLst>
                            <p:childTnLst>
                              <p:par>
                                <p:cTn id="32" presetID="14" presetClass="entr" presetSubtype="10" fill="hold" grpId="0" nodeType="afterEffect">
                                  <p:stCondLst>
                                    <p:cond delay="0"/>
                                  </p:stCondLst>
                                  <p:childTnLst>
                                    <p:set>
                                      <p:cBhvr>
                                        <p:cTn id="33" dur="1" fill="hold">
                                          <p:stCondLst>
                                            <p:cond delay="0"/>
                                          </p:stCondLst>
                                        </p:cTn>
                                        <p:tgtEl>
                                          <p:spTgt spid="27"/>
                                        </p:tgtEl>
                                        <p:attrNameLst>
                                          <p:attrName>style.visibility</p:attrName>
                                        </p:attrNameLst>
                                      </p:cBhvr>
                                      <p:to>
                                        <p:strVal val="visible"/>
                                      </p:to>
                                    </p:set>
                                    <p:animEffect transition="in" filter="randombar(horizontal)">
                                      <p:cBhvr>
                                        <p:cTn id="34" dur="500"/>
                                        <p:tgtEl>
                                          <p:spTgt spid="27"/>
                                        </p:tgtEl>
                                      </p:cBhvr>
                                    </p:animEffect>
                                  </p:childTnLst>
                                </p:cTn>
                              </p:par>
                            </p:childTnLst>
                          </p:cTn>
                        </p:par>
                        <p:par>
                          <p:cTn id="35" fill="hold">
                            <p:stCondLst>
                              <p:cond delay="4375"/>
                            </p:stCondLst>
                            <p:childTnLst>
                              <p:par>
                                <p:cTn id="36" presetID="53" presetClass="entr" presetSubtype="16" fill="hold" nodeType="afterEffect">
                                  <p:stCondLst>
                                    <p:cond delay="0"/>
                                  </p:stCondLst>
                                  <p:childTnLst>
                                    <p:set>
                                      <p:cBhvr>
                                        <p:cTn id="37" dur="1" fill="hold">
                                          <p:stCondLst>
                                            <p:cond delay="0"/>
                                          </p:stCondLst>
                                        </p:cTn>
                                        <p:tgtEl>
                                          <p:spTgt spid="22"/>
                                        </p:tgtEl>
                                        <p:attrNameLst>
                                          <p:attrName>style.visibility</p:attrName>
                                        </p:attrNameLst>
                                      </p:cBhvr>
                                      <p:to>
                                        <p:strVal val="visible"/>
                                      </p:to>
                                    </p:set>
                                    <p:anim calcmode="lin" valueType="num">
                                      <p:cBhvr>
                                        <p:cTn id="38" dur="500" fill="hold"/>
                                        <p:tgtEl>
                                          <p:spTgt spid="22"/>
                                        </p:tgtEl>
                                        <p:attrNameLst>
                                          <p:attrName>ppt_w</p:attrName>
                                        </p:attrNameLst>
                                      </p:cBhvr>
                                      <p:tavLst>
                                        <p:tav tm="0">
                                          <p:val>
                                            <p:fltVal val="0"/>
                                          </p:val>
                                        </p:tav>
                                        <p:tav tm="100000">
                                          <p:val>
                                            <p:strVal val="#ppt_w"/>
                                          </p:val>
                                        </p:tav>
                                      </p:tavLst>
                                    </p:anim>
                                    <p:anim calcmode="lin" valueType="num">
                                      <p:cBhvr>
                                        <p:cTn id="39" dur="500" fill="hold"/>
                                        <p:tgtEl>
                                          <p:spTgt spid="22"/>
                                        </p:tgtEl>
                                        <p:attrNameLst>
                                          <p:attrName>ppt_h</p:attrName>
                                        </p:attrNameLst>
                                      </p:cBhvr>
                                      <p:tavLst>
                                        <p:tav tm="0">
                                          <p:val>
                                            <p:fltVal val="0"/>
                                          </p:val>
                                        </p:tav>
                                        <p:tav tm="100000">
                                          <p:val>
                                            <p:strVal val="#ppt_h"/>
                                          </p:val>
                                        </p:tav>
                                      </p:tavLst>
                                    </p:anim>
                                    <p:animEffect transition="in" filter="fade">
                                      <p:cBhvr>
                                        <p:cTn id="40" dur="500"/>
                                        <p:tgtEl>
                                          <p:spTgt spid="22"/>
                                        </p:tgtEl>
                                      </p:cBhvr>
                                    </p:animEffect>
                                  </p:childTnLst>
                                </p:cTn>
                              </p:par>
                            </p:childTnLst>
                          </p:cTn>
                        </p:par>
                        <p:par>
                          <p:cTn id="41" fill="hold">
                            <p:stCondLst>
                              <p:cond delay="4875"/>
                            </p:stCondLst>
                            <p:childTnLst>
                              <p:par>
                                <p:cTn id="42" presetID="53" presetClass="entr" presetSubtype="16" fill="hold" nodeType="afterEffect">
                                  <p:stCondLst>
                                    <p:cond delay="0"/>
                                  </p:stCondLst>
                                  <p:childTnLst>
                                    <p:set>
                                      <p:cBhvr>
                                        <p:cTn id="43" dur="1" fill="hold">
                                          <p:stCondLst>
                                            <p:cond delay="0"/>
                                          </p:stCondLst>
                                        </p:cTn>
                                        <p:tgtEl>
                                          <p:spTgt spid="23"/>
                                        </p:tgtEl>
                                        <p:attrNameLst>
                                          <p:attrName>style.visibility</p:attrName>
                                        </p:attrNameLst>
                                      </p:cBhvr>
                                      <p:to>
                                        <p:strVal val="visible"/>
                                      </p:to>
                                    </p:set>
                                    <p:anim calcmode="lin" valueType="num">
                                      <p:cBhvr>
                                        <p:cTn id="44" dur="500" fill="hold"/>
                                        <p:tgtEl>
                                          <p:spTgt spid="23"/>
                                        </p:tgtEl>
                                        <p:attrNameLst>
                                          <p:attrName>ppt_w</p:attrName>
                                        </p:attrNameLst>
                                      </p:cBhvr>
                                      <p:tavLst>
                                        <p:tav tm="0">
                                          <p:val>
                                            <p:fltVal val="0"/>
                                          </p:val>
                                        </p:tav>
                                        <p:tav tm="100000">
                                          <p:val>
                                            <p:strVal val="#ppt_w"/>
                                          </p:val>
                                        </p:tav>
                                      </p:tavLst>
                                    </p:anim>
                                    <p:anim calcmode="lin" valueType="num">
                                      <p:cBhvr>
                                        <p:cTn id="45" dur="500" fill="hold"/>
                                        <p:tgtEl>
                                          <p:spTgt spid="23"/>
                                        </p:tgtEl>
                                        <p:attrNameLst>
                                          <p:attrName>ppt_h</p:attrName>
                                        </p:attrNameLst>
                                      </p:cBhvr>
                                      <p:tavLst>
                                        <p:tav tm="0">
                                          <p:val>
                                            <p:fltVal val="0"/>
                                          </p:val>
                                        </p:tav>
                                        <p:tav tm="100000">
                                          <p:val>
                                            <p:strVal val="#ppt_h"/>
                                          </p:val>
                                        </p:tav>
                                      </p:tavLst>
                                    </p:anim>
                                    <p:animEffect transition="in" filter="fade">
                                      <p:cBhvr>
                                        <p:cTn id="46" dur="500"/>
                                        <p:tgtEl>
                                          <p:spTgt spid="23"/>
                                        </p:tgtEl>
                                      </p:cBhvr>
                                    </p:animEffect>
                                  </p:childTnLst>
                                </p:cTn>
                              </p:par>
                            </p:childTnLst>
                          </p:cTn>
                        </p:par>
                        <p:par>
                          <p:cTn id="47" fill="hold">
                            <p:stCondLst>
                              <p:cond delay="5375"/>
                            </p:stCondLst>
                            <p:childTnLst>
                              <p:par>
                                <p:cTn id="48" presetID="53" presetClass="entr" presetSubtype="16" fill="hold" nodeType="afterEffect">
                                  <p:stCondLst>
                                    <p:cond delay="0"/>
                                  </p:stCondLst>
                                  <p:childTnLst>
                                    <p:set>
                                      <p:cBhvr>
                                        <p:cTn id="49" dur="1" fill="hold">
                                          <p:stCondLst>
                                            <p:cond delay="0"/>
                                          </p:stCondLst>
                                        </p:cTn>
                                        <p:tgtEl>
                                          <p:spTgt spid="24"/>
                                        </p:tgtEl>
                                        <p:attrNameLst>
                                          <p:attrName>style.visibility</p:attrName>
                                        </p:attrNameLst>
                                      </p:cBhvr>
                                      <p:to>
                                        <p:strVal val="visible"/>
                                      </p:to>
                                    </p:set>
                                    <p:anim calcmode="lin" valueType="num">
                                      <p:cBhvr>
                                        <p:cTn id="50" dur="500" fill="hold"/>
                                        <p:tgtEl>
                                          <p:spTgt spid="24"/>
                                        </p:tgtEl>
                                        <p:attrNameLst>
                                          <p:attrName>ppt_w</p:attrName>
                                        </p:attrNameLst>
                                      </p:cBhvr>
                                      <p:tavLst>
                                        <p:tav tm="0">
                                          <p:val>
                                            <p:fltVal val="0"/>
                                          </p:val>
                                        </p:tav>
                                        <p:tav tm="100000">
                                          <p:val>
                                            <p:strVal val="#ppt_w"/>
                                          </p:val>
                                        </p:tav>
                                      </p:tavLst>
                                    </p:anim>
                                    <p:anim calcmode="lin" valueType="num">
                                      <p:cBhvr>
                                        <p:cTn id="51" dur="500" fill="hold"/>
                                        <p:tgtEl>
                                          <p:spTgt spid="24"/>
                                        </p:tgtEl>
                                        <p:attrNameLst>
                                          <p:attrName>ppt_h</p:attrName>
                                        </p:attrNameLst>
                                      </p:cBhvr>
                                      <p:tavLst>
                                        <p:tav tm="0">
                                          <p:val>
                                            <p:fltVal val="0"/>
                                          </p:val>
                                        </p:tav>
                                        <p:tav tm="100000">
                                          <p:val>
                                            <p:strVal val="#ppt_h"/>
                                          </p:val>
                                        </p:tav>
                                      </p:tavLst>
                                    </p:anim>
                                    <p:animEffect transition="in" filter="fade">
                                      <p:cBhvr>
                                        <p:cTn id="52" dur="500"/>
                                        <p:tgtEl>
                                          <p:spTgt spid="24"/>
                                        </p:tgtEl>
                                      </p:cBhvr>
                                    </p:animEffect>
                                  </p:childTnLst>
                                </p:cTn>
                              </p:par>
                            </p:childTnLst>
                          </p:cTn>
                        </p:par>
                        <p:par>
                          <p:cTn id="53" fill="hold">
                            <p:stCondLst>
                              <p:cond delay="5875"/>
                            </p:stCondLst>
                            <p:childTnLst>
                              <p:par>
                                <p:cTn id="54" presetID="53" presetClass="entr" presetSubtype="16" fill="hold" nodeType="afterEffect">
                                  <p:stCondLst>
                                    <p:cond delay="0"/>
                                  </p:stCondLst>
                                  <p:childTnLst>
                                    <p:set>
                                      <p:cBhvr>
                                        <p:cTn id="55" dur="1" fill="hold">
                                          <p:stCondLst>
                                            <p:cond delay="0"/>
                                          </p:stCondLst>
                                        </p:cTn>
                                        <p:tgtEl>
                                          <p:spTgt spid="25"/>
                                        </p:tgtEl>
                                        <p:attrNameLst>
                                          <p:attrName>style.visibility</p:attrName>
                                        </p:attrNameLst>
                                      </p:cBhvr>
                                      <p:to>
                                        <p:strVal val="visible"/>
                                      </p:to>
                                    </p:set>
                                    <p:anim calcmode="lin" valueType="num">
                                      <p:cBhvr>
                                        <p:cTn id="56" dur="500" fill="hold"/>
                                        <p:tgtEl>
                                          <p:spTgt spid="25"/>
                                        </p:tgtEl>
                                        <p:attrNameLst>
                                          <p:attrName>ppt_w</p:attrName>
                                        </p:attrNameLst>
                                      </p:cBhvr>
                                      <p:tavLst>
                                        <p:tav tm="0">
                                          <p:val>
                                            <p:fltVal val="0"/>
                                          </p:val>
                                        </p:tav>
                                        <p:tav tm="100000">
                                          <p:val>
                                            <p:strVal val="#ppt_w"/>
                                          </p:val>
                                        </p:tav>
                                      </p:tavLst>
                                    </p:anim>
                                    <p:anim calcmode="lin" valueType="num">
                                      <p:cBhvr>
                                        <p:cTn id="57" dur="500" fill="hold"/>
                                        <p:tgtEl>
                                          <p:spTgt spid="25"/>
                                        </p:tgtEl>
                                        <p:attrNameLst>
                                          <p:attrName>ppt_h</p:attrName>
                                        </p:attrNameLst>
                                      </p:cBhvr>
                                      <p:tavLst>
                                        <p:tav tm="0">
                                          <p:val>
                                            <p:fltVal val="0"/>
                                          </p:val>
                                        </p:tav>
                                        <p:tav tm="100000">
                                          <p:val>
                                            <p:strVal val="#ppt_h"/>
                                          </p:val>
                                        </p:tav>
                                      </p:tavLst>
                                    </p:anim>
                                    <p:animEffect transition="in" filter="fade">
                                      <p:cBhvr>
                                        <p:cTn id="58" dur="500"/>
                                        <p:tgtEl>
                                          <p:spTgt spid="2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9" grpId="0"/>
      <p:bldP spid="11" grpId="0"/>
      <p:bldP spid="27"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rotWithShape="1">
          <a:blip r:embed="rId1">
            <a:extLst>
              <a:ext uri="{28A0092B-C50C-407E-A947-70E740481C1C}">
                <a14:useLocalDpi xmlns:a14="http://schemas.microsoft.com/office/drawing/2010/main" val="0"/>
              </a:ext>
            </a:extLst>
          </a:blip>
          <a:srcRect l="-12" t="-9852" r="-859" b="8108"/>
          <a:stretch>
            <a:fillRect/>
          </a:stretch>
        </p:blipFill>
        <p:spPr>
          <a:xfrm>
            <a:off x="0" y="-551655"/>
            <a:ext cx="9222473" cy="5696744"/>
          </a:xfrm>
          <a:prstGeom prst="rect">
            <a:avLst/>
          </a:prstGeom>
        </p:spPr>
      </p:pic>
      <p:sp>
        <p:nvSpPr>
          <p:cNvPr id="3" name="平行四边形 2"/>
          <p:cNvSpPr/>
          <p:nvPr/>
        </p:nvSpPr>
        <p:spPr>
          <a:xfrm>
            <a:off x="-1295400" y="0"/>
            <a:ext cx="6096000" cy="5145089"/>
          </a:xfrm>
          <a:prstGeom prst="parallelogram">
            <a:avLst/>
          </a:prstGeom>
          <a:solidFill>
            <a:srgbClr val="FFFFFF">
              <a:alpha val="69804"/>
            </a:srgbClr>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zh-CN" altLang="en-US"/>
          </a:p>
        </p:txBody>
      </p:sp>
      <p:sp>
        <p:nvSpPr>
          <p:cNvPr id="20" name="椭圆 19"/>
          <p:cNvSpPr/>
          <p:nvPr/>
        </p:nvSpPr>
        <p:spPr bwMode="auto">
          <a:xfrm>
            <a:off x="1295400" y="972344"/>
            <a:ext cx="1680156" cy="1680675"/>
          </a:xfrm>
          <a:prstGeom prst="ellipse">
            <a:avLst/>
          </a:prstGeom>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91440" tIns="45720" rIns="91440" bIns="45720" numCol="1" rtlCol="0" anchor="t" anchorCtr="0" compatLnSpc="1"/>
          <a:lstStyle/>
          <a:p>
            <a:pPr defTabSz="685800"/>
            <a:endParaRPr lang="zh-CN" altLang="en-US" sz="1400">
              <a:solidFill>
                <a:schemeClr val="bg1"/>
              </a:solidFill>
              <a:latin typeface="Arial" panose="020B0604020202020204" pitchFamily="34" charset="0"/>
              <a:ea typeface="微软雅黑" panose="020B0503020204020204" pitchFamily="34" charset="-122"/>
            </a:endParaRPr>
          </a:p>
        </p:txBody>
      </p:sp>
      <p:sp>
        <p:nvSpPr>
          <p:cNvPr id="22" name="Rectangle 12"/>
          <p:cNvSpPr/>
          <p:nvPr/>
        </p:nvSpPr>
        <p:spPr>
          <a:xfrm>
            <a:off x="914400" y="2877344"/>
            <a:ext cx="2301974" cy="1245235"/>
          </a:xfrm>
          <a:prstGeom prst="rect">
            <a:avLst/>
          </a:prstGeom>
          <a:ln>
            <a:noFill/>
          </a:ln>
        </p:spPr>
        <p:txBody>
          <a:bodyPr wrap="square">
            <a:spAutoFit/>
          </a:bodyPr>
          <a:lstStyle/>
          <a:p>
            <a:pPr algn="ctr"/>
            <a:r>
              <a:rPr lang="zh-CN" altLang="en-US" sz="3000" b="1" dirty="0" smtClean="0">
                <a:solidFill>
                  <a:schemeClr val="accent1"/>
                </a:solidFill>
                <a:latin typeface="微软雅黑" panose="020B0503020204020204" pitchFamily="34" charset="-122"/>
                <a:ea typeface="微软雅黑" panose="020B0503020204020204" pitchFamily="34" charset="-122"/>
                <a:cs typeface="Open Sans" pitchFamily="34" charset="0"/>
              </a:rPr>
              <a:t>创建型</a:t>
            </a:r>
            <a:endParaRPr lang="zh-CN" altLang="en-US" sz="3000" b="1" dirty="0" smtClean="0">
              <a:solidFill>
                <a:schemeClr val="accent1"/>
              </a:solidFill>
              <a:latin typeface="微软雅黑" panose="020B0503020204020204" pitchFamily="34" charset="-122"/>
              <a:ea typeface="微软雅黑" panose="020B0503020204020204" pitchFamily="34" charset="-122"/>
              <a:cs typeface="Open Sans" pitchFamily="34" charset="0"/>
            </a:endParaRPr>
          </a:p>
          <a:p>
            <a:pPr algn="ctr"/>
            <a:endParaRPr lang="en-US" altLang="zh-CN" sz="1500" kern="3000" spc="23" dirty="0" smtClean="0">
              <a:solidFill>
                <a:schemeClr val="accent1"/>
              </a:solidFill>
              <a:latin typeface="微软雅黑" panose="020B0503020204020204" pitchFamily="34" charset="-122"/>
              <a:ea typeface="微软雅黑" panose="020B0503020204020204" pitchFamily="34" charset="-122"/>
            </a:endParaRPr>
          </a:p>
          <a:p>
            <a:pPr algn="ctr"/>
            <a:r>
              <a:rPr lang="zh-CN" altLang="en-US" sz="1500" kern="3000" spc="23" dirty="0" smtClean="0">
                <a:solidFill>
                  <a:schemeClr val="accent1"/>
                </a:solidFill>
                <a:latin typeface="微软雅黑" panose="020B0503020204020204" pitchFamily="34" charset="-122"/>
                <a:ea typeface="微软雅黑" panose="020B0503020204020204" pitchFamily="34" charset="-122"/>
              </a:rPr>
              <a:t>   单例、工厂、</a:t>
            </a:r>
            <a:endParaRPr lang="zh-CN" altLang="en-US" sz="1500" kern="3000" spc="23" dirty="0" smtClean="0">
              <a:solidFill>
                <a:schemeClr val="accent1"/>
              </a:solidFill>
              <a:latin typeface="微软雅黑" panose="020B0503020204020204" pitchFamily="34" charset="-122"/>
              <a:ea typeface="微软雅黑" panose="020B0503020204020204" pitchFamily="34" charset="-122"/>
            </a:endParaRPr>
          </a:p>
          <a:p>
            <a:pPr algn="ctr"/>
            <a:r>
              <a:rPr lang="zh-CN" altLang="en-US" sz="1500" kern="3000" spc="23" dirty="0" smtClean="0">
                <a:solidFill>
                  <a:schemeClr val="accent1"/>
                </a:solidFill>
                <a:latin typeface="微软雅黑" panose="020B0503020204020204" pitchFamily="34" charset="-122"/>
                <a:ea typeface="微软雅黑" panose="020B0503020204020204" pitchFamily="34" charset="-122"/>
              </a:rPr>
              <a:t>原型、创建</a:t>
            </a:r>
            <a:endParaRPr lang="zh-CN" altLang="en-US" sz="1500" kern="3000" spc="23" dirty="0" smtClean="0">
              <a:solidFill>
                <a:schemeClr val="accent1"/>
              </a:solidFill>
              <a:latin typeface="微软雅黑" panose="020B0503020204020204" pitchFamily="34" charset="-122"/>
              <a:ea typeface="微软雅黑" panose="020B0503020204020204" pitchFamily="34" charset="-122"/>
            </a:endParaRPr>
          </a:p>
        </p:txBody>
      </p:sp>
      <p:sp>
        <p:nvSpPr>
          <p:cNvPr id="23" name="TextBox 22"/>
          <p:cNvSpPr txBox="1"/>
          <p:nvPr/>
        </p:nvSpPr>
        <p:spPr>
          <a:xfrm>
            <a:off x="1524000" y="1124744"/>
            <a:ext cx="1116011" cy="1323439"/>
          </a:xfrm>
          <a:prstGeom prst="rect">
            <a:avLst/>
          </a:prstGeom>
          <a:noFill/>
        </p:spPr>
        <p:txBody>
          <a:bodyPr wrap="none" rtlCol="0">
            <a:spAutoFit/>
          </a:bodyPr>
          <a:lstStyle/>
          <a:p>
            <a:r>
              <a:rPr lang="en-US" altLang="zh-CN" sz="8000" dirty="0" smtClean="0">
                <a:solidFill>
                  <a:schemeClr val="bg1"/>
                </a:solidFill>
                <a:latin typeface="Agency FB" panose="020B0503020202020204" pitchFamily="34" charset="0"/>
              </a:rPr>
              <a:t>02</a:t>
            </a:r>
            <a:endParaRPr lang="zh-CN" altLang="en-US" sz="8000" dirty="0">
              <a:solidFill>
                <a:schemeClr val="bg1"/>
              </a:solidFill>
              <a:latin typeface="Agency FB" panose="020B0503020202020204" pitchFamily="34" charset="0"/>
            </a:endParaRPr>
          </a:p>
        </p:txBody>
      </p:sp>
      <p:sp>
        <p:nvSpPr>
          <p:cNvPr id="7" name="等腰三角形 6"/>
          <p:cNvSpPr/>
          <p:nvPr/>
        </p:nvSpPr>
        <p:spPr>
          <a:xfrm rot="9007879">
            <a:off x="4333390" y="954899"/>
            <a:ext cx="376746" cy="322924"/>
          </a:xfrm>
          <a:prstGeom prst="triangl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等腰三角形 7"/>
          <p:cNvSpPr/>
          <p:nvPr/>
        </p:nvSpPr>
        <p:spPr>
          <a:xfrm rot="9007879">
            <a:off x="3122238" y="2970585"/>
            <a:ext cx="275073" cy="235776"/>
          </a:xfrm>
          <a:prstGeom prst="triangl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100" advTm="6000">
        <p14:switch dir="r"/>
      </p:transition>
    </mc:Choice>
    <mc:Fallback>
      <p:transition spd="slow" advTm="6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20"/>
                                        </p:tgtEl>
                                        <p:attrNameLst>
                                          <p:attrName>style.visibility</p:attrName>
                                        </p:attrNameLst>
                                      </p:cBhvr>
                                      <p:to>
                                        <p:strVal val="visible"/>
                                      </p:to>
                                    </p:set>
                                    <p:anim calcmode="lin" valueType="num">
                                      <p:cBhvr>
                                        <p:cTn id="7" dur="500" fill="hold"/>
                                        <p:tgtEl>
                                          <p:spTgt spid="20"/>
                                        </p:tgtEl>
                                        <p:attrNameLst>
                                          <p:attrName>ppt_w</p:attrName>
                                        </p:attrNameLst>
                                      </p:cBhvr>
                                      <p:tavLst>
                                        <p:tav tm="0">
                                          <p:val>
                                            <p:fltVal val="0"/>
                                          </p:val>
                                        </p:tav>
                                        <p:tav tm="100000">
                                          <p:val>
                                            <p:strVal val="#ppt_w"/>
                                          </p:val>
                                        </p:tav>
                                      </p:tavLst>
                                    </p:anim>
                                    <p:anim calcmode="lin" valueType="num">
                                      <p:cBhvr>
                                        <p:cTn id="8" dur="500" fill="hold"/>
                                        <p:tgtEl>
                                          <p:spTgt spid="20"/>
                                        </p:tgtEl>
                                        <p:attrNameLst>
                                          <p:attrName>ppt_h</p:attrName>
                                        </p:attrNameLst>
                                      </p:cBhvr>
                                      <p:tavLst>
                                        <p:tav tm="0">
                                          <p:val>
                                            <p:fltVal val="0"/>
                                          </p:val>
                                        </p:tav>
                                        <p:tav tm="100000">
                                          <p:val>
                                            <p:strVal val="#ppt_h"/>
                                          </p:val>
                                        </p:tav>
                                      </p:tavLst>
                                    </p:anim>
                                    <p:animEffect transition="in" filter="fade">
                                      <p:cBhvr>
                                        <p:cTn id="9" dur="500"/>
                                        <p:tgtEl>
                                          <p:spTgt spid="20"/>
                                        </p:tgtEl>
                                      </p:cBhvr>
                                    </p:animEffect>
                                  </p:childTnLst>
                                </p:cTn>
                              </p:par>
                            </p:childTnLst>
                          </p:cTn>
                        </p:par>
                        <p:par>
                          <p:cTn id="10" fill="hold">
                            <p:stCondLst>
                              <p:cond delay="500"/>
                            </p:stCondLst>
                            <p:childTnLst>
                              <p:par>
                                <p:cTn id="11" presetID="53" presetClass="entr" presetSubtype="16" fill="hold" grpId="0" nodeType="afterEffect">
                                  <p:stCondLst>
                                    <p:cond delay="0"/>
                                  </p:stCondLst>
                                  <p:childTnLst>
                                    <p:set>
                                      <p:cBhvr>
                                        <p:cTn id="12" dur="1" fill="hold">
                                          <p:stCondLst>
                                            <p:cond delay="0"/>
                                          </p:stCondLst>
                                        </p:cTn>
                                        <p:tgtEl>
                                          <p:spTgt spid="23"/>
                                        </p:tgtEl>
                                        <p:attrNameLst>
                                          <p:attrName>style.visibility</p:attrName>
                                        </p:attrNameLst>
                                      </p:cBhvr>
                                      <p:to>
                                        <p:strVal val="visible"/>
                                      </p:to>
                                    </p:set>
                                    <p:anim calcmode="lin" valueType="num">
                                      <p:cBhvr>
                                        <p:cTn id="13" dur="500" fill="hold"/>
                                        <p:tgtEl>
                                          <p:spTgt spid="23"/>
                                        </p:tgtEl>
                                        <p:attrNameLst>
                                          <p:attrName>ppt_w</p:attrName>
                                        </p:attrNameLst>
                                      </p:cBhvr>
                                      <p:tavLst>
                                        <p:tav tm="0">
                                          <p:val>
                                            <p:fltVal val="0"/>
                                          </p:val>
                                        </p:tav>
                                        <p:tav tm="100000">
                                          <p:val>
                                            <p:strVal val="#ppt_w"/>
                                          </p:val>
                                        </p:tav>
                                      </p:tavLst>
                                    </p:anim>
                                    <p:anim calcmode="lin" valueType="num">
                                      <p:cBhvr>
                                        <p:cTn id="14" dur="500" fill="hold"/>
                                        <p:tgtEl>
                                          <p:spTgt spid="23"/>
                                        </p:tgtEl>
                                        <p:attrNameLst>
                                          <p:attrName>ppt_h</p:attrName>
                                        </p:attrNameLst>
                                      </p:cBhvr>
                                      <p:tavLst>
                                        <p:tav tm="0">
                                          <p:val>
                                            <p:fltVal val="0"/>
                                          </p:val>
                                        </p:tav>
                                        <p:tav tm="100000">
                                          <p:val>
                                            <p:strVal val="#ppt_h"/>
                                          </p:val>
                                        </p:tav>
                                      </p:tavLst>
                                    </p:anim>
                                    <p:animEffect transition="in" filter="fade">
                                      <p:cBhvr>
                                        <p:cTn id="15" dur="500"/>
                                        <p:tgtEl>
                                          <p:spTgt spid="23"/>
                                        </p:tgtEl>
                                      </p:cBhvr>
                                    </p:animEffect>
                                  </p:childTnLst>
                                </p:cTn>
                              </p:par>
                            </p:childTnLst>
                          </p:cTn>
                        </p:par>
                        <p:par>
                          <p:cTn id="16" fill="hold">
                            <p:stCondLst>
                              <p:cond delay="1000"/>
                            </p:stCondLst>
                            <p:childTnLst>
                              <p:par>
                                <p:cTn id="17" presetID="14" presetClass="entr" presetSubtype="10" fill="hold" grpId="0" nodeType="afterEffect">
                                  <p:stCondLst>
                                    <p:cond delay="0"/>
                                  </p:stCondLst>
                                  <p:childTnLst>
                                    <p:set>
                                      <p:cBhvr>
                                        <p:cTn id="18" dur="1" fill="hold">
                                          <p:stCondLst>
                                            <p:cond delay="0"/>
                                          </p:stCondLst>
                                        </p:cTn>
                                        <p:tgtEl>
                                          <p:spTgt spid="22"/>
                                        </p:tgtEl>
                                        <p:attrNameLst>
                                          <p:attrName>style.visibility</p:attrName>
                                        </p:attrNameLst>
                                      </p:cBhvr>
                                      <p:to>
                                        <p:strVal val="visible"/>
                                      </p:to>
                                    </p:set>
                                    <p:animEffect transition="in" filter="randombar(horizontal)">
                                      <p:cBhvr>
                                        <p:cTn id="19" dur="500"/>
                                        <p:tgtEl>
                                          <p:spTgt spid="22"/>
                                        </p:tgtEl>
                                      </p:cBhvr>
                                    </p:animEffect>
                                  </p:childTnLst>
                                </p:cTn>
                              </p:par>
                            </p:childTnLst>
                          </p:cTn>
                        </p:par>
                        <p:par>
                          <p:cTn id="20" fill="hold">
                            <p:stCondLst>
                              <p:cond delay="1500"/>
                            </p:stCondLst>
                            <p:childTnLst>
                              <p:par>
                                <p:cTn id="21" presetID="14" presetClass="entr" presetSubtype="10" fill="hold" grpId="0" nodeType="afterEffect">
                                  <p:stCondLst>
                                    <p:cond delay="0"/>
                                  </p:stCondLst>
                                  <p:childTnLst>
                                    <p:set>
                                      <p:cBhvr>
                                        <p:cTn id="22" dur="1" fill="hold">
                                          <p:stCondLst>
                                            <p:cond delay="0"/>
                                          </p:stCondLst>
                                        </p:cTn>
                                        <p:tgtEl>
                                          <p:spTgt spid="7"/>
                                        </p:tgtEl>
                                        <p:attrNameLst>
                                          <p:attrName>style.visibility</p:attrName>
                                        </p:attrNameLst>
                                      </p:cBhvr>
                                      <p:to>
                                        <p:strVal val="visible"/>
                                      </p:to>
                                    </p:set>
                                    <p:animEffect transition="in" filter="randombar(horizontal)">
                                      <p:cBhvr>
                                        <p:cTn id="23" dur="500"/>
                                        <p:tgtEl>
                                          <p:spTgt spid="7"/>
                                        </p:tgtEl>
                                      </p:cBhvr>
                                    </p:animEffect>
                                  </p:childTnLst>
                                </p:cTn>
                              </p:par>
                            </p:childTnLst>
                          </p:cTn>
                        </p:par>
                        <p:par>
                          <p:cTn id="24" fill="hold">
                            <p:stCondLst>
                              <p:cond delay="2000"/>
                            </p:stCondLst>
                            <p:childTnLst>
                              <p:par>
                                <p:cTn id="25" presetID="14" presetClass="entr" presetSubtype="10" fill="hold" grpId="0" nodeType="afterEffect">
                                  <p:stCondLst>
                                    <p:cond delay="0"/>
                                  </p:stCondLst>
                                  <p:childTnLst>
                                    <p:set>
                                      <p:cBhvr>
                                        <p:cTn id="26" dur="1" fill="hold">
                                          <p:stCondLst>
                                            <p:cond delay="0"/>
                                          </p:stCondLst>
                                        </p:cTn>
                                        <p:tgtEl>
                                          <p:spTgt spid="8"/>
                                        </p:tgtEl>
                                        <p:attrNameLst>
                                          <p:attrName>style.visibility</p:attrName>
                                        </p:attrNameLst>
                                      </p:cBhvr>
                                      <p:to>
                                        <p:strVal val="visible"/>
                                      </p:to>
                                    </p:set>
                                    <p:animEffect transition="in" filter="randombar(horizontal)">
                                      <p:cBhvr>
                                        <p:cTn id="27"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animBg="1"/>
      <p:bldP spid="22" grpId="0"/>
      <p:bldP spid="23" grpId="0"/>
      <p:bldP spid="7" grpId="0" animBg="1"/>
      <p:bldP spid="8"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矩形 31"/>
          <p:cNvSpPr/>
          <p:nvPr/>
        </p:nvSpPr>
        <p:spPr bwMode="auto">
          <a:xfrm>
            <a:off x="578557" y="389336"/>
            <a:ext cx="324672" cy="599032"/>
          </a:xfrm>
          <a:prstGeom prst="rect">
            <a:avLst/>
          </a:prstGeom>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91440" tIns="45720" rIns="91440" bIns="45720" numCol="1" rtlCol="0" anchor="t" anchorCtr="0" compatLnSpc="1"/>
          <a:lstStyle/>
          <a:p>
            <a:pPr marL="0" marR="0" indent="0" algn="l" defTabSz="914400" rtl="0" eaLnBrk="1" fontAlgn="base" latinLnBrk="0" hangingPunct="1">
              <a:lnSpc>
                <a:spcPct val="100000"/>
              </a:lnSpc>
              <a:spcBef>
                <a:spcPct val="0"/>
              </a:spcBef>
              <a:spcAft>
                <a:spcPct val="0"/>
              </a:spcAft>
              <a:buClrTx/>
              <a:buSzTx/>
              <a:buFontTx/>
              <a:buNone/>
            </a:pPr>
            <a:endParaRPr kumimoji="0" lang="zh-CN" altLang="en-US" sz="1800" b="1" i="0" u="none" strike="noStrike" cap="none" normalizeH="0" baseline="0" smtClean="0">
              <a:ln>
                <a:noFill/>
              </a:ln>
              <a:solidFill>
                <a:schemeClr val="tx1"/>
              </a:solidFill>
              <a:effectLst/>
              <a:latin typeface="Arial" panose="020B0604020202020204" pitchFamily="34" charset="0"/>
              <a:ea typeface="微软雅黑" panose="020B0503020204020204" pitchFamily="34" charset="-122"/>
            </a:endParaRPr>
          </a:p>
        </p:txBody>
      </p:sp>
      <p:sp>
        <p:nvSpPr>
          <p:cNvPr id="33" name="矩形 32"/>
          <p:cNvSpPr/>
          <p:nvPr/>
        </p:nvSpPr>
        <p:spPr>
          <a:xfrm>
            <a:off x="903229" y="477255"/>
            <a:ext cx="4002314" cy="423193"/>
          </a:xfrm>
          <a:prstGeom prst="rect">
            <a:avLst/>
          </a:prstGeom>
        </p:spPr>
        <p:txBody>
          <a:bodyPr wrap="none" lIns="68580" tIns="34290" rIns="68580" bIns="34290">
            <a:spAutoFit/>
          </a:bodyPr>
          <a:lstStyle/>
          <a:p>
            <a:r>
              <a:rPr lang="zh-CN" altLang="en-US" sz="2300" dirty="0">
                <a:solidFill>
                  <a:schemeClr val="accent1"/>
                </a:solidFill>
                <a:latin typeface="Agency FB" panose="020B0503020202020204" pitchFamily="34" charset="0"/>
              </a:rPr>
              <a:t>单例</a:t>
            </a:r>
            <a:r>
              <a:rPr lang="zh-CN" altLang="en-US" sz="2300" dirty="0" smtClean="0">
                <a:solidFill>
                  <a:schemeClr val="accent1"/>
                </a:solidFill>
                <a:latin typeface="Agency FB" panose="020B0503020202020204" pitchFamily="34" charset="0"/>
              </a:rPr>
              <a:t>模式 </a:t>
            </a:r>
            <a:r>
              <a:rPr lang="en-US" altLang="zh-CN" sz="2300" dirty="0" smtClean="0">
                <a:solidFill>
                  <a:schemeClr val="accent1"/>
                </a:solidFill>
                <a:latin typeface="Agency FB" panose="020B0503020202020204" pitchFamily="34" charset="0"/>
              </a:rPr>
              <a:t>/</a:t>
            </a:r>
            <a:r>
              <a:rPr lang="zh-CN" altLang="en-US" sz="2300" dirty="0" smtClean="0">
                <a:solidFill>
                  <a:schemeClr val="accent1"/>
                </a:solidFill>
                <a:latin typeface="Agency FB" panose="020B0503020202020204" pitchFamily="34" charset="0"/>
              </a:rPr>
              <a:t> </a:t>
            </a:r>
            <a:r>
              <a:rPr lang="en-US" altLang="zh-CN" sz="2300" dirty="0" smtClean="0">
                <a:solidFill>
                  <a:schemeClr val="accent1"/>
                </a:solidFill>
                <a:latin typeface="Agency FB" panose="020B0503020202020204" pitchFamily="34" charset="0"/>
              </a:rPr>
              <a:t>Singleton Pattern</a:t>
            </a:r>
            <a:endParaRPr lang="zh-CN" altLang="en-US" sz="2300" dirty="0">
              <a:solidFill>
                <a:schemeClr val="accent1"/>
              </a:solidFill>
              <a:latin typeface="Agency FB" panose="020B0503020202020204" pitchFamily="34" charset="0"/>
            </a:endParaRPr>
          </a:p>
        </p:txBody>
      </p:sp>
      <p:sp>
        <p:nvSpPr>
          <p:cNvPr id="4" name="矩形 42"/>
          <p:cNvSpPr>
            <a:spLocks noChangeArrowheads="1"/>
          </p:cNvSpPr>
          <p:nvPr/>
        </p:nvSpPr>
        <p:spPr bwMode="auto">
          <a:xfrm>
            <a:off x="903228" y="1200944"/>
            <a:ext cx="7783571" cy="232679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lvl1pPr defTabSz="1216025">
              <a:defRPr>
                <a:solidFill>
                  <a:schemeClr val="tx1"/>
                </a:solidFill>
                <a:latin typeface="Calibri" panose="020F0502020204030204" pitchFamily="34" charset="0"/>
                <a:ea typeface="宋体" panose="02010600030101010101" pitchFamily="2" charset="-122"/>
              </a:defRPr>
            </a:lvl1pPr>
            <a:lvl2pPr marL="742950" indent="-285750" defTabSz="1216025">
              <a:defRPr>
                <a:solidFill>
                  <a:schemeClr val="tx1"/>
                </a:solidFill>
                <a:latin typeface="Calibri" panose="020F0502020204030204" pitchFamily="34" charset="0"/>
                <a:ea typeface="宋体" panose="02010600030101010101" pitchFamily="2" charset="-122"/>
              </a:defRPr>
            </a:lvl2pPr>
            <a:lvl3pPr marL="1143000" indent="-228600" defTabSz="1216025">
              <a:defRPr>
                <a:solidFill>
                  <a:schemeClr val="tx1"/>
                </a:solidFill>
                <a:latin typeface="Calibri" panose="020F0502020204030204" pitchFamily="34" charset="0"/>
                <a:ea typeface="宋体" panose="02010600030101010101" pitchFamily="2" charset="-122"/>
              </a:defRPr>
            </a:lvl3pPr>
            <a:lvl4pPr marL="1600200" indent="-228600" defTabSz="1216025">
              <a:defRPr>
                <a:solidFill>
                  <a:schemeClr val="tx1"/>
                </a:solidFill>
                <a:latin typeface="Calibri" panose="020F0502020204030204" pitchFamily="34" charset="0"/>
                <a:ea typeface="宋体" panose="02010600030101010101" pitchFamily="2" charset="-122"/>
              </a:defRPr>
            </a:lvl4pPr>
            <a:lvl5pPr marL="2057400" indent="-228600" defTabSz="1216025">
              <a:defRPr>
                <a:solidFill>
                  <a:schemeClr val="tx1"/>
                </a:solidFill>
                <a:latin typeface="Calibri" panose="020F0502020204030204" pitchFamily="34" charset="0"/>
                <a:ea typeface="宋体" panose="02010600030101010101" pitchFamily="2" charset="-122"/>
              </a:defRPr>
            </a:lvl5pPr>
            <a:lvl6pPr marL="25146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nSpc>
                <a:spcPct val="120000"/>
              </a:lnSpc>
              <a:spcBef>
                <a:spcPct val="20000"/>
              </a:spcBef>
            </a:pPr>
            <a:r>
              <a:rPr lang="zh-CN" altLang="en-US" sz="1600" dirty="0">
                <a:solidFill>
                  <a:srgbClr val="FF0000"/>
                </a:solidFill>
                <a:latin typeface="微软雅黑" panose="020B0503020204020204" pitchFamily="34" charset="-122"/>
                <a:ea typeface="微软雅黑" panose="020B0503020204020204" pitchFamily="34" charset="-122"/>
                <a:sym typeface="Arial" panose="020B0604020202020204" pitchFamily="34" charset="0"/>
              </a:rPr>
              <a:t>定义：</a:t>
            </a:r>
            <a:r>
              <a:rPr lang="zh-CN" altLang="en-US" sz="1100" dirty="0">
                <a:latin typeface="微软雅黑" panose="020B0503020204020204" pitchFamily="34" charset="-122"/>
                <a:ea typeface="微软雅黑" panose="020B0503020204020204" pitchFamily="34" charset="-122"/>
                <a:sym typeface="Arial" panose="020B0604020202020204" pitchFamily="34" charset="0"/>
              </a:rPr>
              <a:t>保证一个类</a:t>
            </a:r>
            <a:r>
              <a:rPr lang="zh-CN" altLang="en-US" sz="1100" dirty="0">
                <a:solidFill>
                  <a:srgbClr val="FF0000"/>
                </a:solidFill>
                <a:latin typeface="微软雅黑" panose="020B0503020204020204" pitchFamily="34" charset="-122"/>
                <a:ea typeface="微软雅黑" panose="020B0503020204020204" pitchFamily="34" charset="-122"/>
                <a:sym typeface="Arial" panose="020B0604020202020204" pitchFamily="34" charset="0"/>
              </a:rPr>
              <a:t>仅有一个实例</a:t>
            </a:r>
            <a:r>
              <a:rPr lang="zh-CN" altLang="en-US" sz="1100" dirty="0">
                <a:latin typeface="微软雅黑" panose="020B0503020204020204" pitchFamily="34" charset="-122"/>
                <a:ea typeface="微软雅黑" panose="020B0503020204020204" pitchFamily="34" charset="-122"/>
                <a:sym typeface="Arial" panose="020B0604020202020204" pitchFamily="34" charset="0"/>
              </a:rPr>
              <a:t>，并提供一个访问它的全局访问点。单例模式中的“单例”通常用来代表那些本质上具有唯一性的系统组件（或者叫做资源）。比如文件系统</a:t>
            </a:r>
            <a:r>
              <a:rPr lang="zh-CN" altLang="en-US" sz="1100" dirty="0" smtClean="0">
                <a:latin typeface="微软雅黑" panose="020B0503020204020204" pitchFamily="34" charset="-122"/>
                <a:ea typeface="微软雅黑" panose="020B0503020204020204" pitchFamily="34" charset="-122"/>
                <a:sym typeface="Arial" panose="020B0604020202020204" pitchFamily="34" charset="0"/>
              </a:rPr>
              <a:t>、串口等等</a:t>
            </a:r>
            <a:r>
              <a:rPr lang="zh-CN" altLang="en-US" sz="1100" dirty="0">
                <a:latin typeface="微软雅黑" panose="020B0503020204020204" pitchFamily="34" charset="-122"/>
                <a:ea typeface="微软雅黑" panose="020B0503020204020204" pitchFamily="34" charset="-122"/>
                <a:sym typeface="Arial" panose="020B0604020202020204" pitchFamily="34" charset="0"/>
              </a:rPr>
              <a:t>。。</a:t>
            </a:r>
            <a:endParaRPr lang="en-US" altLang="zh-CN" sz="1100" dirty="0">
              <a:latin typeface="微软雅黑" panose="020B0503020204020204" pitchFamily="34" charset="-122"/>
              <a:ea typeface="微软雅黑" panose="020B0503020204020204" pitchFamily="34" charset="-122"/>
              <a:sym typeface="Arial" panose="020B0604020202020204" pitchFamily="34" charset="0"/>
            </a:endParaRPr>
          </a:p>
          <a:p>
            <a:pPr>
              <a:lnSpc>
                <a:spcPct val="120000"/>
              </a:lnSpc>
              <a:spcBef>
                <a:spcPct val="20000"/>
              </a:spcBef>
            </a:pPr>
            <a:endParaRPr lang="en-US" altLang="zh-CN" sz="1200" dirty="0" smtClean="0">
              <a:solidFill>
                <a:schemeClr val="tx1">
                  <a:lumMod val="95000"/>
                  <a:lumOff val="5000"/>
                </a:schemeClr>
              </a:solidFill>
              <a:latin typeface="微软雅黑" panose="020B0503020204020204" pitchFamily="34" charset="-122"/>
              <a:ea typeface="微软雅黑" panose="020B0503020204020204" pitchFamily="34" charset="-122"/>
              <a:sym typeface="Arial" panose="020B0604020202020204" pitchFamily="34" charset="0"/>
            </a:endParaRPr>
          </a:p>
          <a:p>
            <a:pPr>
              <a:lnSpc>
                <a:spcPct val="120000"/>
              </a:lnSpc>
              <a:spcBef>
                <a:spcPct val="20000"/>
              </a:spcBef>
            </a:pPr>
            <a:r>
              <a:rPr lang="zh-CN" altLang="en-US" sz="1600" dirty="0" smtClean="0">
                <a:solidFill>
                  <a:srgbClr val="FF0000"/>
                </a:solidFill>
                <a:latin typeface="微软雅黑" panose="020B0503020204020204" pitchFamily="34" charset="-122"/>
                <a:ea typeface="微软雅黑" panose="020B0503020204020204" pitchFamily="34" charset="-122"/>
                <a:sym typeface="Arial" panose="020B0604020202020204" pitchFamily="34" charset="0"/>
              </a:rPr>
              <a:t>分析：</a:t>
            </a:r>
            <a:r>
              <a:rPr lang="zh-CN" altLang="en-US" sz="1100" dirty="0" smtClean="0">
                <a:latin typeface="微软雅黑" panose="020B0503020204020204" pitchFamily="34" charset="-122"/>
                <a:ea typeface="微软雅黑" panose="020B0503020204020204" pitchFamily="34" charset="-122"/>
              </a:rPr>
              <a:t>单</a:t>
            </a:r>
            <a:r>
              <a:rPr lang="zh-CN" altLang="en-US" sz="1100" dirty="0">
                <a:latin typeface="微软雅黑" panose="020B0503020204020204" pitchFamily="34" charset="-122"/>
                <a:ea typeface="微软雅黑" panose="020B0503020204020204" pitchFamily="34" charset="-122"/>
              </a:rPr>
              <a:t>例模式的目的就是要控制特定的类只产生一个对象，当然也允许在一定情况下灵活</a:t>
            </a:r>
            <a:r>
              <a:rPr lang="zh-CN" altLang="en-US" sz="1100" dirty="0" smtClean="0">
                <a:latin typeface="微软雅黑" panose="020B0503020204020204" pitchFamily="34" charset="-122"/>
                <a:ea typeface="微软雅黑" panose="020B0503020204020204" pitchFamily="34" charset="-122"/>
              </a:rPr>
              <a:t>的改变</a:t>
            </a:r>
            <a:r>
              <a:rPr lang="zh-CN" altLang="en-US" sz="1100" dirty="0">
                <a:latin typeface="微软雅黑" panose="020B0503020204020204" pitchFamily="34" charset="-122"/>
                <a:ea typeface="微软雅黑" panose="020B0503020204020204" pitchFamily="34" charset="-122"/>
              </a:rPr>
              <a:t>对象的个数。那么怎么来实现单例模式呢？一个类的对象的产生是由类构造函数来</a:t>
            </a:r>
            <a:r>
              <a:rPr lang="zh-CN" altLang="en-US" sz="1100" dirty="0" smtClean="0">
                <a:latin typeface="微软雅黑" panose="020B0503020204020204" pitchFamily="34" charset="-122"/>
                <a:ea typeface="微软雅黑" panose="020B0503020204020204" pitchFamily="34" charset="-122"/>
              </a:rPr>
              <a:t>完成的</a:t>
            </a:r>
            <a:r>
              <a:rPr lang="zh-CN" altLang="en-US" sz="1100" dirty="0">
                <a:latin typeface="微软雅黑" panose="020B0503020204020204" pitchFamily="34" charset="-122"/>
                <a:ea typeface="微软雅黑" panose="020B0503020204020204" pitchFamily="34" charset="-122"/>
              </a:rPr>
              <a:t>，如果想限制对象的产生，一个办法就是</a:t>
            </a:r>
            <a:r>
              <a:rPr lang="zh-CN" altLang="en-US" sz="1100" dirty="0">
                <a:solidFill>
                  <a:srgbClr val="FF0000"/>
                </a:solidFill>
                <a:latin typeface="微软雅黑" panose="020B0503020204020204" pitchFamily="34" charset="-122"/>
                <a:ea typeface="微软雅黑" panose="020B0503020204020204" pitchFamily="34" charset="-122"/>
              </a:rPr>
              <a:t>将构造函数变为私有的（至少是受保护的</a:t>
            </a:r>
            <a:r>
              <a:rPr lang="zh-CN" altLang="en-US" sz="1100" dirty="0" smtClean="0">
                <a:solidFill>
                  <a:srgbClr val="FF0000"/>
                </a:solidFill>
                <a:latin typeface="微软雅黑" panose="020B0503020204020204" pitchFamily="34" charset="-122"/>
                <a:ea typeface="微软雅黑" panose="020B0503020204020204" pitchFamily="34" charset="-122"/>
              </a:rPr>
              <a:t>）</a:t>
            </a:r>
            <a:r>
              <a:rPr lang="zh-CN" altLang="en-US" sz="1100" dirty="0" smtClean="0">
                <a:latin typeface="微软雅黑" panose="020B0503020204020204" pitchFamily="34" charset="-122"/>
                <a:ea typeface="微软雅黑" panose="020B0503020204020204" pitchFamily="34" charset="-122"/>
              </a:rPr>
              <a:t>，使得</a:t>
            </a:r>
            <a:r>
              <a:rPr lang="zh-CN" altLang="en-US" sz="1100" dirty="0">
                <a:latin typeface="微软雅黑" panose="020B0503020204020204" pitchFamily="34" charset="-122"/>
                <a:ea typeface="微软雅黑" panose="020B0503020204020204" pitchFamily="34" charset="-122"/>
              </a:rPr>
              <a:t>外面的类不能通过引用来产生对象；同时为了保证类的可用性，就必须提供一个自己的对</a:t>
            </a:r>
            <a:endParaRPr lang="zh-CN" altLang="en-US" sz="1100" dirty="0">
              <a:latin typeface="微软雅黑" panose="020B0503020204020204" pitchFamily="34" charset="-122"/>
              <a:ea typeface="微软雅黑" panose="020B0503020204020204" pitchFamily="34" charset="-122"/>
            </a:endParaRPr>
          </a:p>
          <a:p>
            <a:pPr>
              <a:lnSpc>
                <a:spcPct val="120000"/>
              </a:lnSpc>
              <a:spcBef>
                <a:spcPct val="20000"/>
              </a:spcBef>
            </a:pPr>
            <a:r>
              <a:rPr lang="zh-CN" altLang="en-US" sz="1100" dirty="0">
                <a:latin typeface="微软雅黑" panose="020B0503020204020204" pitchFamily="34" charset="-122"/>
                <a:ea typeface="微软雅黑" panose="020B0503020204020204" pitchFamily="34" charset="-122"/>
              </a:rPr>
              <a:t>象以及访问这个对象的静态方法</a:t>
            </a:r>
            <a:r>
              <a:rPr lang="zh-CN" altLang="en-US" sz="1100" dirty="0" smtClean="0">
                <a:latin typeface="微软雅黑" panose="020B0503020204020204" pitchFamily="34" charset="-122"/>
                <a:ea typeface="微软雅黑" panose="020B0503020204020204" pitchFamily="34" charset="-122"/>
              </a:rPr>
              <a:t>。</a:t>
            </a:r>
            <a:endParaRPr lang="en-US" altLang="zh-CN" sz="1100" dirty="0" smtClean="0">
              <a:latin typeface="微软雅黑" panose="020B0503020204020204" pitchFamily="34" charset="-122"/>
              <a:ea typeface="微软雅黑" panose="020B0503020204020204" pitchFamily="34" charset="-122"/>
              <a:sym typeface="Arial" panose="020B0604020202020204" pitchFamily="34" charset="0"/>
            </a:endParaRPr>
          </a:p>
          <a:p>
            <a:pPr marL="171450" indent="-171450">
              <a:lnSpc>
                <a:spcPct val="120000"/>
              </a:lnSpc>
              <a:spcBef>
                <a:spcPct val="20000"/>
              </a:spcBef>
              <a:buFont typeface="Wingdings" panose="05000000000000000000" pitchFamily="2" charset="2"/>
              <a:buChar char="l"/>
            </a:pPr>
            <a:endParaRPr lang="en-US" sz="1100" dirty="0">
              <a:solidFill>
                <a:srgbClr val="FF0000"/>
              </a:solidFill>
              <a:latin typeface="微软雅黑" panose="020B0503020204020204" pitchFamily="34" charset="-122"/>
              <a:ea typeface="微软雅黑" panose="020B0503020204020204" pitchFamily="34" charset="-122"/>
              <a:sym typeface="Arial" panose="020B0604020202020204" pitchFamily="34" charset="0"/>
            </a:endParaRPr>
          </a:p>
          <a:p>
            <a:pPr>
              <a:lnSpc>
                <a:spcPct val="120000"/>
              </a:lnSpc>
              <a:spcBef>
                <a:spcPct val="20000"/>
              </a:spcBef>
            </a:pPr>
            <a:r>
              <a:rPr lang="zh-CN" altLang="en-US" sz="1600" dirty="0" smtClean="0">
                <a:solidFill>
                  <a:srgbClr val="FF0000"/>
                </a:solidFill>
                <a:latin typeface="微软雅黑" panose="020B0503020204020204" pitchFamily="34" charset="-122"/>
                <a:ea typeface="微软雅黑" panose="020B0503020204020204" pitchFamily="34" charset="-122"/>
                <a:sym typeface="Arial" panose="020B0604020202020204" pitchFamily="34" charset="0"/>
              </a:rPr>
              <a:t>代码实例：饿汉式，懒汉式</a:t>
            </a:r>
            <a:endParaRPr sz="1600" dirty="0">
              <a:solidFill>
                <a:schemeClr val="tx1">
                  <a:lumMod val="95000"/>
                  <a:lumOff val="5000"/>
                </a:schemeClr>
              </a:solidFill>
              <a:latin typeface="微软雅黑" panose="020B0503020204020204" pitchFamily="34" charset="-122"/>
              <a:ea typeface="微软雅黑" panose="020B0503020204020204" pitchFamily="34" charset="-122"/>
              <a:sym typeface="Arial" panose="020B0604020202020204" pitchFamily="34" charset="0"/>
            </a:endParaRPr>
          </a:p>
        </p:txBody>
      </p:sp>
    </p:spTree>
  </p:cSld>
  <p:clrMapOvr>
    <a:masterClrMapping/>
  </p:clrMapOvr>
  <mc:AlternateContent xmlns:mc="http://schemas.openxmlformats.org/markup-compatibility/2006">
    <mc:Choice xmlns:p14="http://schemas.microsoft.com/office/powerpoint/2010/main" Requires="p14">
      <p:transition spd="slow" p14:dur="1600" advClick="0" advTm="3000">
        <p14:gallery dir="l"/>
      </p:transition>
    </mc:Choice>
    <mc:Fallback>
      <p:transition spd="slow" advClick="0" advTm="3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32"/>
                                        </p:tgtEl>
                                        <p:attrNameLst>
                                          <p:attrName>style.visibility</p:attrName>
                                        </p:attrNameLst>
                                      </p:cBhvr>
                                      <p:to>
                                        <p:strVal val="visible"/>
                                      </p:to>
                                    </p:set>
                                    <p:animEffect transition="in" filter="wipe(left)">
                                      <p:cBhvr>
                                        <p:cTn id="7" dur="500"/>
                                        <p:tgtEl>
                                          <p:spTgt spid="32"/>
                                        </p:tgtEl>
                                      </p:cBhvr>
                                    </p:animEffect>
                                  </p:childTnLst>
                                </p:cTn>
                              </p:par>
                            </p:childTnLst>
                          </p:cTn>
                        </p:par>
                        <p:par>
                          <p:cTn id="8" fill="hold">
                            <p:stCondLst>
                              <p:cond delay="500"/>
                            </p:stCondLst>
                            <p:childTnLst>
                              <p:par>
                                <p:cTn id="9" presetID="42" presetClass="entr" presetSubtype="0" fill="hold" grpId="0" nodeType="afterEffect">
                                  <p:stCondLst>
                                    <p:cond delay="0"/>
                                  </p:stCondLst>
                                  <p:childTnLst>
                                    <p:set>
                                      <p:cBhvr>
                                        <p:cTn id="10" dur="1" fill="hold">
                                          <p:stCondLst>
                                            <p:cond delay="0"/>
                                          </p:stCondLst>
                                        </p:cTn>
                                        <p:tgtEl>
                                          <p:spTgt spid="33"/>
                                        </p:tgtEl>
                                        <p:attrNameLst>
                                          <p:attrName>style.visibility</p:attrName>
                                        </p:attrNameLst>
                                      </p:cBhvr>
                                      <p:to>
                                        <p:strVal val="visible"/>
                                      </p:to>
                                    </p:set>
                                    <p:animEffect transition="in" filter="fade">
                                      <p:cBhvr>
                                        <p:cTn id="11" dur="1000"/>
                                        <p:tgtEl>
                                          <p:spTgt spid="33"/>
                                        </p:tgtEl>
                                      </p:cBhvr>
                                    </p:animEffect>
                                    <p:anim calcmode="lin" valueType="num">
                                      <p:cBhvr>
                                        <p:cTn id="12" dur="1000" fill="hold"/>
                                        <p:tgtEl>
                                          <p:spTgt spid="33"/>
                                        </p:tgtEl>
                                        <p:attrNameLst>
                                          <p:attrName>ppt_x</p:attrName>
                                        </p:attrNameLst>
                                      </p:cBhvr>
                                      <p:tavLst>
                                        <p:tav tm="0">
                                          <p:val>
                                            <p:strVal val="#ppt_x"/>
                                          </p:val>
                                        </p:tav>
                                        <p:tav tm="100000">
                                          <p:val>
                                            <p:strVal val="#ppt_x"/>
                                          </p:val>
                                        </p:tav>
                                      </p:tavLst>
                                    </p:anim>
                                    <p:anim calcmode="lin" valueType="num">
                                      <p:cBhvr>
                                        <p:cTn id="13" dur="1000" fill="hold"/>
                                        <p:tgtEl>
                                          <p:spTgt spid="33"/>
                                        </p:tgtEl>
                                        <p:attrNameLst>
                                          <p:attrName>ppt_y</p:attrName>
                                        </p:attrNameLst>
                                      </p:cBhvr>
                                      <p:tavLst>
                                        <p:tav tm="0">
                                          <p:val>
                                            <p:strVal val="#ppt_y+.1"/>
                                          </p:val>
                                        </p:tav>
                                        <p:tav tm="100000">
                                          <p:val>
                                            <p:strVal val="#ppt_y"/>
                                          </p:val>
                                        </p:tav>
                                      </p:tavLst>
                                    </p:anim>
                                  </p:childTnLst>
                                </p:cTn>
                              </p:par>
                            </p:childTnLst>
                          </p:cTn>
                        </p:par>
                        <p:par>
                          <p:cTn id="14" fill="hold">
                            <p:stCondLst>
                              <p:cond delay="1500"/>
                            </p:stCondLst>
                            <p:childTnLst>
                              <p:par>
                                <p:cTn id="15" presetID="2" presetClass="entr" presetSubtype="4" fill="hold" grpId="0" nodeType="afterEffect">
                                  <p:stCondLst>
                                    <p:cond delay="0"/>
                                  </p:stCondLst>
                                  <p:childTnLst>
                                    <p:set>
                                      <p:cBhvr>
                                        <p:cTn id="16" dur="1" fill="hold">
                                          <p:stCondLst>
                                            <p:cond delay="0"/>
                                          </p:stCondLst>
                                        </p:cTn>
                                        <p:tgtEl>
                                          <p:spTgt spid="4"/>
                                        </p:tgtEl>
                                        <p:attrNameLst>
                                          <p:attrName>style.visibility</p:attrName>
                                        </p:attrNameLst>
                                      </p:cBhvr>
                                      <p:to>
                                        <p:strVal val="visible"/>
                                      </p:to>
                                    </p:set>
                                    <p:anim calcmode="lin" valueType="num">
                                      <p:cBhvr additive="base">
                                        <p:cTn id="17" dur="500" fill="hold"/>
                                        <p:tgtEl>
                                          <p:spTgt spid="4"/>
                                        </p:tgtEl>
                                        <p:attrNameLst>
                                          <p:attrName>ppt_x</p:attrName>
                                        </p:attrNameLst>
                                      </p:cBhvr>
                                      <p:tavLst>
                                        <p:tav tm="0">
                                          <p:val>
                                            <p:strVal val="#ppt_x"/>
                                          </p:val>
                                        </p:tav>
                                        <p:tav tm="100000">
                                          <p:val>
                                            <p:strVal val="#ppt_x"/>
                                          </p:val>
                                        </p:tav>
                                      </p:tavLst>
                                    </p:anim>
                                    <p:anim calcmode="lin" valueType="num">
                                      <p:cBhvr additive="base">
                                        <p:cTn id="18" dur="500" fill="hold"/>
                                        <p:tgtEl>
                                          <p:spTgt spid="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2" grpId="0" animBg="1"/>
      <p:bldP spid="33" grpId="0"/>
      <p:bldP spid="4"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矩形 31"/>
          <p:cNvSpPr/>
          <p:nvPr/>
        </p:nvSpPr>
        <p:spPr bwMode="auto">
          <a:xfrm>
            <a:off x="578557" y="389336"/>
            <a:ext cx="324672" cy="599032"/>
          </a:xfrm>
          <a:prstGeom prst="rect">
            <a:avLst/>
          </a:prstGeom>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91440" tIns="45720" rIns="91440" bIns="45720" numCol="1" rtlCol="0" anchor="t" anchorCtr="0" compatLnSpc="1"/>
          <a:lstStyle/>
          <a:p>
            <a:pPr marL="0" marR="0" indent="0" algn="l" defTabSz="914400" rtl="0" eaLnBrk="1" fontAlgn="base" latinLnBrk="0" hangingPunct="1">
              <a:lnSpc>
                <a:spcPct val="100000"/>
              </a:lnSpc>
              <a:spcBef>
                <a:spcPct val="0"/>
              </a:spcBef>
              <a:spcAft>
                <a:spcPct val="0"/>
              </a:spcAft>
              <a:buClrTx/>
              <a:buSzTx/>
              <a:buFontTx/>
              <a:buNone/>
            </a:pPr>
            <a:endParaRPr kumimoji="0" lang="zh-CN" altLang="en-US" sz="1800" b="1" i="0" u="none" strike="noStrike" cap="none" normalizeH="0" baseline="0" smtClean="0">
              <a:ln>
                <a:noFill/>
              </a:ln>
              <a:solidFill>
                <a:schemeClr val="tx1"/>
              </a:solidFill>
              <a:effectLst/>
              <a:latin typeface="Arial" panose="020B0604020202020204" pitchFamily="34" charset="0"/>
              <a:ea typeface="微软雅黑" panose="020B0503020204020204" pitchFamily="34" charset="-122"/>
            </a:endParaRPr>
          </a:p>
        </p:txBody>
      </p:sp>
      <p:sp>
        <p:nvSpPr>
          <p:cNvPr id="33" name="矩形 32"/>
          <p:cNvSpPr/>
          <p:nvPr/>
        </p:nvSpPr>
        <p:spPr>
          <a:xfrm>
            <a:off x="903229" y="477255"/>
            <a:ext cx="5460021" cy="423193"/>
          </a:xfrm>
          <a:prstGeom prst="rect">
            <a:avLst/>
          </a:prstGeom>
        </p:spPr>
        <p:txBody>
          <a:bodyPr wrap="none" lIns="68580" tIns="34290" rIns="68580" bIns="34290">
            <a:spAutoFit/>
          </a:bodyPr>
          <a:lstStyle/>
          <a:p>
            <a:r>
              <a:rPr lang="zh-CN" altLang="en-US" sz="2300" dirty="0" smtClean="0">
                <a:solidFill>
                  <a:schemeClr val="accent1"/>
                </a:solidFill>
                <a:latin typeface="Agency FB" panose="020B0503020202020204" pitchFamily="34" charset="0"/>
              </a:rPr>
              <a:t>工厂方法模式 </a:t>
            </a:r>
            <a:r>
              <a:rPr lang="en-US" altLang="zh-CN" sz="2300" dirty="0" smtClean="0">
                <a:solidFill>
                  <a:schemeClr val="accent1"/>
                </a:solidFill>
                <a:latin typeface="Agency FB" panose="020B0503020202020204" pitchFamily="34" charset="0"/>
              </a:rPr>
              <a:t>/</a:t>
            </a:r>
            <a:r>
              <a:rPr lang="zh-CN" altLang="en-US" sz="2300" dirty="0" smtClean="0">
                <a:solidFill>
                  <a:schemeClr val="accent1"/>
                </a:solidFill>
                <a:latin typeface="Agency FB" panose="020B0503020202020204" pitchFamily="34" charset="0"/>
              </a:rPr>
              <a:t> </a:t>
            </a:r>
            <a:r>
              <a:rPr lang="en-US" altLang="zh-CN" sz="2300" dirty="0" smtClean="0">
                <a:solidFill>
                  <a:schemeClr val="accent1"/>
                </a:solidFill>
                <a:latin typeface="Agency FB" panose="020B0503020202020204" pitchFamily="34" charset="0"/>
              </a:rPr>
              <a:t>Factory Method Pattern</a:t>
            </a:r>
            <a:endParaRPr lang="zh-CN" altLang="en-US" sz="2300" dirty="0">
              <a:solidFill>
                <a:schemeClr val="accent1"/>
              </a:solidFill>
              <a:latin typeface="Agency FB" panose="020B0503020202020204" pitchFamily="34" charset="0"/>
            </a:endParaRPr>
          </a:p>
        </p:txBody>
      </p:sp>
      <p:sp>
        <p:nvSpPr>
          <p:cNvPr id="4" name="矩形 42"/>
          <p:cNvSpPr>
            <a:spLocks noChangeArrowheads="1"/>
          </p:cNvSpPr>
          <p:nvPr/>
        </p:nvSpPr>
        <p:spPr bwMode="auto">
          <a:xfrm>
            <a:off x="903228" y="1200944"/>
            <a:ext cx="7783571" cy="27053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lvl1pPr defTabSz="1216025">
              <a:defRPr>
                <a:solidFill>
                  <a:schemeClr val="tx1"/>
                </a:solidFill>
                <a:latin typeface="Calibri" panose="020F0502020204030204" pitchFamily="34" charset="0"/>
                <a:ea typeface="宋体" panose="02010600030101010101" pitchFamily="2" charset="-122"/>
              </a:defRPr>
            </a:lvl1pPr>
            <a:lvl2pPr marL="742950" indent="-285750" defTabSz="1216025">
              <a:defRPr>
                <a:solidFill>
                  <a:schemeClr val="tx1"/>
                </a:solidFill>
                <a:latin typeface="Calibri" panose="020F0502020204030204" pitchFamily="34" charset="0"/>
                <a:ea typeface="宋体" panose="02010600030101010101" pitchFamily="2" charset="-122"/>
              </a:defRPr>
            </a:lvl2pPr>
            <a:lvl3pPr marL="1143000" indent="-228600" defTabSz="1216025">
              <a:defRPr>
                <a:solidFill>
                  <a:schemeClr val="tx1"/>
                </a:solidFill>
                <a:latin typeface="Calibri" panose="020F0502020204030204" pitchFamily="34" charset="0"/>
                <a:ea typeface="宋体" panose="02010600030101010101" pitchFamily="2" charset="-122"/>
              </a:defRPr>
            </a:lvl3pPr>
            <a:lvl4pPr marL="1600200" indent="-228600" defTabSz="1216025">
              <a:defRPr>
                <a:solidFill>
                  <a:schemeClr val="tx1"/>
                </a:solidFill>
                <a:latin typeface="Calibri" panose="020F0502020204030204" pitchFamily="34" charset="0"/>
                <a:ea typeface="宋体" panose="02010600030101010101" pitchFamily="2" charset="-122"/>
              </a:defRPr>
            </a:lvl4pPr>
            <a:lvl5pPr marL="2057400" indent="-228600" defTabSz="1216025">
              <a:defRPr>
                <a:solidFill>
                  <a:schemeClr val="tx1"/>
                </a:solidFill>
                <a:latin typeface="Calibri" panose="020F0502020204030204" pitchFamily="34" charset="0"/>
                <a:ea typeface="宋体" panose="02010600030101010101" pitchFamily="2" charset="-122"/>
              </a:defRPr>
            </a:lvl5pPr>
            <a:lvl6pPr marL="25146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r>
              <a:rPr lang="zh-CN" altLang="en-US" sz="1600" dirty="0">
                <a:solidFill>
                  <a:srgbClr val="FF0000"/>
                </a:solidFill>
                <a:latin typeface="微软雅黑" panose="020B0503020204020204" pitchFamily="34" charset="-122"/>
                <a:ea typeface="微软雅黑" panose="020B0503020204020204" pitchFamily="34" charset="-122"/>
                <a:sym typeface="Arial" panose="020B0604020202020204" pitchFamily="34" charset="0"/>
              </a:rPr>
              <a:t>定义</a:t>
            </a:r>
            <a:r>
              <a:rPr lang="zh-CN" altLang="en-US" sz="1600" dirty="0" smtClean="0">
                <a:solidFill>
                  <a:srgbClr val="FF0000"/>
                </a:solidFill>
                <a:latin typeface="微软雅黑" panose="020B0503020204020204" pitchFamily="34" charset="-122"/>
                <a:ea typeface="微软雅黑" panose="020B0503020204020204" pitchFamily="34" charset="-122"/>
                <a:sym typeface="Arial" panose="020B0604020202020204" pitchFamily="34" charset="0"/>
              </a:rPr>
              <a:t>：</a:t>
            </a:r>
            <a:r>
              <a:rPr lang="zh-CN" altLang="en-US" sz="1100" dirty="0"/>
              <a:t>工厂方法模式（</a:t>
            </a:r>
            <a:r>
              <a:rPr lang="en-US" altLang="zh-CN" sz="1100" dirty="0"/>
              <a:t>FACTORY METHOD</a:t>
            </a:r>
            <a:r>
              <a:rPr lang="zh-CN" altLang="en-US" sz="1100" dirty="0"/>
              <a:t>）是一种常用的对象创建型设计模式</a:t>
            </a:r>
            <a:r>
              <a:rPr lang="en-US" altLang="zh-CN" sz="1100" dirty="0"/>
              <a:t>,</a:t>
            </a:r>
            <a:r>
              <a:rPr lang="zh-CN" altLang="en-US" sz="1100" dirty="0"/>
              <a:t>此模式的核心精神是封装类中不变的部分，提取其中个性化善变的部分为独立类，通过依赖注入以达到解耦、复用和方便后期维护拓展的目的。有一个抽象的</a:t>
            </a:r>
            <a:r>
              <a:rPr lang="en-US" altLang="zh-CN" sz="1100" dirty="0"/>
              <a:t>Factory</a:t>
            </a:r>
            <a:r>
              <a:rPr lang="zh-CN" altLang="en-US" sz="1100" dirty="0"/>
              <a:t>类（可以是抽象类和接口），这个类将不再负责具体的产品生产，而是只制定一些规范，具体的生产工作由其子类去完成。在这个模式中，工厂类和产品类往往可以依次对应。</a:t>
            </a:r>
            <a:r>
              <a:rPr lang="zh-CN" altLang="en-US" sz="1100" dirty="0">
                <a:solidFill>
                  <a:srgbClr val="FF0000"/>
                </a:solidFill>
              </a:rPr>
              <a:t>即一个抽象工厂对应一个抽象产品，一个具体工厂对应一个具体产品，这个具体的工厂就负责生产对应的产品</a:t>
            </a:r>
            <a:r>
              <a:rPr lang="zh-CN" altLang="en-US" sz="1100" dirty="0" smtClean="0">
                <a:solidFill>
                  <a:srgbClr val="FF0000"/>
                </a:solidFill>
              </a:rPr>
              <a:t>。</a:t>
            </a:r>
            <a:endParaRPr lang="en-US" altLang="zh-CN" sz="1100" dirty="0" smtClean="0">
              <a:solidFill>
                <a:srgbClr val="FF0000"/>
              </a:solidFill>
            </a:endParaRPr>
          </a:p>
          <a:p>
            <a:endParaRPr lang="en-US" altLang="zh-CN" sz="1200" dirty="0" smtClean="0">
              <a:solidFill>
                <a:schemeClr val="tx1">
                  <a:lumMod val="95000"/>
                  <a:lumOff val="5000"/>
                </a:schemeClr>
              </a:solidFill>
              <a:latin typeface="微软雅黑" panose="020B0503020204020204" pitchFamily="34" charset="-122"/>
              <a:ea typeface="微软雅黑" panose="020B0503020204020204" pitchFamily="34" charset="-122"/>
              <a:sym typeface="Arial" panose="020B0604020202020204" pitchFamily="34" charset="0"/>
            </a:endParaRPr>
          </a:p>
          <a:p>
            <a:pPr>
              <a:lnSpc>
                <a:spcPct val="120000"/>
              </a:lnSpc>
              <a:spcBef>
                <a:spcPct val="20000"/>
              </a:spcBef>
            </a:pPr>
            <a:r>
              <a:rPr lang="zh-CN" altLang="en-US" sz="1600" dirty="0" smtClean="0">
                <a:solidFill>
                  <a:srgbClr val="FF0000"/>
                </a:solidFill>
                <a:latin typeface="微软雅黑" panose="020B0503020204020204" pitchFamily="34" charset="-122"/>
                <a:ea typeface="微软雅黑" panose="020B0503020204020204" pitchFamily="34" charset="-122"/>
                <a:sym typeface="Arial" panose="020B0604020202020204" pitchFamily="34" charset="0"/>
              </a:rPr>
              <a:t>角色：</a:t>
            </a:r>
            <a:endParaRPr lang="en-US" altLang="zh-CN" sz="1600" dirty="0">
              <a:solidFill>
                <a:srgbClr val="FF0000"/>
              </a:solidFill>
              <a:latin typeface="微软雅黑" panose="020B0503020204020204" pitchFamily="34" charset="-122"/>
              <a:ea typeface="微软雅黑" panose="020B0503020204020204" pitchFamily="34" charset="-122"/>
              <a:sym typeface="Arial" panose="020B0604020202020204" pitchFamily="34" charset="0"/>
            </a:endParaRPr>
          </a:p>
          <a:p>
            <a:pPr marL="171450" indent="-171450">
              <a:lnSpc>
                <a:spcPct val="120000"/>
              </a:lnSpc>
              <a:buFont typeface="Wingdings" panose="05000000000000000000" pitchFamily="2" charset="2"/>
              <a:buChar char="l"/>
            </a:pPr>
            <a:r>
              <a:rPr lang="zh-CN" altLang="en-US" sz="1100" dirty="0">
                <a:solidFill>
                  <a:srgbClr val="FF0000"/>
                </a:solidFill>
                <a:latin typeface="微软雅黑" panose="020B0503020204020204" pitchFamily="34" charset="-122"/>
                <a:ea typeface="微软雅黑" panose="020B0503020204020204" pitchFamily="34" charset="-122"/>
                <a:sym typeface="Arial" panose="020B0604020202020204" pitchFamily="34" charset="0"/>
              </a:rPr>
              <a:t>抽象工厂角色：</a:t>
            </a:r>
            <a:r>
              <a:rPr lang="zh-CN" altLang="en-US" sz="1100" dirty="0">
                <a:latin typeface="微软雅黑" panose="020B0503020204020204" pitchFamily="34" charset="-122"/>
                <a:ea typeface="微软雅黑" panose="020B0503020204020204" pitchFamily="34" charset="-122"/>
                <a:sym typeface="Arial" panose="020B0604020202020204" pitchFamily="34" charset="0"/>
              </a:rPr>
              <a:t>这是工厂方法模式的核心，它与应用程序无关。是具体工厂角色必须实现的接口或者必须继承的父类。由抽象类或者接口来实现。</a:t>
            </a:r>
            <a:endParaRPr lang="zh-CN" altLang="en-US" sz="1100" dirty="0">
              <a:latin typeface="微软雅黑" panose="020B0503020204020204" pitchFamily="34" charset="-122"/>
              <a:ea typeface="微软雅黑" panose="020B0503020204020204" pitchFamily="34" charset="-122"/>
              <a:sym typeface="Arial" panose="020B0604020202020204" pitchFamily="34" charset="0"/>
            </a:endParaRPr>
          </a:p>
          <a:p>
            <a:pPr marL="171450" indent="-171450">
              <a:lnSpc>
                <a:spcPct val="120000"/>
              </a:lnSpc>
              <a:buFont typeface="Wingdings" panose="05000000000000000000" pitchFamily="2" charset="2"/>
              <a:buChar char="l"/>
            </a:pPr>
            <a:r>
              <a:rPr lang="zh-CN" altLang="en-US" sz="1100" dirty="0">
                <a:solidFill>
                  <a:srgbClr val="FF0000"/>
                </a:solidFill>
                <a:latin typeface="微软雅黑" panose="020B0503020204020204" pitchFamily="34" charset="-122"/>
                <a:ea typeface="微软雅黑" panose="020B0503020204020204" pitchFamily="34" charset="-122"/>
                <a:sym typeface="Arial" panose="020B0604020202020204" pitchFamily="34" charset="0"/>
              </a:rPr>
              <a:t>具体工厂角色：</a:t>
            </a:r>
            <a:r>
              <a:rPr lang="zh-CN" altLang="en-US" sz="1100" dirty="0">
                <a:latin typeface="微软雅黑" panose="020B0503020204020204" pitchFamily="34" charset="-122"/>
                <a:ea typeface="微软雅黑" panose="020B0503020204020204" pitchFamily="34" charset="-122"/>
                <a:sym typeface="Arial" panose="020B0604020202020204" pitchFamily="34" charset="0"/>
              </a:rPr>
              <a:t>它含有和具体业务逻辑有关的代码。由应用程序调用以创建对应的具体产品的对象。</a:t>
            </a:r>
            <a:endParaRPr lang="zh-CN" altLang="en-US" sz="1100" dirty="0">
              <a:latin typeface="微软雅黑" panose="020B0503020204020204" pitchFamily="34" charset="-122"/>
              <a:ea typeface="微软雅黑" panose="020B0503020204020204" pitchFamily="34" charset="-122"/>
              <a:sym typeface="Arial" panose="020B0604020202020204" pitchFamily="34" charset="0"/>
            </a:endParaRPr>
          </a:p>
          <a:p>
            <a:pPr marL="171450" indent="-171450">
              <a:lnSpc>
                <a:spcPct val="120000"/>
              </a:lnSpc>
              <a:buFont typeface="Wingdings" panose="05000000000000000000" pitchFamily="2" charset="2"/>
              <a:buChar char="l"/>
            </a:pPr>
            <a:r>
              <a:rPr lang="zh-CN" altLang="en-US" sz="1100" dirty="0">
                <a:solidFill>
                  <a:srgbClr val="FF0000"/>
                </a:solidFill>
                <a:latin typeface="微软雅黑" panose="020B0503020204020204" pitchFamily="34" charset="-122"/>
                <a:ea typeface="微软雅黑" panose="020B0503020204020204" pitchFamily="34" charset="-122"/>
                <a:sym typeface="Arial" panose="020B0604020202020204" pitchFamily="34" charset="0"/>
              </a:rPr>
              <a:t>抽象产品角色：</a:t>
            </a:r>
            <a:r>
              <a:rPr lang="zh-CN" altLang="en-US" sz="1100" dirty="0">
                <a:latin typeface="微软雅黑" panose="020B0503020204020204" pitchFamily="34" charset="-122"/>
                <a:ea typeface="微软雅黑" panose="020B0503020204020204" pitchFamily="34" charset="-122"/>
                <a:sym typeface="Arial" panose="020B0604020202020204" pitchFamily="34" charset="0"/>
              </a:rPr>
              <a:t>它是具体产品继承的父类或者是实现的接口。由抽象类或者接口来实现。</a:t>
            </a:r>
            <a:endParaRPr lang="zh-CN" altLang="en-US" sz="1100" dirty="0">
              <a:latin typeface="微软雅黑" panose="020B0503020204020204" pitchFamily="34" charset="-122"/>
              <a:ea typeface="微软雅黑" panose="020B0503020204020204" pitchFamily="34" charset="-122"/>
              <a:sym typeface="Arial" panose="020B0604020202020204" pitchFamily="34" charset="0"/>
            </a:endParaRPr>
          </a:p>
          <a:p>
            <a:pPr marL="171450" indent="-171450">
              <a:lnSpc>
                <a:spcPct val="120000"/>
              </a:lnSpc>
              <a:buFont typeface="Wingdings" panose="05000000000000000000" pitchFamily="2" charset="2"/>
              <a:buChar char="l"/>
            </a:pPr>
            <a:r>
              <a:rPr lang="zh-CN" altLang="en-US" sz="1100" dirty="0">
                <a:solidFill>
                  <a:srgbClr val="FF0000"/>
                </a:solidFill>
                <a:latin typeface="微软雅黑" panose="020B0503020204020204" pitchFamily="34" charset="-122"/>
                <a:ea typeface="微软雅黑" panose="020B0503020204020204" pitchFamily="34" charset="-122"/>
                <a:sym typeface="Arial" panose="020B0604020202020204" pitchFamily="34" charset="0"/>
              </a:rPr>
              <a:t>具体产品角色：</a:t>
            </a:r>
            <a:r>
              <a:rPr lang="zh-CN" altLang="en-US" sz="1100" dirty="0">
                <a:latin typeface="微软雅黑" panose="020B0503020204020204" pitchFamily="34" charset="-122"/>
                <a:ea typeface="微软雅黑" panose="020B0503020204020204" pitchFamily="34" charset="-122"/>
                <a:sym typeface="Arial" panose="020B0604020202020204" pitchFamily="34" charset="0"/>
              </a:rPr>
              <a:t>具体工厂角色所创建的对象就是此角色的实例</a:t>
            </a:r>
            <a:r>
              <a:rPr lang="zh-CN" altLang="en-US" sz="1100" dirty="0" smtClean="0">
                <a:latin typeface="微软雅黑" panose="020B0503020204020204" pitchFamily="34" charset="-122"/>
                <a:ea typeface="微软雅黑" panose="020B0503020204020204" pitchFamily="34" charset="-122"/>
                <a:sym typeface="Arial" panose="020B0604020202020204" pitchFamily="34" charset="0"/>
              </a:rPr>
              <a:t>。由</a:t>
            </a:r>
            <a:r>
              <a:rPr lang="zh-CN" altLang="en-US" sz="1100" dirty="0">
                <a:latin typeface="微软雅黑" panose="020B0503020204020204" pitchFamily="34" charset="-122"/>
                <a:ea typeface="微软雅黑" panose="020B0503020204020204" pitchFamily="34" charset="-122"/>
                <a:sym typeface="Arial" panose="020B0604020202020204" pitchFamily="34" charset="0"/>
              </a:rPr>
              <a:t>具体的类来实现。</a:t>
            </a:r>
            <a:endParaRPr lang="en-US" altLang="zh-CN" sz="1100" dirty="0">
              <a:latin typeface="微软雅黑" panose="020B0503020204020204" pitchFamily="34" charset="-122"/>
              <a:ea typeface="微软雅黑" panose="020B0503020204020204" pitchFamily="34" charset="-122"/>
              <a:sym typeface="Arial" panose="020B0604020202020204" pitchFamily="34" charset="0"/>
            </a:endParaRPr>
          </a:p>
          <a:p>
            <a:pPr marL="171450" indent="-171450">
              <a:lnSpc>
                <a:spcPct val="120000"/>
              </a:lnSpc>
              <a:spcBef>
                <a:spcPct val="20000"/>
              </a:spcBef>
              <a:buFont typeface="Wingdings" panose="05000000000000000000" pitchFamily="2" charset="2"/>
              <a:buChar char="l"/>
            </a:pPr>
            <a:endParaRPr lang="en-US" sz="1100" dirty="0">
              <a:solidFill>
                <a:srgbClr val="FF0000"/>
              </a:solidFill>
              <a:latin typeface="微软雅黑" panose="020B0503020204020204" pitchFamily="34" charset="-122"/>
              <a:ea typeface="微软雅黑" panose="020B0503020204020204" pitchFamily="34" charset="-122"/>
              <a:sym typeface="Arial" panose="020B0604020202020204" pitchFamily="34" charset="0"/>
            </a:endParaRPr>
          </a:p>
        </p:txBody>
      </p:sp>
    </p:spTree>
  </p:cSld>
  <p:clrMapOvr>
    <a:masterClrMapping/>
  </p:clrMapOvr>
  <mc:AlternateContent xmlns:mc="http://schemas.openxmlformats.org/markup-compatibility/2006">
    <mc:Choice xmlns:p14="http://schemas.microsoft.com/office/powerpoint/2010/main" Requires="p14">
      <p:transition spd="slow" p14:dur="1600" advClick="0" advTm="3000">
        <p14:gallery dir="l"/>
      </p:transition>
    </mc:Choice>
    <mc:Fallback>
      <p:transition spd="slow" advClick="0" advTm="3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32"/>
                                        </p:tgtEl>
                                        <p:attrNameLst>
                                          <p:attrName>style.visibility</p:attrName>
                                        </p:attrNameLst>
                                      </p:cBhvr>
                                      <p:to>
                                        <p:strVal val="visible"/>
                                      </p:to>
                                    </p:set>
                                    <p:animEffect transition="in" filter="wipe(left)">
                                      <p:cBhvr>
                                        <p:cTn id="7" dur="500"/>
                                        <p:tgtEl>
                                          <p:spTgt spid="32"/>
                                        </p:tgtEl>
                                      </p:cBhvr>
                                    </p:animEffect>
                                  </p:childTnLst>
                                </p:cTn>
                              </p:par>
                            </p:childTnLst>
                          </p:cTn>
                        </p:par>
                        <p:par>
                          <p:cTn id="8" fill="hold">
                            <p:stCondLst>
                              <p:cond delay="500"/>
                            </p:stCondLst>
                            <p:childTnLst>
                              <p:par>
                                <p:cTn id="9" presetID="42" presetClass="entr" presetSubtype="0" fill="hold" grpId="0" nodeType="afterEffect">
                                  <p:stCondLst>
                                    <p:cond delay="0"/>
                                  </p:stCondLst>
                                  <p:childTnLst>
                                    <p:set>
                                      <p:cBhvr>
                                        <p:cTn id="10" dur="1" fill="hold">
                                          <p:stCondLst>
                                            <p:cond delay="0"/>
                                          </p:stCondLst>
                                        </p:cTn>
                                        <p:tgtEl>
                                          <p:spTgt spid="33"/>
                                        </p:tgtEl>
                                        <p:attrNameLst>
                                          <p:attrName>style.visibility</p:attrName>
                                        </p:attrNameLst>
                                      </p:cBhvr>
                                      <p:to>
                                        <p:strVal val="visible"/>
                                      </p:to>
                                    </p:set>
                                    <p:animEffect transition="in" filter="fade">
                                      <p:cBhvr>
                                        <p:cTn id="11" dur="1000"/>
                                        <p:tgtEl>
                                          <p:spTgt spid="33"/>
                                        </p:tgtEl>
                                      </p:cBhvr>
                                    </p:animEffect>
                                    <p:anim calcmode="lin" valueType="num">
                                      <p:cBhvr>
                                        <p:cTn id="12" dur="1000" fill="hold"/>
                                        <p:tgtEl>
                                          <p:spTgt spid="33"/>
                                        </p:tgtEl>
                                        <p:attrNameLst>
                                          <p:attrName>ppt_x</p:attrName>
                                        </p:attrNameLst>
                                      </p:cBhvr>
                                      <p:tavLst>
                                        <p:tav tm="0">
                                          <p:val>
                                            <p:strVal val="#ppt_x"/>
                                          </p:val>
                                        </p:tav>
                                        <p:tav tm="100000">
                                          <p:val>
                                            <p:strVal val="#ppt_x"/>
                                          </p:val>
                                        </p:tav>
                                      </p:tavLst>
                                    </p:anim>
                                    <p:anim calcmode="lin" valueType="num">
                                      <p:cBhvr>
                                        <p:cTn id="13" dur="1000" fill="hold"/>
                                        <p:tgtEl>
                                          <p:spTgt spid="33"/>
                                        </p:tgtEl>
                                        <p:attrNameLst>
                                          <p:attrName>ppt_y</p:attrName>
                                        </p:attrNameLst>
                                      </p:cBhvr>
                                      <p:tavLst>
                                        <p:tav tm="0">
                                          <p:val>
                                            <p:strVal val="#ppt_y+.1"/>
                                          </p:val>
                                        </p:tav>
                                        <p:tav tm="100000">
                                          <p:val>
                                            <p:strVal val="#ppt_y"/>
                                          </p:val>
                                        </p:tav>
                                      </p:tavLst>
                                    </p:anim>
                                  </p:childTnLst>
                                </p:cTn>
                              </p:par>
                            </p:childTnLst>
                          </p:cTn>
                        </p:par>
                        <p:par>
                          <p:cTn id="14" fill="hold">
                            <p:stCondLst>
                              <p:cond delay="1500"/>
                            </p:stCondLst>
                            <p:childTnLst>
                              <p:par>
                                <p:cTn id="15" presetID="2" presetClass="entr" presetSubtype="4" fill="hold" grpId="0" nodeType="afterEffect">
                                  <p:stCondLst>
                                    <p:cond delay="0"/>
                                  </p:stCondLst>
                                  <p:childTnLst>
                                    <p:set>
                                      <p:cBhvr>
                                        <p:cTn id="16" dur="1" fill="hold">
                                          <p:stCondLst>
                                            <p:cond delay="0"/>
                                          </p:stCondLst>
                                        </p:cTn>
                                        <p:tgtEl>
                                          <p:spTgt spid="4"/>
                                        </p:tgtEl>
                                        <p:attrNameLst>
                                          <p:attrName>style.visibility</p:attrName>
                                        </p:attrNameLst>
                                      </p:cBhvr>
                                      <p:to>
                                        <p:strVal val="visible"/>
                                      </p:to>
                                    </p:set>
                                    <p:anim calcmode="lin" valueType="num">
                                      <p:cBhvr additive="base">
                                        <p:cTn id="17" dur="500" fill="hold"/>
                                        <p:tgtEl>
                                          <p:spTgt spid="4"/>
                                        </p:tgtEl>
                                        <p:attrNameLst>
                                          <p:attrName>ppt_x</p:attrName>
                                        </p:attrNameLst>
                                      </p:cBhvr>
                                      <p:tavLst>
                                        <p:tav tm="0">
                                          <p:val>
                                            <p:strVal val="#ppt_x"/>
                                          </p:val>
                                        </p:tav>
                                        <p:tav tm="100000">
                                          <p:val>
                                            <p:strVal val="#ppt_x"/>
                                          </p:val>
                                        </p:tav>
                                      </p:tavLst>
                                    </p:anim>
                                    <p:anim calcmode="lin" valueType="num">
                                      <p:cBhvr additive="base">
                                        <p:cTn id="18" dur="500" fill="hold"/>
                                        <p:tgtEl>
                                          <p:spTgt spid="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2" grpId="0" animBg="1"/>
      <p:bldP spid="33" grpId="0"/>
      <p:bldP spid="4"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矩形 31"/>
          <p:cNvSpPr/>
          <p:nvPr/>
        </p:nvSpPr>
        <p:spPr bwMode="auto">
          <a:xfrm>
            <a:off x="578557" y="389336"/>
            <a:ext cx="324672" cy="599032"/>
          </a:xfrm>
          <a:prstGeom prst="rect">
            <a:avLst/>
          </a:prstGeom>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91440" tIns="45720" rIns="91440" bIns="45720" numCol="1" rtlCol="0" anchor="t" anchorCtr="0" compatLnSpc="1"/>
          <a:lstStyle/>
          <a:p>
            <a:pPr marL="0" marR="0" indent="0" algn="l" defTabSz="914400" rtl="0" eaLnBrk="1" fontAlgn="base" latinLnBrk="0" hangingPunct="1">
              <a:lnSpc>
                <a:spcPct val="100000"/>
              </a:lnSpc>
              <a:spcBef>
                <a:spcPct val="0"/>
              </a:spcBef>
              <a:spcAft>
                <a:spcPct val="0"/>
              </a:spcAft>
              <a:buClrTx/>
              <a:buSzTx/>
              <a:buFontTx/>
              <a:buNone/>
            </a:pPr>
            <a:endParaRPr kumimoji="0" lang="zh-CN" altLang="en-US" sz="1800" b="1" i="0" u="none" strike="noStrike" cap="none" normalizeH="0" baseline="0" smtClean="0">
              <a:ln>
                <a:noFill/>
              </a:ln>
              <a:solidFill>
                <a:schemeClr val="tx1"/>
              </a:solidFill>
              <a:effectLst/>
              <a:latin typeface="Arial" panose="020B0604020202020204" pitchFamily="34" charset="0"/>
              <a:ea typeface="微软雅黑" panose="020B0503020204020204" pitchFamily="34" charset="-122"/>
            </a:endParaRPr>
          </a:p>
        </p:txBody>
      </p:sp>
      <p:sp>
        <p:nvSpPr>
          <p:cNvPr id="33" name="矩形 32"/>
          <p:cNvSpPr/>
          <p:nvPr/>
        </p:nvSpPr>
        <p:spPr>
          <a:xfrm>
            <a:off x="903229" y="477255"/>
            <a:ext cx="5569153" cy="423193"/>
          </a:xfrm>
          <a:prstGeom prst="rect">
            <a:avLst/>
          </a:prstGeom>
        </p:spPr>
        <p:txBody>
          <a:bodyPr wrap="none" lIns="68580" tIns="34290" rIns="68580" bIns="34290">
            <a:spAutoFit/>
          </a:bodyPr>
          <a:lstStyle/>
          <a:p>
            <a:r>
              <a:rPr lang="zh-CN" altLang="en-US" sz="2300" dirty="0" smtClean="0">
                <a:solidFill>
                  <a:schemeClr val="accent1"/>
                </a:solidFill>
                <a:latin typeface="Agency FB" panose="020B0503020202020204" pitchFamily="34" charset="0"/>
              </a:rPr>
              <a:t>抽象工厂模式 </a:t>
            </a:r>
            <a:r>
              <a:rPr lang="en-US" altLang="zh-CN" sz="2300" dirty="0" smtClean="0">
                <a:solidFill>
                  <a:schemeClr val="accent1"/>
                </a:solidFill>
                <a:latin typeface="Agency FB" panose="020B0503020202020204" pitchFamily="34" charset="0"/>
              </a:rPr>
              <a:t>/</a:t>
            </a:r>
            <a:r>
              <a:rPr lang="zh-CN" altLang="en-US" sz="2300" dirty="0" smtClean="0">
                <a:solidFill>
                  <a:schemeClr val="accent1"/>
                </a:solidFill>
                <a:latin typeface="Agency FB" panose="020B0503020202020204" pitchFamily="34" charset="0"/>
              </a:rPr>
              <a:t> </a:t>
            </a:r>
            <a:r>
              <a:rPr lang="en-US" altLang="zh-CN" sz="2300" dirty="0" smtClean="0">
                <a:solidFill>
                  <a:schemeClr val="accent1"/>
                </a:solidFill>
                <a:latin typeface="Agency FB" panose="020B0503020202020204" pitchFamily="34" charset="0"/>
              </a:rPr>
              <a:t>Abstract Factory Pattern</a:t>
            </a:r>
            <a:endParaRPr lang="zh-CN" altLang="en-US" sz="2300" dirty="0">
              <a:solidFill>
                <a:schemeClr val="accent1"/>
              </a:solidFill>
              <a:latin typeface="Agency FB" panose="020B0503020202020204" pitchFamily="34" charset="0"/>
            </a:endParaRPr>
          </a:p>
        </p:txBody>
      </p:sp>
      <p:sp>
        <p:nvSpPr>
          <p:cNvPr id="4" name="矩形 42"/>
          <p:cNvSpPr>
            <a:spLocks noChangeArrowheads="1"/>
          </p:cNvSpPr>
          <p:nvPr/>
        </p:nvSpPr>
        <p:spPr bwMode="auto">
          <a:xfrm>
            <a:off x="903228" y="1200944"/>
            <a:ext cx="7783571" cy="284077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lvl1pPr defTabSz="1216025">
              <a:defRPr>
                <a:solidFill>
                  <a:schemeClr val="tx1"/>
                </a:solidFill>
                <a:latin typeface="Calibri" panose="020F0502020204030204" pitchFamily="34" charset="0"/>
                <a:ea typeface="宋体" panose="02010600030101010101" pitchFamily="2" charset="-122"/>
              </a:defRPr>
            </a:lvl1pPr>
            <a:lvl2pPr marL="742950" indent="-285750" defTabSz="1216025">
              <a:defRPr>
                <a:solidFill>
                  <a:schemeClr val="tx1"/>
                </a:solidFill>
                <a:latin typeface="Calibri" panose="020F0502020204030204" pitchFamily="34" charset="0"/>
                <a:ea typeface="宋体" panose="02010600030101010101" pitchFamily="2" charset="-122"/>
              </a:defRPr>
            </a:lvl2pPr>
            <a:lvl3pPr marL="1143000" indent="-228600" defTabSz="1216025">
              <a:defRPr>
                <a:solidFill>
                  <a:schemeClr val="tx1"/>
                </a:solidFill>
                <a:latin typeface="Calibri" panose="020F0502020204030204" pitchFamily="34" charset="0"/>
                <a:ea typeface="宋体" panose="02010600030101010101" pitchFamily="2" charset="-122"/>
              </a:defRPr>
            </a:lvl3pPr>
            <a:lvl4pPr marL="1600200" indent="-228600" defTabSz="1216025">
              <a:defRPr>
                <a:solidFill>
                  <a:schemeClr val="tx1"/>
                </a:solidFill>
                <a:latin typeface="Calibri" panose="020F0502020204030204" pitchFamily="34" charset="0"/>
                <a:ea typeface="宋体" panose="02010600030101010101" pitchFamily="2" charset="-122"/>
              </a:defRPr>
            </a:lvl4pPr>
            <a:lvl5pPr marL="2057400" indent="-228600" defTabSz="1216025">
              <a:defRPr>
                <a:solidFill>
                  <a:schemeClr val="tx1"/>
                </a:solidFill>
                <a:latin typeface="Calibri" panose="020F0502020204030204" pitchFamily="34" charset="0"/>
                <a:ea typeface="宋体" panose="02010600030101010101" pitchFamily="2" charset="-122"/>
              </a:defRPr>
            </a:lvl5pPr>
            <a:lvl6pPr marL="25146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r>
              <a:rPr lang="zh-CN" altLang="en-US" sz="1600" dirty="0">
                <a:solidFill>
                  <a:srgbClr val="FF0000"/>
                </a:solidFill>
                <a:latin typeface="微软雅黑" panose="020B0503020204020204" pitchFamily="34" charset="-122"/>
                <a:ea typeface="微软雅黑" panose="020B0503020204020204" pitchFamily="34" charset="-122"/>
                <a:sym typeface="Arial" panose="020B0604020202020204" pitchFamily="34" charset="0"/>
              </a:rPr>
              <a:t>定义</a:t>
            </a:r>
            <a:r>
              <a:rPr lang="zh-CN" altLang="en-US" sz="1600" dirty="0" smtClean="0">
                <a:solidFill>
                  <a:srgbClr val="FF0000"/>
                </a:solidFill>
                <a:latin typeface="微软雅黑" panose="020B0503020204020204" pitchFamily="34" charset="-122"/>
                <a:ea typeface="微软雅黑" panose="020B0503020204020204" pitchFamily="34" charset="-122"/>
                <a:sym typeface="Arial" panose="020B0604020202020204" pitchFamily="34" charset="0"/>
              </a:rPr>
              <a:t>：</a:t>
            </a:r>
            <a:r>
              <a:rPr lang="zh-CN" altLang="en-US" sz="1100" dirty="0">
                <a:latin typeface="微软雅黑" panose="020B0503020204020204" pitchFamily="34" charset="-122"/>
                <a:ea typeface="微软雅黑" panose="020B0503020204020204" pitchFamily="34" charset="-122"/>
              </a:rPr>
              <a:t>为创建一组相关或相互依赖的</a:t>
            </a:r>
            <a:r>
              <a:rPr lang="zh-CN" altLang="en-US" sz="1100" dirty="0" smtClean="0">
                <a:latin typeface="微软雅黑" panose="020B0503020204020204" pitchFamily="34" charset="-122"/>
                <a:ea typeface="微软雅黑" panose="020B0503020204020204" pitchFamily="34" charset="-122"/>
              </a:rPr>
              <a:t>对象</a:t>
            </a:r>
            <a:r>
              <a:rPr lang="en-US" altLang="zh-CN" sz="1100" dirty="0" smtClean="0">
                <a:latin typeface="微软雅黑" panose="020B0503020204020204" pitchFamily="34" charset="-122"/>
                <a:ea typeface="微软雅黑" panose="020B0503020204020204" pitchFamily="34" charset="-122"/>
              </a:rPr>
              <a:t>(</a:t>
            </a:r>
            <a:r>
              <a:rPr lang="zh-CN" altLang="en-US" sz="1100" dirty="0" smtClean="0">
                <a:latin typeface="微软雅黑" panose="020B0503020204020204" pitchFamily="34" charset="-122"/>
                <a:ea typeface="微软雅黑" panose="020B0503020204020204" pitchFamily="34" charset="-122"/>
              </a:rPr>
              <a:t>产品族</a:t>
            </a:r>
            <a:r>
              <a:rPr lang="en-US" altLang="zh-CN" sz="1100" dirty="0" smtClean="0">
                <a:latin typeface="微软雅黑" panose="020B0503020204020204" pitchFamily="34" charset="-122"/>
                <a:ea typeface="微软雅黑" panose="020B0503020204020204" pitchFamily="34" charset="-122"/>
              </a:rPr>
              <a:t>)</a:t>
            </a:r>
            <a:r>
              <a:rPr lang="zh-CN" altLang="en-US" sz="1100" dirty="0" smtClean="0">
                <a:latin typeface="微软雅黑" panose="020B0503020204020204" pitchFamily="34" charset="-122"/>
                <a:ea typeface="微软雅黑" panose="020B0503020204020204" pitchFamily="34" charset="-122"/>
              </a:rPr>
              <a:t>提供</a:t>
            </a:r>
            <a:r>
              <a:rPr lang="zh-CN" altLang="en-US" sz="1100" dirty="0">
                <a:latin typeface="微软雅黑" panose="020B0503020204020204" pitchFamily="34" charset="-122"/>
                <a:ea typeface="微软雅黑" panose="020B0503020204020204" pitchFamily="34" charset="-122"/>
              </a:rPr>
              <a:t>一个接口，而且无需指定他们的具体类</a:t>
            </a:r>
            <a:r>
              <a:rPr lang="zh-CN" altLang="en-US" sz="1100" dirty="0" smtClean="0">
                <a:latin typeface="微软雅黑" panose="020B0503020204020204" pitchFamily="34" charset="-122"/>
                <a:ea typeface="微软雅黑" panose="020B0503020204020204" pitchFamily="34" charset="-122"/>
              </a:rPr>
              <a:t>。</a:t>
            </a:r>
            <a:r>
              <a:rPr lang="zh-CN" altLang="en-US" sz="1100" dirty="0"/>
              <a:t>系统的产品有多于一个的产品族，而系统只消费其中某一族的产品。在一个产品族里面，定义多个产品。</a:t>
            </a:r>
            <a:r>
              <a:rPr lang="zh-CN" altLang="en-US" sz="1100" dirty="0">
                <a:solidFill>
                  <a:srgbClr val="FF0000"/>
                </a:solidFill>
              </a:rPr>
              <a:t>在一个工厂里聚合多个</a:t>
            </a:r>
            <a:r>
              <a:rPr lang="zh-CN" altLang="en-US" sz="1100" dirty="0" smtClean="0">
                <a:solidFill>
                  <a:srgbClr val="FF0000"/>
                </a:solidFill>
              </a:rPr>
              <a:t>同类（族）产品。</a:t>
            </a:r>
            <a:endParaRPr lang="en-US" altLang="zh-CN" sz="1100" dirty="0" smtClean="0">
              <a:solidFill>
                <a:srgbClr val="FF0000"/>
              </a:solidFill>
            </a:endParaRPr>
          </a:p>
          <a:p>
            <a:endParaRPr lang="en-US" altLang="zh-CN" sz="1100" dirty="0">
              <a:latin typeface="微软雅黑" panose="020B0503020204020204" pitchFamily="34" charset="-122"/>
              <a:ea typeface="微软雅黑" panose="020B0503020204020204" pitchFamily="34" charset="-122"/>
            </a:endParaRPr>
          </a:p>
          <a:p>
            <a:r>
              <a:rPr lang="zh-CN" altLang="en-US" sz="1600" dirty="0">
                <a:solidFill>
                  <a:srgbClr val="FF0000"/>
                </a:solidFill>
                <a:latin typeface="微软雅黑" panose="020B0503020204020204" pitchFamily="34" charset="-122"/>
                <a:ea typeface="微软雅黑" panose="020B0503020204020204" pitchFamily="34" charset="-122"/>
              </a:rPr>
              <a:t>角色（和工厂方法的如出一辙）：</a:t>
            </a:r>
            <a:endParaRPr lang="zh-CN" altLang="en-US" sz="1600" dirty="0">
              <a:solidFill>
                <a:srgbClr val="FF0000"/>
              </a:solidFill>
              <a:latin typeface="微软雅黑" panose="020B0503020204020204" pitchFamily="34" charset="-122"/>
              <a:ea typeface="微软雅黑" panose="020B0503020204020204" pitchFamily="34" charset="-122"/>
            </a:endParaRPr>
          </a:p>
          <a:p>
            <a:pPr marL="171450" indent="-171450">
              <a:buFont typeface="Wingdings" panose="05000000000000000000" pitchFamily="2" charset="2"/>
              <a:buChar char="l"/>
            </a:pPr>
            <a:r>
              <a:rPr lang="zh-CN" altLang="en-US" sz="1100" dirty="0">
                <a:solidFill>
                  <a:srgbClr val="FF0000"/>
                </a:solidFill>
                <a:latin typeface="微软雅黑" panose="020B0503020204020204" pitchFamily="34" charset="-122"/>
                <a:ea typeface="微软雅黑" panose="020B0503020204020204" pitchFamily="34" charset="-122"/>
              </a:rPr>
              <a:t>抽象工厂角色： </a:t>
            </a:r>
            <a:r>
              <a:rPr lang="zh-CN" altLang="en-US" sz="1100" dirty="0">
                <a:latin typeface="微软雅黑" panose="020B0503020204020204" pitchFamily="34" charset="-122"/>
                <a:ea typeface="微软雅黑" panose="020B0503020204020204" pitchFamily="34" charset="-122"/>
              </a:rPr>
              <a:t>这是工厂方法模式的核心，它与应用程序无关。是具体工厂角色必须实现的接口或者必须继承的父类</a:t>
            </a:r>
            <a:r>
              <a:rPr lang="zh-CN" altLang="en-US" sz="1100" dirty="0" smtClean="0">
                <a:latin typeface="微软雅黑" panose="020B0503020204020204" pitchFamily="34" charset="-122"/>
                <a:ea typeface="微软雅黑" panose="020B0503020204020204" pitchFamily="34" charset="-122"/>
              </a:rPr>
              <a:t>。由</a:t>
            </a:r>
            <a:r>
              <a:rPr lang="zh-CN" altLang="en-US" sz="1100" dirty="0">
                <a:latin typeface="微软雅黑" panose="020B0503020204020204" pitchFamily="34" charset="-122"/>
                <a:ea typeface="微软雅黑" panose="020B0503020204020204" pitchFamily="34" charset="-122"/>
              </a:rPr>
              <a:t>抽象类或者接口来实现。</a:t>
            </a:r>
            <a:endParaRPr lang="zh-CN" altLang="en-US" sz="1100" dirty="0">
              <a:latin typeface="微软雅黑" panose="020B0503020204020204" pitchFamily="34" charset="-122"/>
              <a:ea typeface="微软雅黑" panose="020B0503020204020204" pitchFamily="34" charset="-122"/>
            </a:endParaRPr>
          </a:p>
          <a:p>
            <a:pPr marL="171450" indent="-171450">
              <a:buFont typeface="Wingdings" panose="05000000000000000000" pitchFamily="2" charset="2"/>
              <a:buChar char="l"/>
            </a:pPr>
            <a:r>
              <a:rPr lang="zh-CN" altLang="en-US" sz="1100" dirty="0">
                <a:solidFill>
                  <a:srgbClr val="FF0000"/>
                </a:solidFill>
                <a:latin typeface="微软雅黑" panose="020B0503020204020204" pitchFamily="34" charset="-122"/>
                <a:ea typeface="微软雅黑" panose="020B0503020204020204" pitchFamily="34" charset="-122"/>
              </a:rPr>
              <a:t>具体工厂角色：</a:t>
            </a:r>
            <a:r>
              <a:rPr lang="zh-CN" altLang="en-US" sz="1100" dirty="0">
                <a:latin typeface="微软雅黑" panose="020B0503020204020204" pitchFamily="34" charset="-122"/>
                <a:ea typeface="微软雅黑" panose="020B0503020204020204" pitchFamily="34" charset="-122"/>
              </a:rPr>
              <a:t>它含有和具体业务逻辑有关的代码。由应用程序调用以创建对应的具体产品的对象</a:t>
            </a:r>
            <a:r>
              <a:rPr lang="zh-CN" altLang="en-US" sz="1100" dirty="0" smtClean="0">
                <a:latin typeface="微软雅黑" panose="020B0503020204020204" pitchFamily="34" charset="-122"/>
                <a:ea typeface="微软雅黑" panose="020B0503020204020204" pitchFamily="34" charset="-122"/>
              </a:rPr>
              <a:t>。由</a:t>
            </a:r>
            <a:r>
              <a:rPr lang="zh-CN" altLang="en-US" sz="1100" dirty="0">
                <a:latin typeface="微软雅黑" panose="020B0503020204020204" pitchFamily="34" charset="-122"/>
                <a:ea typeface="微软雅黑" panose="020B0503020204020204" pitchFamily="34" charset="-122"/>
              </a:rPr>
              <a:t>具体的类来实现。</a:t>
            </a:r>
            <a:endParaRPr lang="zh-CN" altLang="en-US" sz="1100" dirty="0">
              <a:latin typeface="微软雅黑" panose="020B0503020204020204" pitchFamily="34" charset="-122"/>
              <a:ea typeface="微软雅黑" panose="020B0503020204020204" pitchFamily="34" charset="-122"/>
            </a:endParaRPr>
          </a:p>
          <a:p>
            <a:pPr marL="171450" indent="-171450">
              <a:buFont typeface="Wingdings" panose="05000000000000000000" pitchFamily="2" charset="2"/>
              <a:buChar char="l"/>
            </a:pPr>
            <a:r>
              <a:rPr lang="zh-CN" altLang="en-US" sz="1100" dirty="0">
                <a:solidFill>
                  <a:srgbClr val="FF0000"/>
                </a:solidFill>
                <a:latin typeface="微软雅黑" panose="020B0503020204020204" pitchFamily="34" charset="-122"/>
                <a:ea typeface="微软雅黑" panose="020B0503020204020204" pitchFamily="34" charset="-122"/>
              </a:rPr>
              <a:t>抽象产品角色：</a:t>
            </a:r>
            <a:r>
              <a:rPr lang="zh-CN" altLang="en-US" sz="1100" dirty="0">
                <a:latin typeface="微软雅黑" panose="020B0503020204020204" pitchFamily="34" charset="-122"/>
                <a:ea typeface="微软雅黑" panose="020B0503020204020204" pitchFamily="34" charset="-122"/>
              </a:rPr>
              <a:t>它是具体产品继承的父类或者是实现的接口</a:t>
            </a:r>
            <a:r>
              <a:rPr lang="zh-CN" altLang="en-US" sz="1100" dirty="0" smtClean="0">
                <a:latin typeface="微软雅黑" panose="020B0503020204020204" pitchFamily="34" charset="-122"/>
                <a:ea typeface="微软雅黑" panose="020B0503020204020204" pitchFamily="34" charset="-122"/>
              </a:rPr>
              <a:t>。</a:t>
            </a:r>
            <a:r>
              <a:rPr lang="zh-CN" altLang="en-US" sz="1100" dirty="0">
                <a:latin typeface="微软雅黑" panose="020B0503020204020204" pitchFamily="34" charset="-122"/>
                <a:ea typeface="微软雅黑" panose="020B0503020204020204" pitchFamily="34" charset="-122"/>
              </a:rPr>
              <a:t>由</a:t>
            </a:r>
            <a:r>
              <a:rPr lang="zh-CN" altLang="en-US" sz="1100" dirty="0" smtClean="0">
                <a:latin typeface="微软雅黑" panose="020B0503020204020204" pitchFamily="34" charset="-122"/>
                <a:ea typeface="微软雅黑" panose="020B0503020204020204" pitchFamily="34" charset="-122"/>
              </a:rPr>
              <a:t>抽象</a:t>
            </a:r>
            <a:r>
              <a:rPr lang="zh-CN" altLang="en-US" sz="1100" dirty="0">
                <a:latin typeface="微软雅黑" panose="020B0503020204020204" pitchFamily="34" charset="-122"/>
                <a:ea typeface="微软雅黑" panose="020B0503020204020204" pitchFamily="34" charset="-122"/>
              </a:rPr>
              <a:t>类或者接口来实现。</a:t>
            </a:r>
            <a:endParaRPr lang="zh-CN" altLang="en-US" sz="1100" dirty="0">
              <a:latin typeface="微软雅黑" panose="020B0503020204020204" pitchFamily="34" charset="-122"/>
              <a:ea typeface="微软雅黑" panose="020B0503020204020204" pitchFamily="34" charset="-122"/>
            </a:endParaRPr>
          </a:p>
          <a:p>
            <a:pPr marL="171450" indent="-171450">
              <a:buFont typeface="Wingdings" panose="05000000000000000000" pitchFamily="2" charset="2"/>
              <a:buChar char="l"/>
            </a:pPr>
            <a:r>
              <a:rPr lang="zh-CN" altLang="en-US" sz="1100" dirty="0">
                <a:solidFill>
                  <a:srgbClr val="FF0000"/>
                </a:solidFill>
                <a:latin typeface="微软雅黑" panose="020B0503020204020204" pitchFamily="34" charset="-122"/>
                <a:ea typeface="微软雅黑" panose="020B0503020204020204" pitchFamily="34" charset="-122"/>
              </a:rPr>
              <a:t>具体产品角色：</a:t>
            </a:r>
            <a:r>
              <a:rPr lang="zh-CN" altLang="en-US" sz="1100" dirty="0">
                <a:latin typeface="微软雅黑" panose="020B0503020204020204" pitchFamily="34" charset="-122"/>
                <a:ea typeface="微软雅黑" panose="020B0503020204020204" pitchFamily="34" charset="-122"/>
              </a:rPr>
              <a:t>具体工厂角色所创建的对象就是此角色的实例</a:t>
            </a:r>
            <a:r>
              <a:rPr lang="zh-CN" altLang="en-US" sz="1100" dirty="0" smtClean="0">
                <a:latin typeface="微软雅黑" panose="020B0503020204020204" pitchFamily="34" charset="-122"/>
                <a:ea typeface="微软雅黑" panose="020B0503020204020204" pitchFamily="34" charset="-122"/>
              </a:rPr>
              <a:t>。由</a:t>
            </a:r>
            <a:r>
              <a:rPr lang="zh-CN" altLang="en-US" sz="1100" dirty="0">
                <a:latin typeface="微软雅黑" panose="020B0503020204020204" pitchFamily="34" charset="-122"/>
                <a:ea typeface="微软雅黑" panose="020B0503020204020204" pitchFamily="34" charset="-122"/>
              </a:rPr>
              <a:t>具体的类来实现</a:t>
            </a:r>
            <a:r>
              <a:rPr lang="zh-CN" altLang="en-US" sz="1100" dirty="0" smtClean="0">
                <a:latin typeface="微软雅黑" panose="020B0503020204020204" pitchFamily="34" charset="-122"/>
                <a:ea typeface="微软雅黑" panose="020B0503020204020204" pitchFamily="34" charset="-122"/>
              </a:rPr>
              <a:t>。</a:t>
            </a:r>
            <a:endParaRPr lang="en-US" altLang="zh-CN" sz="1200" b="0" dirty="0" smtClean="0">
              <a:solidFill>
                <a:schemeClr val="tx1">
                  <a:lumMod val="95000"/>
                  <a:lumOff val="5000"/>
                </a:schemeClr>
              </a:solidFill>
              <a:latin typeface="微软雅黑" panose="020B0503020204020204" pitchFamily="34" charset="-122"/>
              <a:ea typeface="微软雅黑" panose="020B0503020204020204" pitchFamily="34" charset="-122"/>
              <a:sym typeface="Arial" panose="020B0604020202020204" pitchFamily="34" charset="0"/>
            </a:endParaRPr>
          </a:p>
          <a:p>
            <a:pPr>
              <a:lnSpc>
                <a:spcPct val="120000"/>
              </a:lnSpc>
              <a:spcBef>
                <a:spcPct val="20000"/>
              </a:spcBef>
            </a:pPr>
            <a:endParaRPr lang="en-US" altLang="zh-CN" sz="1200" dirty="0" smtClean="0">
              <a:solidFill>
                <a:schemeClr val="tx1">
                  <a:lumMod val="95000"/>
                  <a:lumOff val="5000"/>
                </a:schemeClr>
              </a:solidFill>
              <a:latin typeface="微软雅黑" panose="020B0503020204020204" pitchFamily="34" charset="-122"/>
              <a:ea typeface="微软雅黑" panose="020B0503020204020204" pitchFamily="34" charset="-122"/>
              <a:sym typeface="Arial" panose="020B0604020202020204" pitchFamily="34" charset="0"/>
            </a:endParaRPr>
          </a:p>
          <a:p>
            <a:pPr>
              <a:lnSpc>
                <a:spcPct val="120000"/>
              </a:lnSpc>
            </a:pPr>
            <a:r>
              <a:rPr lang="zh-CN" altLang="en-US" sz="1600" dirty="0" smtClean="0">
                <a:solidFill>
                  <a:srgbClr val="FF0000"/>
                </a:solidFill>
                <a:latin typeface="微软雅黑" panose="020B0503020204020204" pitchFamily="34" charset="-122"/>
                <a:ea typeface="微软雅黑" panose="020B0503020204020204" pitchFamily="34" charset="-122"/>
                <a:sym typeface="Arial" panose="020B0604020202020204" pitchFamily="34" charset="0"/>
              </a:rPr>
              <a:t>应用实例：</a:t>
            </a:r>
            <a:r>
              <a:rPr lang="zh-CN" altLang="en-US" sz="1100" dirty="0">
                <a:latin typeface="微软雅黑" panose="020B0503020204020204" pitchFamily="34" charset="-122"/>
                <a:ea typeface="微软雅黑" panose="020B0503020204020204" pitchFamily="34" charset="-122"/>
                <a:sym typeface="Arial" panose="020B0604020202020204" pitchFamily="34" charset="0"/>
              </a:rPr>
              <a:t>比如说你很有钱，穿衣服很讲究</a:t>
            </a:r>
            <a:r>
              <a:rPr lang="zh-CN" altLang="en-US" sz="1100" dirty="0">
                <a:latin typeface="微软雅黑" panose="020B0503020204020204" pitchFamily="34" charset="-122"/>
                <a:ea typeface="微软雅黑" panose="020B0503020204020204" pitchFamily="34" charset="-122"/>
              </a:rPr>
              <a:t>，你有成套的商务装、休闲装，不同的套装放在不同的衣柜里，每次拿这种成套的衣服时也自然要从这个对应的衣柜中。用 </a:t>
            </a:r>
            <a:r>
              <a:rPr lang="en-US" altLang="zh-CN" sz="1100" dirty="0">
                <a:latin typeface="微软雅黑" panose="020B0503020204020204" pitchFamily="34" charset="-122"/>
                <a:ea typeface="微软雅黑" panose="020B0503020204020204" pitchFamily="34" charset="-122"/>
              </a:rPr>
              <a:t>OO </a:t>
            </a:r>
            <a:r>
              <a:rPr lang="zh-CN" altLang="en-US" sz="1100" dirty="0">
                <a:latin typeface="微软雅黑" panose="020B0503020204020204" pitchFamily="34" charset="-122"/>
                <a:ea typeface="微软雅黑" panose="020B0503020204020204" pitchFamily="34" charset="-122"/>
              </a:rPr>
              <a:t>的思想去理解，所有的衣柜（具体工厂）都是衣柜类的（抽象工厂）某一个，而每一件成套的衣服又包括具体的上衣（某一具体产品），裤子（某一具体产品），这些具体的上衣其实也都是上衣（抽象产品），具体的裤子也都是裤子（另一个抽象产品）。</a:t>
            </a:r>
            <a:endParaRPr sz="1100" dirty="0">
              <a:latin typeface="微软雅黑" panose="020B0503020204020204" pitchFamily="34" charset="-122"/>
              <a:ea typeface="微软雅黑" panose="020B0503020204020204" pitchFamily="34" charset="-122"/>
              <a:sym typeface="Arial" panose="020B0604020202020204" pitchFamily="34" charset="0"/>
            </a:endParaRPr>
          </a:p>
        </p:txBody>
      </p:sp>
    </p:spTree>
  </p:cSld>
  <p:clrMapOvr>
    <a:masterClrMapping/>
  </p:clrMapOvr>
  <mc:AlternateContent xmlns:mc="http://schemas.openxmlformats.org/markup-compatibility/2006">
    <mc:Choice xmlns:p14="http://schemas.microsoft.com/office/powerpoint/2010/main" Requires="p14">
      <p:transition spd="slow" p14:dur="1600" advClick="0" advTm="3000">
        <p14:gallery dir="l"/>
      </p:transition>
    </mc:Choice>
    <mc:Fallback>
      <p:transition spd="slow" advClick="0" advTm="3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32"/>
                                        </p:tgtEl>
                                        <p:attrNameLst>
                                          <p:attrName>style.visibility</p:attrName>
                                        </p:attrNameLst>
                                      </p:cBhvr>
                                      <p:to>
                                        <p:strVal val="visible"/>
                                      </p:to>
                                    </p:set>
                                    <p:animEffect transition="in" filter="wipe(left)">
                                      <p:cBhvr>
                                        <p:cTn id="7" dur="500"/>
                                        <p:tgtEl>
                                          <p:spTgt spid="32"/>
                                        </p:tgtEl>
                                      </p:cBhvr>
                                    </p:animEffect>
                                  </p:childTnLst>
                                </p:cTn>
                              </p:par>
                            </p:childTnLst>
                          </p:cTn>
                        </p:par>
                        <p:par>
                          <p:cTn id="8" fill="hold">
                            <p:stCondLst>
                              <p:cond delay="500"/>
                            </p:stCondLst>
                            <p:childTnLst>
                              <p:par>
                                <p:cTn id="9" presetID="42" presetClass="entr" presetSubtype="0" fill="hold" grpId="0" nodeType="afterEffect">
                                  <p:stCondLst>
                                    <p:cond delay="0"/>
                                  </p:stCondLst>
                                  <p:childTnLst>
                                    <p:set>
                                      <p:cBhvr>
                                        <p:cTn id="10" dur="1" fill="hold">
                                          <p:stCondLst>
                                            <p:cond delay="0"/>
                                          </p:stCondLst>
                                        </p:cTn>
                                        <p:tgtEl>
                                          <p:spTgt spid="33"/>
                                        </p:tgtEl>
                                        <p:attrNameLst>
                                          <p:attrName>style.visibility</p:attrName>
                                        </p:attrNameLst>
                                      </p:cBhvr>
                                      <p:to>
                                        <p:strVal val="visible"/>
                                      </p:to>
                                    </p:set>
                                    <p:animEffect transition="in" filter="fade">
                                      <p:cBhvr>
                                        <p:cTn id="11" dur="1000"/>
                                        <p:tgtEl>
                                          <p:spTgt spid="33"/>
                                        </p:tgtEl>
                                      </p:cBhvr>
                                    </p:animEffect>
                                    <p:anim calcmode="lin" valueType="num">
                                      <p:cBhvr>
                                        <p:cTn id="12" dur="1000" fill="hold"/>
                                        <p:tgtEl>
                                          <p:spTgt spid="33"/>
                                        </p:tgtEl>
                                        <p:attrNameLst>
                                          <p:attrName>ppt_x</p:attrName>
                                        </p:attrNameLst>
                                      </p:cBhvr>
                                      <p:tavLst>
                                        <p:tav tm="0">
                                          <p:val>
                                            <p:strVal val="#ppt_x"/>
                                          </p:val>
                                        </p:tav>
                                        <p:tav tm="100000">
                                          <p:val>
                                            <p:strVal val="#ppt_x"/>
                                          </p:val>
                                        </p:tav>
                                      </p:tavLst>
                                    </p:anim>
                                    <p:anim calcmode="lin" valueType="num">
                                      <p:cBhvr>
                                        <p:cTn id="13" dur="1000" fill="hold"/>
                                        <p:tgtEl>
                                          <p:spTgt spid="33"/>
                                        </p:tgtEl>
                                        <p:attrNameLst>
                                          <p:attrName>ppt_y</p:attrName>
                                        </p:attrNameLst>
                                      </p:cBhvr>
                                      <p:tavLst>
                                        <p:tav tm="0">
                                          <p:val>
                                            <p:strVal val="#ppt_y+.1"/>
                                          </p:val>
                                        </p:tav>
                                        <p:tav tm="100000">
                                          <p:val>
                                            <p:strVal val="#ppt_y"/>
                                          </p:val>
                                        </p:tav>
                                      </p:tavLst>
                                    </p:anim>
                                  </p:childTnLst>
                                </p:cTn>
                              </p:par>
                            </p:childTnLst>
                          </p:cTn>
                        </p:par>
                        <p:par>
                          <p:cTn id="14" fill="hold">
                            <p:stCondLst>
                              <p:cond delay="1500"/>
                            </p:stCondLst>
                            <p:childTnLst>
                              <p:par>
                                <p:cTn id="15" presetID="2" presetClass="entr" presetSubtype="4" fill="hold" grpId="0" nodeType="afterEffect">
                                  <p:stCondLst>
                                    <p:cond delay="0"/>
                                  </p:stCondLst>
                                  <p:childTnLst>
                                    <p:set>
                                      <p:cBhvr>
                                        <p:cTn id="16" dur="1" fill="hold">
                                          <p:stCondLst>
                                            <p:cond delay="0"/>
                                          </p:stCondLst>
                                        </p:cTn>
                                        <p:tgtEl>
                                          <p:spTgt spid="4"/>
                                        </p:tgtEl>
                                        <p:attrNameLst>
                                          <p:attrName>style.visibility</p:attrName>
                                        </p:attrNameLst>
                                      </p:cBhvr>
                                      <p:to>
                                        <p:strVal val="visible"/>
                                      </p:to>
                                    </p:set>
                                    <p:anim calcmode="lin" valueType="num">
                                      <p:cBhvr additive="base">
                                        <p:cTn id="17" dur="500" fill="hold"/>
                                        <p:tgtEl>
                                          <p:spTgt spid="4"/>
                                        </p:tgtEl>
                                        <p:attrNameLst>
                                          <p:attrName>ppt_x</p:attrName>
                                        </p:attrNameLst>
                                      </p:cBhvr>
                                      <p:tavLst>
                                        <p:tav tm="0">
                                          <p:val>
                                            <p:strVal val="#ppt_x"/>
                                          </p:val>
                                        </p:tav>
                                        <p:tav tm="100000">
                                          <p:val>
                                            <p:strVal val="#ppt_x"/>
                                          </p:val>
                                        </p:tav>
                                      </p:tavLst>
                                    </p:anim>
                                    <p:anim calcmode="lin" valueType="num">
                                      <p:cBhvr additive="base">
                                        <p:cTn id="18" dur="500" fill="hold"/>
                                        <p:tgtEl>
                                          <p:spTgt spid="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2" grpId="0" animBg="1"/>
      <p:bldP spid="33" grpId="0"/>
      <p:bldP spid="4"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矩形 31"/>
          <p:cNvSpPr/>
          <p:nvPr/>
        </p:nvSpPr>
        <p:spPr bwMode="auto">
          <a:xfrm>
            <a:off x="578557" y="389336"/>
            <a:ext cx="324672" cy="599032"/>
          </a:xfrm>
          <a:prstGeom prst="rect">
            <a:avLst/>
          </a:prstGeom>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91440" tIns="45720" rIns="91440" bIns="45720" numCol="1" rtlCol="0" anchor="t" anchorCtr="0" compatLnSpc="1"/>
          <a:lstStyle/>
          <a:p>
            <a:pPr marL="0" marR="0" indent="0" algn="l" defTabSz="914400" rtl="0" eaLnBrk="1" fontAlgn="base" latinLnBrk="0" hangingPunct="1">
              <a:lnSpc>
                <a:spcPct val="100000"/>
              </a:lnSpc>
              <a:spcBef>
                <a:spcPct val="0"/>
              </a:spcBef>
              <a:spcAft>
                <a:spcPct val="0"/>
              </a:spcAft>
              <a:buClrTx/>
              <a:buSzTx/>
              <a:buFontTx/>
              <a:buNone/>
            </a:pPr>
            <a:endParaRPr kumimoji="0" lang="zh-CN" altLang="en-US" sz="1800" b="1" i="0" u="none" strike="noStrike" cap="none" normalizeH="0" baseline="0" smtClean="0">
              <a:ln>
                <a:noFill/>
              </a:ln>
              <a:solidFill>
                <a:schemeClr val="tx1"/>
              </a:solidFill>
              <a:effectLst/>
              <a:latin typeface="Arial" panose="020B0604020202020204" pitchFamily="34" charset="0"/>
              <a:ea typeface="微软雅黑" panose="020B0503020204020204" pitchFamily="34" charset="-122"/>
            </a:endParaRPr>
          </a:p>
        </p:txBody>
      </p:sp>
      <p:sp>
        <p:nvSpPr>
          <p:cNvPr id="33" name="矩形 32"/>
          <p:cNvSpPr/>
          <p:nvPr/>
        </p:nvSpPr>
        <p:spPr>
          <a:xfrm>
            <a:off x="903229" y="477255"/>
            <a:ext cx="4092082" cy="423193"/>
          </a:xfrm>
          <a:prstGeom prst="rect">
            <a:avLst/>
          </a:prstGeom>
        </p:spPr>
        <p:txBody>
          <a:bodyPr wrap="none" lIns="68580" tIns="34290" rIns="68580" bIns="34290">
            <a:spAutoFit/>
          </a:bodyPr>
          <a:lstStyle/>
          <a:p>
            <a:r>
              <a:rPr lang="zh-CN" altLang="en-US" sz="2300" dirty="0">
                <a:solidFill>
                  <a:schemeClr val="accent1"/>
                </a:solidFill>
                <a:latin typeface="Agency FB" panose="020B0503020202020204" pitchFamily="34" charset="0"/>
              </a:rPr>
              <a:t>原型</a:t>
            </a:r>
            <a:r>
              <a:rPr lang="zh-CN" altLang="en-US" sz="2300" dirty="0" smtClean="0">
                <a:solidFill>
                  <a:schemeClr val="accent1"/>
                </a:solidFill>
                <a:latin typeface="Agency FB" panose="020B0503020202020204" pitchFamily="34" charset="0"/>
              </a:rPr>
              <a:t>模式 </a:t>
            </a:r>
            <a:r>
              <a:rPr lang="en-US" altLang="zh-CN" sz="2300" dirty="0" smtClean="0">
                <a:solidFill>
                  <a:schemeClr val="accent1"/>
                </a:solidFill>
                <a:latin typeface="Agency FB" panose="020B0503020202020204" pitchFamily="34" charset="0"/>
              </a:rPr>
              <a:t>/</a:t>
            </a:r>
            <a:r>
              <a:rPr lang="zh-CN" altLang="en-US" sz="2300" dirty="0" smtClean="0">
                <a:solidFill>
                  <a:schemeClr val="accent1"/>
                </a:solidFill>
                <a:latin typeface="Agency FB" panose="020B0503020202020204" pitchFamily="34" charset="0"/>
              </a:rPr>
              <a:t> </a:t>
            </a:r>
            <a:r>
              <a:rPr lang="en-US" altLang="zh-CN" sz="2300" dirty="0" smtClean="0">
                <a:solidFill>
                  <a:schemeClr val="accent1"/>
                </a:solidFill>
                <a:latin typeface="Agency FB" panose="020B0503020202020204" pitchFamily="34" charset="0"/>
              </a:rPr>
              <a:t>Prototype Pattern</a:t>
            </a:r>
            <a:endParaRPr lang="zh-CN" altLang="en-US" sz="2300" dirty="0">
              <a:solidFill>
                <a:schemeClr val="accent1"/>
              </a:solidFill>
              <a:latin typeface="Agency FB" panose="020B0503020202020204" pitchFamily="34" charset="0"/>
            </a:endParaRPr>
          </a:p>
        </p:txBody>
      </p:sp>
      <p:sp>
        <p:nvSpPr>
          <p:cNvPr id="4" name="矩形 42"/>
          <p:cNvSpPr>
            <a:spLocks noChangeArrowheads="1"/>
          </p:cNvSpPr>
          <p:nvPr/>
        </p:nvSpPr>
        <p:spPr bwMode="auto">
          <a:xfrm>
            <a:off x="903228" y="1200944"/>
            <a:ext cx="7783571" cy="188667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lvl1pPr defTabSz="1216025">
              <a:defRPr>
                <a:solidFill>
                  <a:schemeClr val="tx1"/>
                </a:solidFill>
                <a:latin typeface="Calibri" panose="020F0502020204030204" pitchFamily="34" charset="0"/>
                <a:ea typeface="宋体" panose="02010600030101010101" pitchFamily="2" charset="-122"/>
              </a:defRPr>
            </a:lvl1pPr>
            <a:lvl2pPr marL="742950" indent="-285750" defTabSz="1216025">
              <a:defRPr>
                <a:solidFill>
                  <a:schemeClr val="tx1"/>
                </a:solidFill>
                <a:latin typeface="Calibri" panose="020F0502020204030204" pitchFamily="34" charset="0"/>
                <a:ea typeface="宋体" panose="02010600030101010101" pitchFamily="2" charset="-122"/>
              </a:defRPr>
            </a:lvl2pPr>
            <a:lvl3pPr marL="1143000" indent="-228600" defTabSz="1216025">
              <a:defRPr>
                <a:solidFill>
                  <a:schemeClr val="tx1"/>
                </a:solidFill>
                <a:latin typeface="Calibri" panose="020F0502020204030204" pitchFamily="34" charset="0"/>
                <a:ea typeface="宋体" panose="02010600030101010101" pitchFamily="2" charset="-122"/>
              </a:defRPr>
            </a:lvl3pPr>
            <a:lvl4pPr marL="1600200" indent="-228600" defTabSz="1216025">
              <a:defRPr>
                <a:solidFill>
                  <a:schemeClr val="tx1"/>
                </a:solidFill>
                <a:latin typeface="Calibri" panose="020F0502020204030204" pitchFamily="34" charset="0"/>
                <a:ea typeface="宋体" panose="02010600030101010101" pitchFamily="2" charset="-122"/>
              </a:defRPr>
            </a:lvl4pPr>
            <a:lvl5pPr marL="2057400" indent="-228600" defTabSz="1216025">
              <a:defRPr>
                <a:solidFill>
                  <a:schemeClr val="tx1"/>
                </a:solidFill>
                <a:latin typeface="Calibri" panose="020F0502020204030204" pitchFamily="34" charset="0"/>
                <a:ea typeface="宋体" panose="02010600030101010101" pitchFamily="2" charset="-122"/>
              </a:defRPr>
            </a:lvl5pPr>
            <a:lvl6pPr marL="25146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nSpc>
                <a:spcPct val="120000"/>
              </a:lnSpc>
              <a:spcBef>
                <a:spcPct val="20000"/>
              </a:spcBef>
            </a:pPr>
            <a:r>
              <a:rPr lang="zh-CN" altLang="en-US" sz="1600" dirty="0">
                <a:solidFill>
                  <a:srgbClr val="FF0000"/>
                </a:solidFill>
                <a:latin typeface="微软雅黑" panose="020B0503020204020204" pitchFamily="34" charset="-122"/>
                <a:ea typeface="微软雅黑" panose="020B0503020204020204" pitchFamily="34" charset="-122"/>
                <a:sym typeface="Arial" panose="020B0604020202020204" pitchFamily="34" charset="0"/>
              </a:rPr>
              <a:t>定义</a:t>
            </a:r>
            <a:r>
              <a:rPr lang="zh-CN" altLang="en-US" sz="1600" dirty="0" smtClean="0">
                <a:solidFill>
                  <a:srgbClr val="FF0000"/>
                </a:solidFill>
                <a:latin typeface="微软雅黑" panose="020B0503020204020204" pitchFamily="34" charset="-122"/>
                <a:ea typeface="微软雅黑" panose="020B0503020204020204" pitchFamily="34" charset="-122"/>
                <a:sym typeface="Arial" panose="020B0604020202020204" pitchFamily="34" charset="0"/>
              </a:rPr>
              <a:t>：</a:t>
            </a:r>
            <a:r>
              <a:rPr lang="zh-CN" altLang="en-US" sz="1100" dirty="0">
                <a:latin typeface="微软雅黑" panose="020B0503020204020204" pitchFamily="34" charset="-122"/>
                <a:ea typeface="微软雅黑" panose="020B0503020204020204" pitchFamily="34" charset="-122"/>
              </a:rPr>
              <a:t>用原型实例指定创建对象的种类，并且通过拷贝这些原型创建新的对象。这种模式是实现了一个原型接口，该接口用于创建当前对象的克隆。当直接创建对象的代价比较大时，则采用这种模式。</a:t>
            </a:r>
            <a:endParaRPr lang="zh-CN" altLang="en-US" sz="1100" dirty="0">
              <a:latin typeface="微软雅黑" panose="020B0503020204020204" pitchFamily="34" charset="-122"/>
              <a:ea typeface="微软雅黑" panose="020B0503020204020204" pitchFamily="34" charset="-122"/>
            </a:endParaRPr>
          </a:p>
          <a:p>
            <a:pPr>
              <a:lnSpc>
                <a:spcPct val="120000"/>
              </a:lnSpc>
              <a:spcBef>
                <a:spcPct val="20000"/>
              </a:spcBef>
            </a:pPr>
            <a:endParaRPr lang="en-US" altLang="zh-CN" sz="1200" dirty="0" smtClean="0">
              <a:solidFill>
                <a:schemeClr val="tx1">
                  <a:lumMod val="95000"/>
                  <a:lumOff val="5000"/>
                </a:schemeClr>
              </a:solidFill>
              <a:latin typeface="微软雅黑" panose="020B0503020204020204" pitchFamily="34" charset="-122"/>
              <a:ea typeface="微软雅黑" panose="020B0503020204020204" pitchFamily="34" charset="-122"/>
              <a:sym typeface="Arial" panose="020B0604020202020204" pitchFamily="34" charset="0"/>
            </a:endParaRPr>
          </a:p>
          <a:p>
            <a:pPr>
              <a:lnSpc>
                <a:spcPct val="120000"/>
              </a:lnSpc>
              <a:spcBef>
                <a:spcPct val="20000"/>
              </a:spcBef>
            </a:pPr>
            <a:r>
              <a:rPr lang="zh-CN" altLang="en-US" sz="1600" dirty="0">
                <a:solidFill>
                  <a:srgbClr val="FF0000"/>
                </a:solidFill>
                <a:latin typeface="微软雅黑" panose="020B0503020204020204" pitchFamily="34" charset="-122"/>
                <a:ea typeface="微软雅黑" panose="020B0503020204020204" pitchFamily="34" charset="-122"/>
                <a:sym typeface="Arial" panose="020B0604020202020204" pitchFamily="34" charset="0"/>
              </a:rPr>
              <a:t>注意</a:t>
            </a:r>
            <a:r>
              <a:rPr lang="zh-CN" altLang="en-US" sz="1600" dirty="0" smtClean="0">
                <a:solidFill>
                  <a:srgbClr val="FF0000"/>
                </a:solidFill>
                <a:latin typeface="微软雅黑" panose="020B0503020204020204" pitchFamily="34" charset="-122"/>
                <a:ea typeface="微软雅黑" panose="020B0503020204020204" pitchFamily="34" charset="-122"/>
                <a:sym typeface="Arial" panose="020B0604020202020204" pitchFamily="34" charset="0"/>
              </a:rPr>
              <a:t>：</a:t>
            </a:r>
            <a:r>
              <a:rPr lang="zh-CN" altLang="en-US" sz="1100" dirty="0" smtClean="0"/>
              <a:t>与</a:t>
            </a:r>
            <a:r>
              <a:rPr lang="zh-CN" altLang="en-US" sz="1100" dirty="0"/>
              <a:t>通过对一个类进行实例化来构造新对象不同的是，原型模式是通过拷贝一个现有对象生成新对象的。</a:t>
            </a:r>
            <a:r>
              <a:rPr lang="zh-CN" altLang="en-US" sz="1100" dirty="0">
                <a:solidFill>
                  <a:srgbClr val="FF0000"/>
                </a:solidFill>
              </a:rPr>
              <a:t>浅拷贝实现 </a:t>
            </a:r>
            <a:r>
              <a:rPr lang="en-US" altLang="zh-CN" sz="1100" dirty="0" err="1" smtClean="0">
                <a:solidFill>
                  <a:srgbClr val="FF0000"/>
                </a:solidFill>
              </a:rPr>
              <a:t>Cloneable</a:t>
            </a:r>
            <a:r>
              <a:rPr lang="zh-CN" altLang="en-US" sz="1100" dirty="0" smtClean="0">
                <a:solidFill>
                  <a:srgbClr val="FF0000"/>
                </a:solidFill>
              </a:rPr>
              <a:t>重写</a:t>
            </a:r>
            <a:r>
              <a:rPr lang="zh-CN" altLang="en-US" sz="1100" dirty="0">
                <a:solidFill>
                  <a:srgbClr val="FF0000"/>
                </a:solidFill>
              </a:rPr>
              <a:t>，深拷贝是通过实现 </a:t>
            </a:r>
            <a:r>
              <a:rPr lang="en-US" altLang="zh-CN" sz="1100" dirty="0">
                <a:solidFill>
                  <a:srgbClr val="FF0000"/>
                </a:solidFill>
              </a:rPr>
              <a:t>Serializable </a:t>
            </a:r>
            <a:r>
              <a:rPr lang="zh-CN" altLang="en-US" sz="1100" dirty="0">
                <a:solidFill>
                  <a:srgbClr val="FF0000"/>
                </a:solidFill>
              </a:rPr>
              <a:t>读取二进制流。</a:t>
            </a:r>
            <a:r>
              <a:rPr lang="zh-CN" altLang="en-US" sz="1100" dirty="0" smtClean="0">
                <a:solidFill>
                  <a:srgbClr val="FF0000"/>
                </a:solidFill>
                <a:latin typeface="微软雅黑" panose="020B0503020204020204" pitchFamily="34" charset="-122"/>
                <a:ea typeface="微软雅黑" panose="020B0503020204020204" pitchFamily="34" charset="-122"/>
                <a:sym typeface="Arial" panose="020B0604020202020204" pitchFamily="34" charset="0"/>
              </a:rPr>
              <a:t>。</a:t>
            </a:r>
            <a:endParaRPr lang="en-US" altLang="zh-CN" sz="1100" dirty="0" smtClean="0">
              <a:solidFill>
                <a:srgbClr val="FF0000"/>
              </a:solidFill>
              <a:latin typeface="微软雅黑" panose="020B0503020204020204" pitchFamily="34" charset="-122"/>
              <a:ea typeface="微软雅黑" panose="020B0503020204020204" pitchFamily="34" charset="-122"/>
              <a:sym typeface="Arial" panose="020B0604020202020204" pitchFamily="34" charset="0"/>
            </a:endParaRPr>
          </a:p>
          <a:p>
            <a:pPr marL="171450" indent="-171450">
              <a:lnSpc>
                <a:spcPct val="120000"/>
              </a:lnSpc>
              <a:spcBef>
                <a:spcPct val="20000"/>
              </a:spcBef>
              <a:buFont typeface="Wingdings" panose="05000000000000000000" pitchFamily="2" charset="2"/>
              <a:buChar char="l"/>
            </a:pPr>
            <a:endParaRPr lang="en-US" sz="1100" dirty="0">
              <a:solidFill>
                <a:srgbClr val="FF0000"/>
              </a:solidFill>
              <a:latin typeface="微软雅黑" panose="020B0503020204020204" pitchFamily="34" charset="-122"/>
              <a:ea typeface="微软雅黑" panose="020B0503020204020204" pitchFamily="34" charset="-122"/>
              <a:sym typeface="Arial" panose="020B0604020202020204" pitchFamily="34" charset="0"/>
            </a:endParaRPr>
          </a:p>
          <a:p>
            <a:pPr>
              <a:lnSpc>
                <a:spcPct val="120000"/>
              </a:lnSpc>
              <a:spcBef>
                <a:spcPct val="20000"/>
              </a:spcBef>
            </a:pPr>
            <a:r>
              <a:rPr lang="zh-CN" altLang="en-US" sz="1600" dirty="0" smtClean="0">
                <a:solidFill>
                  <a:srgbClr val="FF0000"/>
                </a:solidFill>
                <a:latin typeface="微软雅黑" panose="020B0503020204020204" pitchFamily="34" charset="-122"/>
                <a:ea typeface="微软雅黑" panose="020B0503020204020204" pitchFamily="34" charset="-122"/>
                <a:sym typeface="Arial" panose="020B0604020202020204" pitchFamily="34" charset="0"/>
              </a:rPr>
              <a:t>代码实例：</a:t>
            </a:r>
            <a:r>
              <a:rPr lang="zh-CN" altLang="en-US" sz="1600" dirty="0">
                <a:solidFill>
                  <a:schemeClr val="tx1">
                    <a:lumMod val="95000"/>
                    <a:lumOff val="5000"/>
                  </a:schemeClr>
                </a:solidFill>
                <a:latin typeface="微软雅黑" panose="020B0503020204020204" pitchFamily="34" charset="-122"/>
                <a:ea typeface="微软雅黑" panose="020B0503020204020204" pitchFamily="34" charset="-122"/>
                <a:sym typeface="Arial" panose="020B0604020202020204" pitchFamily="34" charset="0"/>
              </a:rPr>
              <a:t>浅</a:t>
            </a:r>
            <a:r>
              <a:rPr lang="zh-CN" altLang="en-US" sz="1600" dirty="0" smtClean="0">
                <a:solidFill>
                  <a:schemeClr val="tx1">
                    <a:lumMod val="95000"/>
                    <a:lumOff val="5000"/>
                  </a:schemeClr>
                </a:solidFill>
                <a:latin typeface="微软雅黑" panose="020B0503020204020204" pitchFamily="34" charset="-122"/>
                <a:ea typeface="微软雅黑" panose="020B0503020204020204" pitchFamily="34" charset="-122"/>
                <a:sym typeface="Arial" panose="020B0604020202020204" pitchFamily="34" charset="0"/>
              </a:rPr>
              <a:t>拷贝，深拷贝</a:t>
            </a:r>
            <a:endParaRPr sz="1600" dirty="0">
              <a:solidFill>
                <a:schemeClr val="tx1">
                  <a:lumMod val="95000"/>
                  <a:lumOff val="5000"/>
                </a:schemeClr>
              </a:solidFill>
              <a:latin typeface="微软雅黑" panose="020B0503020204020204" pitchFamily="34" charset="-122"/>
              <a:ea typeface="微软雅黑" panose="020B0503020204020204" pitchFamily="34" charset="-122"/>
              <a:sym typeface="Arial" panose="020B0604020202020204" pitchFamily="34" charset="0"/>
            </a:endParaRPr>
          </a:p>
        </p:txBody>
      </p:sp>
    </p:spTree>
  </p:cSld>
  <p:clrMapOvr>
    <a:masterClrMapping/>
  </p:clrMapOvr>
  <mc:AlternateContent xmlns:mc="http://schemas.openxmlformats.org/markup-compatibility/2006">
    <mc:Choice xmlns:p14="http://schemas.microsoft.com/office/powerpoint/2010/main" Requires="p14">
      <p:transition spd="slow" p14:dur="1600" advClick="0" advTm="3000">
        <p14:gallery dir="l"/>
      </p:transition>
    </mc:Choice>
    <mc:Fallback>
      <p:transition spd="slow" advClick="0" advTm="3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32"/>
                                        </p:tgtEl>
                                        <p:attrNameLst>
                                          <p:attrName>style.visibility</p:attrName>
                                        </p:attrNameLst>
                                      </p:cBhvr>
                                      <p:to>
                                        <p:strVal val="visible"/>
                                      </p:to>
                                    </p:set>
                                    <p:animEffect transition="in" filter="wipe(left)">
                                      <p:cBhvr>
                                        <p:cTn id="7" dur="500"/>
                                        <p:tgtEl>
                                          <p:spTgt spid="32"/>
                                        </p:tgtEl>
                                      </p:cBhvr>
                                    </p:animEffect>
                                  </p:childTnLst>
                                </p:cTn>
                              </p:par>
                            </p:childTnLst>
                          </p:cTn>
                        </p:par>
                        <p:par>
                          <p:cTn id="8" fill="hold">
                            <p:stCondLst>
                              <p:cond delay="500"/>
                            </p:stCondLst>
                            <p:childTnLst>
                              <p:par>
                                <p:cTn id="9" presetID="42" presetClass="entr" presetSubtype="0" fill="hold" grpId="0" nodeType="afterEffect">
                                  <p:stCondLst>
                                    <p:cond delay="0"/>
                                  </p:stCondLst>
                                  <p:childTnLst>
                                    <p:set>
                                      <p:cBhvr>
                                        <p:cTn id="10" dur="1" fill="hold">
                                          <p:stCondLst>
                                            <p:cond delay="0"/>
                                          </p:stCondLst>
                                        </p:cTn>
                                        <p:tgtEl>
                                          <p:spTgt spid="33"/>
                                        </p:tgtEl>
                                        <p:attrNameLst>
                                          <p:attrName>style.visibility</p:attrName>
                                        </p:attrNameLst>
                                      </p:cBhvr>
                                      <p:to>
                                        <p:strVal val="visible"/>
                                      </p:to>
                                    </p:set>
                                    <p:animEffect transition="in" filter="fade">
                                      <p:cBhvr>
                                        <p:cTn id="11" dur="1000"/>
                                        <p:tgtEl>
                                          <p:spTgt spid="33"/>
                                        </p:tgtEl>
                                      </p:cBhvr>
                                    </p:animEffect>
                                    <p:anim calcmode="lin" valueType="num">
                                      <p:cBhvr>
                                        <p:cTn id="12" dur="1000" fill="hold"/>
                                        <p:tgtEl>
                                          <p:spTgt spid="33"/>
                                        </p:tgtEl>
                                        <p:attrNameLst>
                                          <p:attrName>ppt_x</p:attrName>
                                        </p:attrNameLst>
                                      </p:cBhvr>
                                      <p:tavLst>
                                        <p:tav tm="0">
                                          <p:val>
                                            <p:strVal val="#ppt_x"/>
                                          </p:val>
                                        </p:tav>
                                        <p:tav tm="100000">
                                          <p:val>
                                            <p:strVal val="#ppt_x"/>
                                          </p:val>
                                        </p:tav>
                                      </p:tavLst>
                                    </p:anim>
                                    <p:anim calcmode="lin" valueType="num">
                                      <p:cBhvr>
                                        <p:cTn id="13" dur="1000" fill="hold"/>
                                        <p:tgtEl>
                                          <p:spTgt spid="33"/>
                                        </p:tgtEl>
                                        <p:attrNameLst>
                                          <p:attrName>ppt_y</p:attrName>
                                        </p:attrNameLst>
                                      </p:cBhvr>
                                      <p:tavLst>
                                        <p:tav tm="0">
                                          <p:val>
                                            <p:strVal val="#ppt_y+.1"/>
                                          </p:val>
                                        </p:tav>
                                        <p:tav tm="100000">
                                          <p:val>
                                            <p:strVal val="#ppt_y"/>
                                          </p:val>
                                        </p:tav>
                                      </p:tavLst>
                                    </p:anim>
                                  </p:childTnLst>
                                </p:cTn>
                              </p:par>
                            </p:childTnLst>
                          </p:cTn>
                        </p:par>
                        <p:par>
                          <p:cTn id="14" fill="hold">
                            <p:stCondLst>
                              <p:cond delay="1500"/>
                            </p:stCondLst>
                            <p:childTnLst>
                              <p:par>
                                <p:cTn id="15" presetID="2" presetClass="entr" presetSubtype="4" fill="hold" grpId="0" nodeType="afterEffect">
                                  <p:stCondLst>
                                    <p:cond delay="0"/>
                                  </p:stCondLst>
                                  <p:childTnLst>
                                    <p:set>
                                      <p:cBhvr>
                                        <p:cTn id="16" dur="1" fill="hold">
                                          <p:stCondLst>
                                            <p:cond delay="0"/>
                                          </p:stCondLst>
                                        </p:cTn>
                                        <p:tgtEl>
                                          <p:spTgt spid="4"/>
                                        </p:tgtEl>
                                        <p:attrNameLst>
                                          <p:attrName>style.visibility</p:attrName>
                                        </p:attrNameLst>
                                      </p:cBhvr>
                                      <p:to>
                                        <p:strVal val="visible"/>
                                      </p:to>
                                    </p:set>
                                    <p:anim calcmode="lin" valueType="num">
                                      <p:cBhvr additive="base">
                                        <p:cTn id="17" dur="500" fill="hold"/>
                                        <p:tgtEl>
                                          <p:spTgt spid="4"/>
                                        </p:tgtEl>
                                        <p:attrNameLst>
                                          <p:attrName>ppt_x</p:attrName>
                                        </p:attrNameLst>
                                      </p:cBhvr>
                                      <p:tavLst>
                                        <p:tav tm="0">
                                          <p:val>
                                            <p:strVal val="#ppt_x"/>
                                          </p:val>
                                        </p:tav>
                                        <p:tav tm="100000">
                                          <p:val>
                                            <p:strVal val="#ppt_x"/>
                                          </p:val>
                                        </p:tav>
                                      </p:tavLst>
                                    </p:anim>
                                    <p:anim calcmode="lin" valueType="num">
                                      <p:cBhvr additive="base">
                                        <p:cTn id="18" dur="500" fill="hold"/>
                                        <p:tgtEl>
                                          <p:spTgt spid="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2" grpId="0" bldLvl="0" animBg="1"/>
      <p:bldP spid="33" grpId="0"/>
      <p:bldP spid="4"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矩形 31"/>
          <p:cNvSpPr/>
          <p:nvPr/>
        </p:nvSpPr>
        <p:spPr bwMode="auto">
          <a:xfrm>
            <a:off x="578557" y="389336"/>
            <a:ext cx="324672" cy="599032"/>
          </a:xfrm>
          <a:prstGeom prst="rect">
            <a:avLst/>
          </a:prstGeom>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91440" tIns="45720" rIns="91440" bIns="45720" numCol="1" rtlCol="0" anchor="t" anchorCtr="0" compatLnSpc="1"/>
          <a:lstStyle/>
          <a:p>
            <a:pPr marL="0" marR="0" indent="0" algn="l" defTabSz="914400" rtl="0" eaLnBrk="1" fontAlgn="base" latinLnBrk="0" hangingPunct="1">
              <a:lnSpc>
                <a:spcPct val="100000"/>
              </a:lnSpc>
              <a:spcBef>
                <a:spcPct val="0"/>
              </a:spcBef>
              <a:spcAft>
                <a:spcPct val="0"/>
              </a:spcAft>
              <a:buClrTx/>
              <a:buSzTx/>
              <a:buFontTx/>
              <a:buNone/>
            </a:pPr>
            <a:endParaRPr kumimoji="0" lang="zh-CN" altLang="en-US" sz="1800" b="1" i="0" u="none" strike="noStrike" cap="none" normalizeH="0" baseline="0" smtClean="0">
              <a:ln>
                <a:noFill/>
              </a:ln>
              <a:solidFill>
                <a:schemeClr val="tx1"/>
              </a:solidFill>
              <a:effectLst/>
              <a:latin typeface="Arial" panose="020B0604020202020204" pitchFamily="34" charset="0"/>
              <a:ea typeface="微软雅黑" panose="020B0503020204020204" pitchFamily="34" charset="-122"/>
            </a:endParaRPr>
          </a:p>
        </p:txBody>
      </p:sp>
      <p:sp>
        <p:nvSpPr>
          <p:cNvPr id="33" name="矩形 32"/>
          <p:cNvSpPr/>
          <p:nvPr/>
        </p:nvSpPr>
        <p:spPr>
          <a:xfrm>
            <a:off x="903229" y="477255"/>
            <a:ext cx="3808350" cy="423193"/>
          </a:xfrm>
          <a:prstGeom prst="rect">
            <a:avLst/>
          </a:prstGeom>
        </p:spPr>
        <p:txBody>
          <a:bodyPr wrap="none" lIns="68580" tIns="34290" rIns="68580" bIns="34290">
            <a:spAutoFit/>
          </a:bodyPr>
          <a:lstStyle/>
          <a:p>
            <a:r>
              <a:rPr lang="zh-CN" altLang="en-US" sz="2300" dirty="0" smtClean="0">
                <a:solidFill>
                  <a:schemeClr val="accent1"/>
                </a:solidFill>
                <a:latin typeface="Agency FB" panose="020B0503020202020204" pitchFamily="34" charset="0"/>
              </a:rPr>
              <a:t>建造模式 </a:t>
            </a:r>
            <a:r>
              <a:rPr lang="en-US" altLang="zh-CN" sz="2300" dirty="0" smtClean="0">
                <a:solidFill>
                  <a:schemeClr val="accent1"/>
                </a:solidFill>
                <a:latin typeface="Agency FB" panose="020B0503020202020204" pitchFamily="34" charset="0"/>
              </a:rPr>
              <a:t>/</a:t>
            </a:r>
            <a:r>
              <a:rPr lang="zh-CN" altLang="en-US" sz="2300" dirty="0" smtClean="0">
                <a:solidFill>
                  <a:schemeClr val="accent1"/>
                </a:solidFill>
                <a:latin typeface="Agency FB" panose="020B0503020202020204" pitchFamily="34" charset="0"/>
              </a:rPr>
              <a:t>  </a:t>
            </a:r>
            <a:r>
              <a:rPr lang="en-US" altLang="zh-CN" sz="2300" dirty="0" smtClean="0">
                <a:solidFill>
                  <a:schemeClr val="accent1"/>
                </a:solidFill>
                <a:latin typeface="Agency FB" panose="020B0503020202020204" pitchFamily="34" charset="0"/>
              </a:rPr>
              <a:t>Builder Pattern</a:t>
            </a:r>
            <a:endParaRPr lang="zh-CN" altLang="en-US" sz="2300" dirty="0">
              <a:solidFill>
                <a:schemeClr val="accent1"/>
              </a:solidFill>
              <a:latin typeface="Agency FB" panose="020B0503020202020204" pitchFamily="34" charset="0"/>
            </a:endParaRPr>
          </a:p>
        </p:txBody>
      </p:sp>
      <p:sp>
        <p:nvSpPr>
          <p:cNvPr id="4" name="矩形 42"/>
          <p:cNvSpPr>
            <a:spLocks noChangeArrowheads="1"/>
          </p:cNvSpPr>
          <p:nvPr/>
        </p:nvSpPr>
        <p:spPr bwMode="auto">
          <a:xfrm>
            <a:off x="903228" y="1200944"/>
            <a:ext cx="7783571" cy="33270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lvl1pPr defTabSz="1216025">
              <a:defRPr>
                <a:solidFill>
                  <a:schemeClr val="tx1"/>
                </a:solidFill>
                <a:latin typeface="Calibri" panose="020F0502020204030204" pitchFamily="34" charset="0"/>
                <a:ea typeface="宋体" panose="02010600030101010101" pitchFamily="2" charset="-122"/>
              </a:defRPr>
            </a:lvl1pPr>
            <a:lvl2pPr marL="742950" indent="-285750" defTabSz="1216025">
              <a:defRPr>
                <a:solidFill>
                  <a:schemeClr val="tx1"/>
                </a:solidFill>
                <a:latin typeface="Calibri" panose="020F0502020204030204" pitchFamily="34" charset="0"/>
                <a:ea typeface="宋体" panose="02010600030101010101" pitchFamily="2" charset="-122"/>
              </a:defRPr>
            </a:lvl2pPr>
            <a:lvl3pPr marL="1143000" indent="-228600" defTabSz="1216025">
              <a:defRPr>
                <a:solidFill>
                  <a:schemeClr val="tx1"/>
                </a:solidFill>
                <a:latin typeface="Calibri" panose="020F0502020204030204" pitchFamily="34" charset="0"/>
                <a:ea typeface="宋体" panose="02010600030101010101" pitchFamily="2" charset="-122"/>
              </a:defRPr>
            </a:lvl3pPr>
            <a:lvl4pPr marL="1600200" indent="-228600" defTabSz="1216025">
              <a:defRPr>
                <a:solidFill>
                  <a:schemeClr val="tx1"/>
                </a:solidFill>
                <a:latin typeface="Calibri" panose="020F0502020204030204" pitchFamily="34" charset="0"/>
                <a:ea typeface="宋体" panose="02010600030101010101" pitchFamily="2" charset="-122"/>
              </a:defRPr>
            </a:lvl4pPr>
            <a:lvl5pPr marL="2057400" indent="-228600" defTabSz="1216025">
              <a:defRPr>
                <a:solidFill>
                  <a:schemeClr val="tx1"/>
                </a:solidFill>
                <a:latin typeface="Calibri" panose="020F0502020204030204" pitchFamily="34" charset="0"/>
                <a:ea typeface="宋体" panose="02010600030101010101" pitchFamily="2" charset="-122"/>
              </a:defRPr>
            </a:lvl5pPr>
            <a:lvl6pPr marL="25146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r>
              <a:rPr lang="zh-CN" altLang="en-US" sz="1600" dirty="0">
                <a:solidFill>
                  <a:srgbClr val="FF0000"/>
                </a:solidFill>
                <a:latin typeface="微软雅黑" panose="020B0503020204020204" pitchFamily="34" charset="-122"/>
                <a:ea typeface="微软雅黑" panose="020B0503020204020204" pitchFamily="34" charset="-122"/>
                <a:sym typeface="Arial" panose="020B0604020202020204" pitchFamily="34" charset="0"/>
              </a:rPr>
              <a:t>定义</a:t>
            </a:r>
            <a:r>
              <a:rPr lang="zh-CN" altLang="en-US" sz="1600" dirty="0" smtClean="0">
                <a:solidFill>
                  <a:srgbClr val="FF0000"/>
                </a:solidFill>
                <a:latin typeface="微软雅黑" panose="020B0503020204020204" pitchFamily="34" charset="-122"/>
                <a:ea typeface="微软雅黑" panose="020B0503020204020204" pitchFamily="34" charset="-122"/>
                <a:sym typeface="Arial" panose="020B0604020202020204" pitchFamily="34" charset="0"/>
              </a:rPr>
              <a:t>：</a:t>
            </a:r>
            <a:r>
              <a:rPr lang="zh-CN" altLang="en-US" sz="1100" dirty="0">
                <a:latin typeface="微软雅黑" panose="020B0503020204020204" pitchFamily="34" charset="-122"/>
                <a:ea typeface="微软雅黑" panose="020B0503020204020204" pitchFamily="34" charset="-122"/>
              </a:rPr>
              <a:t>将一个复杂对象的构建与它的表示分离，使得同样的构建过程可以创建不同的表示。主要解决在软件系统中，有时候面临着</a:t>
            </a:r>
            <a:r>
              <a:rPr lang="en-US" altLang="zh-CN" sz="1100" dirty="0">
                <a:latin typeface="微软雅黑" panose="020B0503020204020204" pitchFamily="34" charset="-122"/>
                <a:ea typeface="微软雅黑" panose="020B0503020204020204" pitchFamily="34" charset="-122"/>
              </a:rPr>
              <a:t>"</a:t>
            </a:r>
            <a:r>
              <a:rPr lang="zh-CN" altLang="en-US" sz="1100" dirty="0">
                <a:latin typeface="微软雅黑" panose="020B0503020204020204" pitchFamily="34" charset="-122"/>
                <a:ea typeface="微软雅黑" panose="020B0503020204020204" pitchFamily="34" charset="-122"/>
              </a:rPr>
              <a:t>一个复杂对象</a:t>
            </a:r>
            <a:r>
              <a:rPr lang="en-US" altLang="zh-CN" sz="1100" dirty="0">
                <a:latin typeface="微软雅黑" panose="020B0503020204020204" pitchFamily="34" charset="-122"/>
                <a:ea typeface="微软雅黑" panose="020B0503020204020204" pitchFamily="34" charset="-122"/>
              </a:rPr>
              <a:t>"</a:t>
            </a:r>
            <a:r>
              <a:rPr lang="zh-CN" altLang="en-US" sz="1100" dirty="0">
                <a:latin typeface="微软雅黑" panose="020B0503020204020204" pitchFamily="34" charset="-122"/>
                <a:ea typeface="微软雅黑" panose="020B0503020204020204" pitchFamily="34" charset="-122"/>
              </a:rPr>
              <a:t>的创建工作，其通常由各个部分的子对象用一定的算法构成；由于需求的变化，这个复杂对象的各个部分经常面临着剧烈的变化，但是将它们组合在一起的算法却相对稳定</a:t>
            </a:r>
            <a:r>
              <a:rPr lang="zh-CN" altLang="en-US" sz="1100" dirty="0" smtClean="0">
                <a:latin typeface="微软雅黑" panose="020B0503020204020204" pitchFamily="34" charset="-122"/>
                <a:ea typeface="微软雅黑" panose="020B0503020204020204" pitchFamily="34" charset="-122"/>
              </a:rPr>
              <a:t>。</a:t>
            </a:r>
            <a:endParaRPr lang="en-US" altLang="zh-CN" sz="1200" dirty="0" smtClean="0">
              <a:solidFill>
                <a:schemeClr val="tx1">
                  <a:lumMod val="95000"/>
                  <a:lumOff val="5000"/>
                </a:schemeClr>
              </a:solidFill>
              <a:latin typeface="微软雅黑" panose="020B0503020204020204" pitchFamily="34" charset="-122"/>
              <a:ea typeface="微软雅黑" panose="020B0503020204020204" pitchFamily="34" charset="-122"/>
              <a:sym typeface="Arial" panose="020B0604020202020204" pitchFamily="34" charset="0"/>
            </a:endParaRPr>
          </a:p>
          <a:p>
            <a:pPr>
              <a:lnSpc>
                <a:spcPct val="120000"/>
              </a:lnSpc>
              <a:spcBef>
                <a:spcPct val="20000"/>
              </a:spcBef>
            </a:pPr>
            <a:endParaRPr lang="en-US" altLang="zh-CN" sz="1200" dirty="0" smtClean="0">
              <a:solidFill>
                <a:schemeClr val="tx1">
                  <a:lumMod val="95000"/>
                  <a:lumOff val="5000"/>
                </a:schemeClr>
              </a:solidFill>
              <a:latin typeface="微软雅黑" panose="020B0503020204020204" pitchFamily="34" charset="-122"/>
              <a:ea typeface="微软雅黑" panose="020B0503020204020204" pitchFamily="34" charset="-122"/>
              <a:sym typeface="Arial" panose="020B0604020202020204" pitchFamily="34" charset="0"/>
            </a:endParaRPr>
          </a:p>
          <a:p>
            <a:pPr>
              <a:lnSpc>
                <a:spcPct val="120000"/>
              </a:lnSpc>
              <a:spcBef>
                <a:spcPct val="20000"/>
              </a:spcBef>
            </a:pPr>
            <a:r>
              <a:rPr lang="zh-CN" altLang="en-US" sz="1600" dirty="0" smtClean="0">
                <a:solidFill>
                  <a:srgbClr val="FF0000"/>
                </a:solidFill>
                <a:latin typeface="微软雅黑" panose="020B0503020204020204" pitchFamily="34" charset="-122"/>
                <a:ea typeface="微软雅黑" panose="020B0503020204020204" pitchFamily="34" charset="-122"/>
                <a:sym typeface="Arial" panose="020B0604020202020204" pitchFamily="34" charset="0"/>
              </a:rPr>
              <a:t>角色：</a:t>
            </a:r>
            <a:endParaRPr lang="en-US" altLang="zh-CN" sz="1600" dirty="0">
              <a:solidFill>
                <a:srgbClr val="FF0000"/>
              </a:solidFill>
              <a:latin typeface="微软雅黑" panose="020B0503020204020204" pitchFamily="34" charset="-122"/>
              <a:ea typeface="微软雅黑" panose="020B0503020204020204" pitchFamily="34" charset="-122"/>
              <a:sym typeface="Arial" panose="020B0604020202020204" pitchFamily="34" charset="0"/>
            </a:endParaRPr>
          </a:p>
          <a:p>
            <a:pPr marL="171450" indent="-171450">
              <a:lnSpc>
                <a:spcPct val="120000"/>
              </a:lnSpc>
              <a:spcBef>
                <a:spcPct val="20000"/>
              </a:spcBef>
              <a:buFont typeface="Wingdings" panose="05000000000000000000" pitchFamily="2" charset="2"/>
              <a:buChar char="l"/>
            </a:pPr>
            <a:r>
              <a:rPr lang="en-US" altLang="zh-CN" sz="1100" dirty="0">
                <a:solidFill>
                  <a:srgbClr val="FF0000"/>
                </a:solidFill>
                <a:latin typeface="微软雅黑" panose="020B0503020204020204" pitchFamily="34" charset="-122"/>
                <a:ea typeface="微软雅黑" panose="020B0503020204020204" pitchFamily="34" charset="-122"/>
              </a:rPr>
              <a:t>Product</a:t>
            </a:r>
            <a:r>
              <a:rPr lang="zh-CN" altLang="en-US" sz="1100" dirty="0">
                <a:solidFill>
                  <a:srgbClr val="FF0000"/>
                </a:solidFill>
                <a:latin typeface="微软雅黑" panose="020B0503020204020204" pitchFamily="34" charset="-122"/>
                <a:ea typeface="微软雅黑" panose="020B0503020204020204" pitchFamily="34" charset="-122"/>
              </a:rPr>
              <a:t>创建对象：</a:t>
            </a:r>
            <a:r>
              <a:rPr lang="zh-CN" altLang="en-US" sz="1100" dirty="0">
                <a:latin typeface="微软雅黑" panose="020B0503020204020204" pitchFamily="34" charset="-122"/>
                <a:ea typeface="微软雅黑" panose="020B0503020204020204" pitchFamily="34" charset="-122"/>
              </a:rPr>
              <a:t>要创建的复杂对象，通常具有稳定的产品结构</a:t>
            </a:r>
            <a:r>
              <a:rPr lang="zh-CN" altLang="en-US" sz="1100" dirty="0">
                <a:latin typeface="微软雅黑" panose="020B0503020204020204" pitchFamily="34" charset="-122"/>
                <a:ea typeface="微软雅黑" panose="020B0503020204020204" pitchFamily="34" charset="-122"/>
                <a:sym typeface="Arial" panose="020B0604020202020204" pitchFamily="34" charset="0"/>
              </a:rPr>
              <a:t>。</a:t>
            </a:r>
            <a:endParaRPr lang="zh-CN" altLang="en-US" sz="1100" dirty="0">
              <a:latin typeface="微软雅黑" panose="020B0503020204020204" pitchFamily="34" charset="-122"/>
              <a:ea typeface="微软雅黑" panose="020B0503020204020204" pitchFamily="34" charset="-122"/>
              <a:sym typeface="Arial" panose="020B0604020202020204" pitchFamily="34" charset="0"/>
            </a:endParaRPr>
          </a:p>
          <a:p>
            <a:pPr marL="171450" indent="-171450">
              <a:lnSpc>
                <a:spcPct val="120000"/>
              </a:lnSpc>
              <a:spcBef>
                <a:spcPct val="20000"/>
              </a:spcBef>
              <a:buFont typeface="Wingdings" panose="05000000000000000000" pitchFamily="2" charset="2"/>
              <a:buChar char="l"/>
            </a:pPr>
            <a:r>
              <a:rPr lang="en-US" altLang="zh-CN" sz="1100" dirty="0">
                <a:solidFill>
                  <a:srgbClr val="FF0000"/>
                </a:solidFill>
                <a:latin typeface="微软雅黑" panose="020B0503020204020204" pitchFamily="34" charset="-122"/>
                <a:ea typeface="微软雅黑" panose="020B0503020204020204" pitchFamily="34" charset="-122"/>
              </a:rPr>
              <a:t>builder</a:t>
            </a:r>
            <a:r>
              <a:rPr lang="zh-CN" altLang="en-US" sz="1100" dirty="0">
                <a:solidFill>
                  <a:srgbClr val="FF0000"/>
                </a:solidFill>
                <a:latin typeface="微软雅黑" panose="020B0503020204020204" pitchFamily="34" charset="-122"/>
                <a:ea typeface="微软雅黑" panose="020B0503020204020204" pitchFamily="34" charset="-122"/>
              </a:rPr>
              <a:t>：</a:t>
            </a:r>
            <a:r>
              <a:rPr lang="zh-CN" altLang="en-US" sz="1100" dirty="0">
                <a:latin typeface="微软雅黑" panose="020B0503020204020204" pitchFamily="34" charset="-122"/>
                <a:ea typeface="微软雅黑" panose="020B0503020204020204" pitchFamily="34" charset="-122"/>
              </a:rPr>
              <a:t>给出一个抽象接口，以规范产品对象的各个组成成分的建造。这个接口规定要实现复杂对象的哪些部分的创建，并不涉及具体的对象部件的创建。</a:t>
            </a:r>
            <a:endParaRPr lang="en-US" altLang="zh-CN" sz="1100" dirty="0">
              <a:latin typeface="微软雅黑" panose="020B0503020204020204" pitchFamily="34" charset="-122"/>
              <a:ea typeface="微软雅黑" panose="020B0503020204020204" pitchFamily="34" charset="-122"/>
            </a:endParaRPr>
          </a:p>
          <a:p>
            <a:pPr marL="171450" indent="-171450">
              <a:lnSpc>
                <a:spcPct val="120000"/>
              </a:lnSpc>
              <a:spcBef>
                <a:spcPct val="20000"/>
              </a:spcBef>
              <a:buFont typeface="Wingdings" panose="05000000000000000000" pitchFamily="2" charset="2"/>
              <a:buChar char="l"/>
            </a:pPr>
            <a:r>
              <a:rPr lang="en-US" altLang="zh-CN" sz="1100" dirty="0" err="1">
                <a:solidFill>
                  <a:srgbClr val="FF0000"/>
                </a:solidFill>
                <a:latin typeface="微软雅黑" panose="020B0503020204020204" pitchFamily="34" charset="-122"/>
                <a:ea typeface="微软雅黑" panose="020B0503020204020204" pitchFamily="34" charset="-122"/>
              </a:rPr>
              <a:t>ConcreteBuilder</a:t>
            </a:r>
            <a:r>
              <a:rPr lang="zh-CN" altLang="en-US" sz="1100" dirty="0">
                <a:solidFill>
                  <a:srgbClr val="FF0000"/>
                </a:solidFill>
                <a:latin typeface="微软雅黑" panose="020B0503020204020204" pitchFamily="34" charset="-122"/>
                <a:ea typeface="微软雅黑" panose="020B0503020204020204" pitchFamily="34" charset="-122"/>
              </a:rPr>
              <a:t>：</a:t>
            </a:r>
            <a:r>
              <a:rPr lang="zh-CN" altLang="en-US" sz="1100" dirty="0">
                <a:latin typeface="微软雅黑" panose="020B0503020204020204" pitchFamily="34" charset="-122"/>
                <a:ea typeface="微软雅黑" panose="020B0503020204020204" pitchFamily="34" charset="-122"/>
              </a:rPr>
              <a:t>实现</a:t>
            </a:r>
            <a:r>
              <a:rPr lang="en-US" altLang="zh-CN" sz="1100" dirty="0">
                <a:latin typeface="微软雅黑" panose="020B0503020204020204" pitchFamily="34" charset="-122"/>
                <a:ea typeface="微软雅黑" panose="020B0503020204020204" pitchFamily="34" charset="-122"/>
              </a:rPr>
              <a:t>Builder</a:t>
            </a:r>
            <a:r>
              <a:rPr lang="zh-CN" altLang="en-US" sz="1100" dirty="0">
                <a:latin typeface="微软雅黑" panose="020B0503020204020204" pitchFamily="34" charset="-122"/>
                <a:ea typeface="微软雅黑" panose="020B0503020204020204" pitchFamily="34" charset="-122"/>
              </a:rPr>
              <a:t>接口，针对不同的商业逻辑，具体化复杂对象的各部分的创建。 在建造过程完成后，提供产品的实例。</a:t>
            </a:r>
            <a:endParaRPr lang="en-US" altLang="zh-CN" sz="1100" dirty="0">
              <a:latin typeface="微软雅黑" panose="020B0503020204020204" pitchFamily="34" charset="-122"/>
              <a:ea typeface="微软雅黑" panose="020B0503020204020204" pitchFamily="34" charset="-122"/>
            </a:endParaRPr>
          </a:p>
          <a:p>
            <a:pPr marL="171450" indent="-171450">
              <a:lnSpc>
                <a:spcPct val="120000"/>
              </a:lnSpc>
              <a:spcBef>
                <a:spcPct val="20000"/>
              </a:spcBef>
              <a:buFont typeface="Wingdings" panose="05000000000000000000" pitchFamily="2" charset="2"/>
              <a:buChar char="l"/>
            </a:pPr>
            <a:r>
              <a:rPr lang="en-US" altLang="zh-CN" sz="1100" dirty="0">
                <a:solidFill>
                  <a:srgbClr val="FF0000"/>
                </a:solidFill>
                <a:latin typeface="微软雅黑" panose="020B0503020204020204" pitchFamily="34" charset="-122"/>
                <a:ea typeface="微软雅黑" panose="020B0503020204020204" pitchFamily="34" charset="-122"/>
              </a:rPr>
              <a:t>Director</a:t>
            </a:r>
            <a:r>
              <a:rPr lang="zh-CN" altLang="en-US" sz="1100" dirty="0">
                <a:solidFill>
                  <a:srgbClr val="FF0000"/>
                </a:solidFill>
                <a:latin typeface="微软雅黑" panose="020B0503020204020204" pitchFamily="34" charset="-122"/>
                <a:ea typeface="微软雅黑" panose="020B0503020204020204" pitchFamily="34" charset="-122"/>
              </a:rPr>
              <a:t>：</a:t>
            </a:r>
            <a:r>
              <a:rPr lang="zh-CN" altLang="en-US" sz="1100" dirty="0">
                <a:latin typeface="微软雅黑" panose="020B0503020204020204" pitchFamily="34" charset="-122"/>
                <a:ea typeface="微软雅黑" panose="020B0503020204020204" pitchFamily="34" charset="-122"/>
              </a:rPr>
              <a:t>调用具体建造者来创建复杂对象的各个部分，在指导者中不涉及具体产品的信息，只负责保证对象各部分完整创建或按某种顺序创建。</a:t>
            </a:r>
            <a:endParaRPr lang="en-US" altLang="zh-CN" sz="1100" dirty="0">
              <a:latin typeface="微软雅黑" panose="020B0503020204020204" pitchFamily="34" charset="-122"/>
              <a:ea typeface="微软雅黑" panose="020B0503020204020204" pitchFamily="34" charset="-122"/>
              <a:sym typeface="Arial" panose="020B0604020202020204" pitchFamily="34" charset="0"/>
            </a:endParaRPr>
          </a:p>
          <a:p>
            <a:pPr marL="171450" indent="-171450">
              <a:lnSpc>
                <a:spcPct val="120000"/>
              </a:lnSpc>
              <a:spcBef>
                <a:spcPct val="20000"/>
              </a:spcBef>
              <a:buFont typeface="Wingdings" panose="05000000000000000000" pitchFamily="2" charset="2"/>
              <a:buChar char="l"/>
            </a:pPr>
            <a:endParaRPr lang="en-US" sz="1100" dirty="0">
              <a:solidFill>
                <a:srgbClr val="FF0000"/>
              </a:solidFill>
              <a:latin typeface="微软雅黑" panose="020B0503020204020204" pitchFamily="34" charset="-122"/>
              <a:ea typeface="微软雅黑" panose="020B0503020204020204" pitchFamily="34" charset="-122"/>
              <a:sym typeface="Arial" panose="020B0604020202020204" pitchFamily="34" charset="0"/>
            </a:endParaRPr>
          </a:p>
          <a:p>
            <a:pPr>
              <a:lnSpc>
                <a:spcPct val="120000"/>
              </a:lnSpc>
              <a:spcBef>
                <a:spcPct val="20000"/>
              </a:spcBef>
            </a:pPr>
            <a:r>
              <a:rPr lang="zh-CN" altLang="en-US" sz="1600" dirty="0" smtClean="0">
                <a:solidFill>
                  <a:srgbClr val="FF0000"/>
                </a:solidFill>
                <a:latin typeface="微软雅黑" panose="020B0503020204020204" pitchFamily="34" charset="-122"/>
                <a:ea typeface="微软雅黑" panose="020B0503020204020204" pitchFamily="34" charset="-122"/>
                <a:sym typeface="Arial" panose="020B0604020202020204" pitchFamily="34" charset="0"/>
              </a:rPr>
              <a:t>代码实例：</a:t>
            </a:r>
            <a:r>
              <a:rPr lang="zh-CN" altLang="en-US" sz="1600" dirty="0" smtClean="0">
                <a:solidFill>
                  <a:schemeClr val="tx1">
                    <a:lumMod val="95000"/>
                    <a:lumOff val="5000"/>
                  </a:schemeClr>
                </a:solidFill>
                <a:latin typeface="微软雅黑" panose="020B0503020204020204" pitchFamily="34" charset="-122"/>
                <a:ea typeface="微软雅黑" panose="020B0503020204020204" pitchFamily="34" charset="-122"/>
                <a:sym typeface="Arial" panose="020B0604020202020204" pitchFamily="34" charset="0"/>
              </a:rPr>
              <a:t>房屋建造</a:t>
            </a:r>
            <a:endParaRPr sz="1600" dirty="0">
              <a:solidFill>
                <a:schemeClr val="tx1">
                  <a:lumMod val="95000"/>
                  <a:lumOff val="5000"/>
                </a:schemeClr>
              </a:solidFill>
              <a:latin typeface="微软雅黑" panose="020B0503020204020204" pitchFamily="34" charset="-122"/>
              <a:ea typeface="微软雅黑" panose="020B0503020204020204" pitchFamily="34" charset="-122"/>
              <a:sym typeface="Arial" panose="020B0604020202020204" pitchFamily="34" charset="0"/>
            </a:endParaRPr>
          </a:p>
        </p:txBody>
      </p:sp>
    </p:spTree>
  </p:cSld>
  <p:clrMapOvr>
    <a:masterClrMapping/>
  </p:clrMapOvr>
  <mc:AlternateContent xmlns:mc="http://schemas.openxmlformats.org/markup-compatibility/2006">
    <mc:Choice xmlns:p14="http://schemas.microsoft.com/office/powerpoint/2010/main" Requires="p14">
      <p:transition spd="slow" p14:dur="1600" advClick="0" advTm="3000">
        <p14:gallery dir="l"/>
      </p:transition>
    </mc:Choice>
    <mc:Fallback>
      <p:transition spd="slow" advClick="0" advTm="3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32"/>
                                        </p:tgtEl>
                                        <p:attrNameLst>
                                          <p:attrName>style.visibility</p:attrName>
                                        </p:attrNameLst>
                                      </p:cBhvr>
                                      <p:to>
                                        <p:strVal val="visible"/>
                                      </p:to>
                                    </p:set>
                                    <p:animEffect transition="in" filter="wipe(left)">
                                      <p:cBhvr>
                                        <p:cTn id="7" dur="500"/>
                                        <p:tgtEl>
                                          <p:spTgt spid="32"/>
                                        </p:tgtEl>
                                      </p:cBhvr>
                                    </p:animEffect>
                                  </p:childTnLst>
                                </p:cTn>
                              </p:par>
                            </p:childTnLst>
                          </p:cTn>
                        </p:par>
                        <p:par>
                          <p:cTn id="8" fill="hold">
                            <p:stCondLst>
                              <p:cond delay="500"/>
                            </p:stCondLst>
                            <p:childTnLst>
                              <p:par>
                                <p:cTn id="9" presetID="42" presetClass="entr" presetSubtype="0" fill="hold" grpId="0" nodeType="afterEffect">
                                  <p:stCondLst>
                                    <p:cond delay="0"/>
                                  </p:stCondLst>
                                  <p:childTnLst>
                                    <p:set>
                                      <p:cBhvr>
                                        <p:cTn id="10" dur="1" fill="hold">
                                          <p:stCondLst>
                                            <p:cond delay="0"/>
                                          </p:stCondLst>
                                        </p:cTn>
                                        <p:tgtEl>
                                          <p:spTgt spid="33"/>
                                        </p:tgtEl>
                                        <p:attrNameLst>
                                          <p:attrName>style.visibility</p:attrName>
                                        </p:attrNameLst>
                                      </p:cBhvr>
                                      <p:to>
                                        <p:strVal val="visible"/>
                                      </p:to>
                                    </p:set>
                                    <p:animEffect transition="in" filter="fade">
                                      <p:cBhvr>
                                        <p:cTn id="11" dur="1000"/>
                                        <p:tgtEl>
                                          <p:spTgt spid="33"/>
                                        </p:tgtEl>
                                      </p:cBhvr>
                                    </p:animEffect>
                                    <p:anim calcmode="lin" valueType="num">
                                      <p:cBhvr>
                                        <p:cTn id="12" dur="1000" fill="hold"/>
                                        <p:tgtEl>
                                          <p:spTgt spid="33"/>
                                        </p:tgtEl>
                                        <p:attrNameLst>
                                          <p:attrName>ppt_x</p:attrName>
                                        </p:attrNameLst>
                                      </p:cBhvr>
                                      <p:tavLst>
                                        <p:tav tm="0">
                                          <p:val>
                                            <p:strVal val="#ppt_x"/>
                                          </p:val>
                                        </p:tav>
                                        <p:tav tm="100000">
                                          <p:val>
                                            <p:strVal val="#ppt_x"/>
                                          </p:val>
                                        </p:tav>
                                      </p:tavLst>
                                    </p:anim>
                                    <p:anim calcmode="lin" valueType="num">
                                      <p:cBhvr>
                                        <p:cTn id="13" dur="1000" fill="hold"/>
                                        <p:tgtEl>
                                          <p:spTgt spid="33"/>
                                        </p:tgtEl>
                                        <p:attrNameLst>
                                          <p:attrName>ppt_y</p:attrName>
                                        </p:attrNameLst>
                                      </p:cBhvr>
                                      <p:tavLst>
                                        <p:tav tm="0">
                                          <p:val>
                                            <p:strVal val="#ppt_y+.1"/>
                                          </p:val>
                                        </p:tav>
                                        <p:tav tm="100000">
                                          <p:val>
                                            <p:strVal val="#ppt_y"/>
                                          </p:val>
                                        </p:tav>
                                      </p:tavLst>
                                    </p:anim>
                                  </p:childTnLst>
                                </p:cTn>
                              </p:par>
                            </p:childTnLst>
                          </p:cTn>
                        </p:par>
                        <p:par>
                          <p:cTn id="14" fill="hold">
                            <p:stCondLst>
                              <p:cond delay="1500"/>
                            </p:stCondLst>
                            <p:childTnLst>
                              <p:par>
                                <p:cTn id="15" presetID="2" presetClass="entr" presetSubtype="4" fill="hold" grpId="0" nodeType="afterEffect">
                                  <p:stCondLst>
                                    <p:cond delay="0"/>
                                  </p:stCondLst>
                                  <p:childTnLst>
                                    <p:set>
                                      <p:cBhvr>
                                        <p:cTn id="16" dur="1" fill="hold">
                                          <p:stCondLst>
                                            <p:cond delay="0"/>
                                          </p:stCondLst>
                                        </p:cTn>
                                        <p:tgtEl>
                                          <p:spTgt spid="4"/>
                                        </p:tgtEl>
                                        <p:attrNameLst>
                                          <p:attrName>style.visibility</p:attrName>
                                        </p:attrNameLst>
                                      </p:cBhvr>
                                      <p:to>
                                        <p:strVal val="visible"/>
                                      </p:to>
                                    </p:set>
                                    <p:anim calcmode="lin" valueType="num">
                                      <p:cBhvr additive="base">
                                        <p:cTn id="17" dur="500" fill="hold"/>
                                        <p:tgtEl>
                                          <p:spTgt spid="4"/>
                                        </p:tgtEl>
                                        <p:attrNameLst>
                                          <p:attrName>ppt_x</p:attrName>
                                        </p:attrNameLst>
                                      </p:cBhvr>
                                      <p:tavLst>
                                        <p:tav tm="0">
                                          <p:val>
                                            <p:strVal val="#ppt_x"/>
                                          </p:val>
                                        </p:tav>
                                        <p:tav tm="100000">
                                          <p:val>
                                            <p:strVal val="#ppt_x"/>
                                          </p:val>
                                        </p:tav>
                                      </p:tavLst>
                                    </p:anim>
                                    <p:anim calcmode="lin" valueType="num">
                                      <p:cBhvr additive="base">
                                        <p:cTn id="18" dur="500" fill="hold"/>
                                        <p:tgtEl>
                                          <p:spTgt spid="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2" grpId="0" animBg="1"/>
      <p:bldP spid="33" grpId="0"/>
      <p:bldP spid="4"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rotWithShape="1">
          <a:blip r:embed="rId1">
            <a:extLst>
              <a:ext uri="{28A0092B-C50C-407E-A947-70E740481C1C}">
                <a14:useLocalDpi xmlns:a14="http://schemas.microsoft.com/office/drawing/2010/main" val="0"/>
              </a:ext>
            </a:extLst>
          </a:blip>
          <a:srcRect l="-12" t="-9852" r="-859" b="8108"/>
          <a:stretch>
            <a:fillRect/>
          </a:stretch>
        </p:blipFill>
        <p:spPr>
          <a:xfrm>
            <a:off x="0" y="-551655"/>
            <a:ext cx="9222473" cy="5696744"/>
          </a:xfrm>
          <a:prstGeom prst="rect">
            <a:avLst/>
          </a:prstGeom>
        </p:spPr>
      </p:pic>
      <p:sp>
        <p:nvSpPr>
          <p:cNvPr id="3" name="平行四边形 2"/>
          <p:cNvSpPr/>
          <p:nvPr/>
        </p:nvSpPr>
        <p:spPr>
          <a:xfrm>
            <a:off x="-1295400" y="0"/>
            <a:ext cx="6096000" cy="5145089"/>
          </a:xfrm>
          <a:prstGeom prst="parallelogram">
            <a:avLst/>
          </a:prstGeom>
          <a:solidFill>
            <a:srgbClr val="FFFFFF">
              <a:alpha val="69804"/>
            </a:srgbClr>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zh-CN" altLang="en-US"/>
          </a:p>
        </p:txBody>
      </p:sp>
      <p:sp>
        <p:nvSpPr>
          <p:cNvPr id="20" name="椭圆 19"/>
          <p:cNvSpPr/>
          <p:nvPr/>
        </p:nvSpPr>
        <p:spPr bwMode="auto">
          <a:xfrm>
            <a:off x="1295400" y="972344"/>
            <a:ext cx="1680156" cy="1680675"/>
          </a:xfrm>
          <a:prstGeom prst="ellipse">
            <a:avLst/>
          </a:prstGeom>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91440" tIns="45720" rIns="91440" bIns="45720" numCol="1" rtlCol="0" anchor="t" anchorCtr="0" compatLnSpc="1"/>
          <a:lstStyle/>
          <a:p>
            <a:pPr defTabSz="685800"/>
            <a:endParaRPr lang="zh-CN" altLang="en-US" sz="1400">
              <a:solidFill>
                <a:schemeClr val="bg1"/>
              </a:solidFill>
              <a:latin typeface="Arial" panose="020B0604020202020204" pitchFamily="34" charset="0"/>
              <a:ea typeface="微软雅黑" panose="020B0503020204020204" pitchFamily="34" charset="-122"/>
            </a:endParaRPr>
          </a:p>
        </p:txBody>
      </p:sp>
      <p:sp>
        <p:nvSpPr>
          <p:cNvPr id="22" name="Rectangle 12"/>
          <p:cNvSpPr/>
          <p:nvPr/>
        </p:nvSpPr>
        <p:spPr>
          <a:xfrm>
            <a:off x="914400" y="2877344"/>
            <a:ext cx="2301974" cy="1706880"/>
          </a:xfrm>
          <a:prstGeom prst="rect">
            <a:avLst/>
          </a:prstGeom>
          <a:ln>
            <a:noFill/>
          </a:ln>
        </p:spPr>
        <p:txBody>
          <a:bodyPr wrap="square">
            <a:spAutoFit/>
          </a:bodyPr>
          <a:lstStyle/>
          <a:p>
            <a:pPr algn="ctr"/>
            <a:r>
              <a:rPr lang="zh-CN" altLang="en-US" sz="3000" b="1" dirty="0" smtClean="0">
                <a:solidFill>
                  <a:schemeClr val="accent1"/>
                </a:solidFill>
                <a:latin typeface="微软雅黑" panose="020B0503020204020204" pitchFamily="34" charset="-122"/>
                <a:ea typeface="微软雅黑" panose="020B0503020204020204" pitchFamily="34" charset="-122"/>
                <a:cs typeface="Open Sans" pitchFamily="34" charset="0"/>
              </a:rPr>
              <a:t>结构型</a:t>
            </a:r>
            <a:endParaRPr lang="zh-CN" altLang="en-US" sz="3000" b="1" dirty="0" smtClean="0">
              <a:solidFill>
                <a:schemeClr val="accent1"/>
              </a:solidFill>
              <a:latin typeface="微软雅黑" panose="020B0503020204020204" pitchFamily="34" charset="-122"/>
              <a:ea typeface="微软雅黑" panose="020B0503020204020204" pitchFamily="34" charset="-122"/>
              <a:cs typeface="Open Sans" pitchFamily="34" charset="0"/>
            </a:endParaRPr>
          </a:p>
          <a:p>
            <a:pPr algn="ctr"/>
            <a:endParaRPr lang="en-US" altLang="zh-CN" sz="1500" kern="3000" spc="23" dirty="0" smtClean="0">
              <a:solidFill>
                <a:schemeClr val="accent1"/>
              </a:solidFill>
              <a:latin typeface="微软雅黑" panose="020B0503020204020204" pitchFamily="34" charset="-122"/>
              <a:ea typeface="微软雅黑" panose="020B0503020204020204" pitchFamily="34" charset="-122"/>
            </a:endParaRPr>
          </a:p>
          <a:p>
            <a:pPr algn="ctr"/>
            <a:r>
              <a:rPr lang="zh-CN" altLang="en-US" sz="1500" kern="3000" spc="23" dirty="0" smtClean="0">
                <a:solidFill>
                  <a:schemeClr val="accent1"/>
                </a:solidFill>
                <a:latin typeface="微软雅黑" panose="020B0503020204020204" pitchFamily="34" charset="-122"/>
                <a:ea typeface="微软雅黑" panose="020B0503020204020204" pitchFamily="34" charset="-122"/>
              </a:rPr>
              <a:t>    适配器、桥梁、</a:t>
            </a:r>
            <a:endParaRPr lang="zh-CN" altLang="en-US" sz="1500" kern="3000" spc="23" dirty="0" smtClean="0">
              <a:solidFill>
                <a:schemeClr val="accent1"/>
              </a:solidFill>
              <a:latin typeface="微软雅黑" panose="020B0503020204020204" pitchFamily="34" charset="-122"/>
              <a:ea typeface="微软雅黑" panose="020B0503020204020204" pitchFamily="34" charset="-122"/>
            </a:endParaRPr>
          </a:p>
          <a:p>
            <a:pPr algn="ctr"/>
            <a:r>
              <a:rPr lang="zh-CN" altLang="en-US" sz="1500" kern="3000" spc="23" dirty="0" smtClean="0">
                <a:solidFill>
                  <a:schemeClr val="accent1"/>
                </a:solidFill>
                <a:latin typeface="微软雅黑" panose="020B0503020204020204" pitchFamily="34" charset="-122"/>
                <a:ea typeface="微软雅黑" panose="020B0503020204020204" pitchFamily="34" charset="-122"/>
              </a:rPr>
              <a:t>    组合、装饰器、</a:t>
            </a:r>
            <a:endParaRPr lang="zh-CN" altLang="en-US" sz="1500" kern="3000" spc="23" dirty="0" smtClean="0">
              <a:solidFill>
                <a:schemeClr val="accent1"/>
              </a:solidFill>
              <a:latin typeface="微软雅黑" panose="020B0503020204020204" pitchFamily="34" charset="-122"/>
              <a:ea typeface="微软雅黑" panose="020B0503020204020204" pitchFamily="34" charset="-122"/>
            </a:endParaRPr>
          </a:p>
          <a:p>
            <a:pPr algn="ctr"/>
            <a:r>
              <a:rPr lang="zh-CN" altLang="en-US" sz="1500" kern="3000" spc="23" dirty="0" smtClean="0">
                <a:solidFill>
                  <a:schemeClr val="accent1"/>
                </a:solidFill>
                <a:latin typeface="微软雅黑" panose="020B0503020204020204" pitchFamily="34" charset="-122"/>
                <a:ea typeface="微软雅黑" panose="020B0503020204020204" pitchFamily="34" charset="-122"/>
              </a:rPr>
              <a:t> 外观、享元、</a:t>
            </a:r>
            <a:endParaRPr lang="zh-CN" altLang="en-US" sz="1500" kern="3000" spc="23" dirty="0" smtClean="0">
              <a:solidFill>
                <a:schemeClr val="accent1"/>
              </a:solidFill>
              <a:latin typeface="微软雅黑" panose="020B0503020204020204" pitchFamily="34" charset="-122"/>
              <a:ea typeface="微软雅黑" panose="020B0503020204020204" pitchFamily="34" charset="-122"/>
            </a:endParaRPr>
          </a:p>
          <a:p>
            <a:pPr algn="ctr"/>
            <a:r>
              <a:rPr lang="zh-CN" altLang="en-US" sz="1500" kern="3000" spc="23" dirty="0" smtClean="0">
                <a:solidFill>
                  <a:schemeClr val="accent1"/>
                </a:solidFill>
                <a:latin typeface="微软雅黑" panose="020B0503020204020204" pitchFamily="34" charset="-122"/>
                <a:ea typeface="微软雅黑" panose="020B0503020204020204" pitchFamily="34" charset="-122"/>
              </a:rPr>
              <a:t>代理</a:t>
            </a:r>
            <a:endParaRPr lang="zh-CN" altLang="en-US" sz="1500" kern="3000" spc="23" dirty="0" smtClean="0">
              <a:solidFill>
                <a:schemeClr val="accent1"/>
              </a:solidFill>
              <a:latin typeface="微软雅黑" panose="020B0503020204020204" pitchFamily="34" charset="-122"/>
              <a:ea typeface="微软雅黑" panose="020B0503020204020204" pitchFamily="34" charset="-122"/>
            </a:endParaRPr>
          </a:p>
        </p:txBody>
      </p:sp>
      <p:sp>
        <p:nvSpPr>
          <p:cNvPr id="23" name="TextBox 22"/>
          <p:cNvSpPr txBox="1"/>
          <p:nvPr/>
        </p:nvSpPr>
        <p:spPr>
          <a:xfrm>
            <a:off x="1524000" y="1124744"/>
            <a:ext cx="1135247" cy="1323439"/>
          </a:xfrm>
          <a:prstGeom prst="rect">
            <a:avLst/>
          </a:prstGeom>
          <a:noFill/>
        </p:spPr>
        <p:txBody>
          <a:bodyPr wrap="none" rtlCol="0">
            <a:spAutoFit/>
          </a:bodyPr>
          <a:lstStyle/>
          <a:p>
            <a:r>
              <a:rPr lang="en-US" altLang="zh-CN" sz="8000" dirty="0" smtClean="0">
                <a:solidFill>
                  <a:schemeClr val="bg1"/>
                </a:solidFill>
                <a:latin typeface="Agency FB" panose="020B0503020202020204" pitchFamily="34" charset="0"/>
              </a:rPr>
              <a:t>03</a:t>
            </a:r>
            <a:endParaRPr lang="zh-CN" altLang="en-US" sz="8000" dirty="0">
              <a:solidFill>
                <a:schemeClr val="bg1"/>
              </a:solidFill>
              <a:latin typeface="Agency FB" panose="020B0503020202020204" pitchFamily="34" charset="0"/>
            </a:endParaRPr>
          </a:p>
        </p:txBody>
      </p:sp>
      <p:sp>
        <p:nvSpPr>
          <p:cNvPr id="7" name="等腰三角形 6"/>
          <p:cNvSpPr/>
          <p:nvPr/>
        </p:nvSpPr>
        <p:spPr>
          <a:xfrm rot="9007879">
            <a:off x="4333390" y="954899"/>
            <a:ext cx="376746" cy="322924"/>
          </a:xfrm>
          <a:prstGeom prst="triangl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等腰三角形 7"/>
          <p:cNvSpPr/>
          <p:nvPr/>
        </p:nvSpPr>
        <p:spPr>
          <a:xfrm rot="9007879">
            <a:off x="3122238" y="2970585"/>
            <a:ext cx="275073" cy="235776"/>
          </a:xfrm>
          <a:prstGeom prst="triangl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100" advTm="6000">
        <p14:switch dir="r"/>
      </p:transition>
    </mc:Choice>
    <mc:Fallback>
      <p:transition spd="slow" advTm="6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20"/>
                                        </p:tgtEl>
                                        <p:attrNameLst>
                                          <p:attrName>style.visibility</p:attrName>
                                        </p:attrNameLst>
                                      </p:cBhvr>
                                      <p:to>
                                        <p:strVal val="visible"/>
                                      </p:to>
                                    </p:set>
                                    <p:anim calcmode="lin" valueType="num">
                                      <p:cBhvr>
                                        <p:cTn id="7" dur="500" fill="hold"/>
                                        <p:tgtEl>
                                          <p:spTgt spid="20"/>
                                        </p:tgtEl>
                                        <p:attrNameLst>
                                          <p:attrName>ppt_w</p:attrName>
                                        </p:attrNameLst>
                                      </p:cBhvr>
                                      <p:tavLst>
                                        <p:tav tm="0">
                                          <p:val>
                                            <p:fltVal val="0"/>
                                          </p:val>
                                        </p:tav>
                                        <p:tav tm="100000">
                                          <p:val>
                                            <p:strVal val="#ppt_w"/>
                                          </p:val>
                                        </p:tav>
                                      </p:tavLst>
                                    </p:anim>
                                    <p:anim calcmode="lin" valueType="num">
                                      <p:cBhvr>
                                        <p:cTn id="8" dur="500" fill="hold"/>
                                        <p:tgtEl>
                                          <p:spTgt spid="20"/>
                                        </p:tgtEl>
                                        <p:attrNameLst>
                                          <p:attrName>ppt_h</p:attrName>
                                        </p:attrNameLst>
                                      </p:cBhvr>
                                      <p:tavLst>
                                        <p:tav tm="0">
                                          <p:val>
                                            <p:fltVal val="0"/>
                                          </p:val>
                                        </p:tav>
                                        <p:tav tm="100000">
                                          <p:val>
                                            <p:strVal val="#ppt_h"/>
                                          </p:val>
                                        </p:tav>
                                      </p:tavLst>
                                    </p:anim>
                                    <p:animEffect transition="in" filter="fade">
                                      <p:cBhvr>
                                        <p:cTn id="9" dur="500"/>
                                        <p:tgtEl>
                                          <p:spTgt spid="20"/>
                                        </p:tgtEl>
                                      </p:cBhvr>
                                    </p:animEffect>
                                  </p:childTnLst>
                                </p:cTn>
                              </p:par>
                            </p:childTnLst>
                          </p:cTn>
                        </p:par>
                        <p:par>
                          <p:cTn id="10" fill="hold">
                            <p:stCondLst>
                              <p:cond delay="500"/>
                            </p:stCondLst>
                            <p:childTnLst>
                              <p:par>
                                <p:cTn id="11" presetID="53" presetClass="entr" presetSubtype="16" fill="hold" grpId="0" nodeType="afterEffect">
                                  <p:stCondLst>
                                    <p:cond delay="0"/>
                                  </p:stCondLst>
                                  <p:childTnLst>
                                    <p:set>
                                      <p:cBhvr>
                                        <p:cTn id="12" dur="1" fill="hold">
                                          <p:stCondLst>
                                            <p:cond delay="0"/>
                                          </p:stCondLst>
                                        </p:cTn>
                                        <p:tgtEl>
                                          <p:spTgt spid="23"/>
                                        </p:tgtEl>
                                        <p:attrNameLst>
                                          <p:attrName>style.visibility</p:attrName>
                                        </p:attrNameLst>
                                      </p:cBhvr>
                                      <p:to>
                                        <p:strVal val="visible"/>
                                      </p:to>
                                    </p:set>
                                    <p:anim calcmode="lin" valueType="num">
                                      <p:cBhvr>
                                        <p:cTn id="13" dur="500" fill="hold"/>
                                        <p:tgtEl>
                                          <p:spTgt spid="23"/>
                                        </p:tgtEl>
                                        <p:attrNameLst>
                                          <p:attrName>ppt_w</p:attrName>
                                        </p:attrNameLst>
                                      </p:cBhvr>
                                      <p:tavLst>
                                        <p:tav tm="0">
                                          <p:val>
                                            <p:fltVal val="0"/>
                                          </p:val>
                                        </p:tav>
                                        <p:tav tm="100000">
                                          <p:val>
                                            <p:strVal val="#ppt_w"/>
                                          </p:val>
                                        </p:tav>
                                      </p:tavLst>
                                    </p:anim>
                                    <p:anim calcmode="lin" valueType="num">
                                      <p:cBhvr>
                                        <p:cTn id="14" dur="500" fill="hold"/>
                                        <p:tgtEl>
                                          <p:spTgt spid="23"/>
                                        </p:tgtEl>
                                        <p:attrNameLst>
                                          <p:attrName>ppt_h</p:attrName>
                                        </p:attrNameLst>
                                      </p:cBhvr>
                                      <p:tavLst>
                                        <p:tav tm="0">
                                          <p:val>
                                            <p:fltVal val="0"/>
                                          </p:val>
                                        </p:tav>
                                        <p:tav tm="100000">
                                          <p:val>
                                            <p:strVal val="#ppt_h"/>
                                          </p:val>
                                        </p:tav>
                                      </p:tavLst>
                                    </p:anim>
                                    <p:animEffect transition="in" filter="fade">
                                      <p:cBhvr>
                                        <p:cTn id="15" dur="500"/>
                                        <p:tgtEl>
                                          <p:spTgt spid="23"/>
                                        </p:tgtEl>
                                      </p:cBhvr>
                                    </p:animEffect>
                                  </p:childTnLst>
                                </p:cTn>
                              </p:par>
                            </p:childTnLst>
                          </p:cTn>
                        </p:par>
                        <p:par>
                          <p:cTn id="16" fill="hold">
                            <p:stCondLst>
                              <p:cond delay="1000"/>
                            </p:stCondLst>
                            <p:childTnLst>
                              <p:par>
                                <p:cTn id="17" presetID="14" presetClass="entr" presetSubtype="10" fill="hold" grpId="0" nodeType="afterEffect">
                                  <p:stCondLst>
                                    <p:cond delay="0"/>
                                  </p:stCondLst>
                                  <p:childTnLst>
                                    <p:set>
                                      <p:cBhvr>
                                        <p:cTn id="18" dur="1" fill="hold">
                                          <p:stCondLst>
                                            <p:cond delay="0"/>
                                          </p:stCondLst>
                                        </p:cTn>
                                        <p:tgtEl>
                                          <p:spTgt spid="22"/>
                                        </p:tgtEl>
                                        <p:attrNameLst>
                                          <p:attrName>style.visibility</p:attrName>
                                        </p:attrNameLst>
                                      </p:cBhvr>
                                      <p:to>
                                        <p:strVal val="visible"/>
                                      </p:to>
                                    </p:set>
                                    <p:animEffect transition="in" filter="randombar(horizontal)">
                                      <p:cBhvr>
                                        <p:cTn id="19" dur="500"/>
                                        <p:tgtEl>
                                          <p:spTgt spid="22"/>
                                        </p:tgtEl>
                                      </p:cBhvr>
                                    </p:animEffect>
                                  </p:childTnLst>
                                </p:cTn>
                              </p:par>
                            </p:childTnLst>
                          </p:cTn>
                        </p:par>
                        <p:par>
                          <p:cTn id="20" fill="hold">
                            <p:stCondLst>
                              <p:cond delay="1500"/>
                            </p:stCondLst>
                            <p:childTnLst>
                              <p:par>
                                <p:cTn id="21" presetID="14" presetClass="entr" presetSubtype="10" fill="hold" grpId="0" nodeType="afterEffect">
                                  <p:stCondLst>
                                    <p:cond delay="0"/>
                                  </p:stCondLst>
                                  <p:childTnLst>
                                    <p:set>
                                      <p:cBhvr>
                                        <p:cTn id="22" dur="1" fill="hold">
                                          <p:stCondLst>
                                            <p:cond delay="0"/>
                                          </p:stCondLst>
                                        </p:cTn>
                                        <p:tgtEl>
                                          <p:spTgt spid="7"/>
                                        </p:tgtEl>
                                        <p:attrNameLst>
                                          <p:attrName>style.visibility</p:attrName>
                                        </p:attrNameLst>
                                      </p:cBhvr>
                                      <p:to>
                                        <p:strVal val="visible"/>
                                      </p:to>
                                    </p:set>
                                    <p:animEffect transition="in" filter="randombar(horizontal)">
                                      <p:cBhvr>
                                        <p:cTn id="23" dur="500"/>
                                        <p:tgtEl>
                                          <p:spTgt spid="7"/>
                                        </p:tgtEl>
                                      </p:cBhvr>
                                    </p:animEffect>
                                  </p:childTnLst>
                                </p:cTn>
                              </p:par>
                            </p:childTnLst>
                          </p:cTn>
                        </p:par>
                        <p:par>
                          <p:cTn id="24" fill="hold">
                            <p:stCondLst>
                              <p:cond delay="2000"/>
                            </p:stCondLst>
                            <p:childTnLst>
                              <p:par>
                                <p:cTn id="25" presetID="14" presetClass="entr" presetSubtype="10" fill="hold" grpId="0" nodeType="afterEffect">
                                  <p:stCondLst>
                                    <p:cond delay="0"/>
                                  </p:stCondLst>
                                  <p:childTnLst>
                                    <p:set>
                                      <p:cBhvr>
                                        <p:cTn id="26" dur="1" fill="hold">
                                          <p:stCondLst>
                                            <p:cond delay="0"/>
                                          </p:stCondLst>
                                        </p:cTn>
                                        <p:tgtEl>
                                          <p:spTgt spid="8"/>
                                        </p:tgtEl>
                                        <p:attrNameLst>
                                          <p:attrName>style.visibility</p:attrName>
                                        </p:attrNameLst>
                                      </p:cBhvr>
                                      <p:to>
                                        <p:strVal val="visible"/>
                                      </p:to>
                                    </p:set>
                                    <p:animEffect transition="in" filter="randombar(horizontal)">
                                      <p:cBhvr>
                                        <p:cTn id="27"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animBg="1"/>
      <p:bldP spid="22" grpId="0"/>
      <p:bldP spid="23" grpId="0"/>
      <p:bldP spid="7" grpId="0" animBg="1"/>
      <p:bldP spid="8" grpId="0" animBg="1"/>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矩形 31"/>
          <p:cNvSpPr/>
          <p:nvPr/>
        </p:nvSpPr>
        <p:spPr bwMode="auto">
          <a:xfrm>
            <a:off x="578557" y="389336"/>
            <a:ext cx="324672" cy="599032"/>
          </a:xfrm>
          <a:prstGeom prst="rect">
            <a:avLst/>
          </a:prstGeom>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91440" tIns="45720" rIns="91440" bIns="45720" numCol="1" rtlCol="0" anchor="t" anchorCtr="0" compatLnSpc="1"/>
          <a:lstStyle/>
          <a:p>
            <a:pPr marL="0" marR="0" indent="0" algn="l" defTabSz="914400" rtl="0" eaLnBrk="1" fontAlgn="base" latinLnBrk="0" hangingPunct="1">
              <a:lnSpc>
                <a:spcPct val="100000"/>
              </a:lnSpc>
              <a:spcBef>
                <a:spcPct val="0"/>
              </a:spcBef>
              <a:spcAft>
                <a:spcPct val="0"/>
              </a:spcAft>
              <a:buClrTx/>
              <a:buSzTx/>
              <a:buFontTx/>
              <a:buNone/>
            </a:pPr>
            <a:endParaRPr kumimoji="0" lang="zh-CN" altLang="en-US" sz="1800" b="1" i="0" u="none" strike="noStrike" cap="none" normalizeH="0" baseline="0" smtClean="0">
              <a:ln>
                <a:noFill/>
              </a:ln>
              <a:solidFill>
                <a:schemeClr val="tx1"/>
              </a:solidFill>
              <a:effectLst/>
              <a:latin typeface="Arial" panose="020B0604020202020204" pitchFamily="34" charset="0"/>
              <a:ea typeface="微软雅黑" panose="020B0503020204020204" pitchFamily="34" charset="-122"/>
            </a:endParaRPr>
          </a:p>
        </p:txBody>
      </p:sp>
      <p:sp>
        <p:nvSpPr>
          <p:cNvPr id="33" name="矩形 32"/>
          <p:cNvSpPr/>
          <p:nvPr/>
        </p:nvSpPr>
        <p:spPr>
          <a:xfrm>
            <a:off x="903229" y="477255"/>
            <a:ext cx="4196020" cy="423193"/>
          </a:xfrm>
          <a:prstGeom prst="rect">
            <a:avLst/>
          </a:prstGeom>
        </p:spPr>
        <p:txBody>
          <a:bodyPr wrap="none" lIns="68580" tIns="34290" rIns="68580" bIns="34290">
            <a:spAutoFit/>
          </a:bodyPr>
          <a:lstStyle/>
          <a:p>
            <a:r>
              <a:rPr lang="zh-CN" altLang="en-US" sz="2300" dirty="0">
                <a:solidFill>
                  <a:schemeClr val="accent1"/>
                </a:solidFill>
                <a:latin typeface="Agency FB" panose="020B0503020202020204" pitchFamily="34" charset="0"/>
              </a:rPr>
              <a:t>适配器</a:t>
            </a:r>
            <a:r>
              <a:rPr lang="zh-CN" altLang="en-US" sz="2300" dirty="0" smtClean="0">
                <a:solidFill>
                  <a:schemeClr val="accent1"/>
                </a:solidFill>
                <a:latin typeface="Agency FB" panose="020B0503020202020204" pitchFamily="34" charset="0"/>
              </a:rPr>
              <a:t>模式 </a:t>
            </a:r>
            <a:r>
              <a:rPr lang="zh-CN" altLang="en-US" sz="2300" dirty="0">
                <a:solidFill>
                  <a:schemeClr val="accent1"/>
                </a:solidFill>
                <a:latin typeface="Agency FB" panose="020B0503020202020204" pitchFamily="34" charset="0"/>
              </a:rPr>
              <a:t> </a:t>
            </a:r>
            <a:r>
              <a:rPr lang="en-US" altLang="zh-CN" sz="2300" dirty="0">
                <a:solidFill>
                  <a:schemeClr val="accent1"/>
                </a:solidFill>
                <a:latin typeface="Agency FB" panose="020B0503020202020204" pitchFamily="34" charset="0"/>
              </a:rPr>
              <a:t>/</a:t>
            </a:r>
            <a:r>
              <a:rPr lang="zh-CN" altLang="en-US" sz="2300" dirty="0">
                <a:solidFill>
                  <a:schemeClr val="accent1"/>
                </a:solidFill>
                <a:latin typeface="Agency FB" panose="020B0503020202020204" pitchFamily="34" charset="0"/>
              </a:rPr>
              <a:t> </a:t>
            </a:r>
            <a:r>
              <a:rPr lang="en-US" altLang="zh-CN" sz="2300" dirty="0" smtClean="0">
                <a:solidFill>
                  <a:schemeClr val="accent1"/>
                </a:solidFill>
                <a:latin typeface="Agency FB" panose="020B0503020202020204" pitchFamily="34" charset="0"/>
              </a:rPr>
              <a:t>Adapter Pattern</a:t>
            </a:r>
            <a:endParaRPr lang="en-US" altLang="zh-CN" sz="2300" dirty="0" smtClean="0">
              <a:solidFill>
                <a:schemeClr val="accent1"/>
              </a:solidFill>
              <a:latin typeface="Agency FB" panose="020B0503020202020204" pitchFamily="34" charset="0"/>
            </a:endParaRPr>
          </a:p>
        </p:txBody>
      </p:sp>
      <p:sp>
        <p:nvSpPr>
          <p:cNvPr id="4" name="矩形 42"/>
          <p:cNvSpPr>
            <a:spLocks noChangeArrowheads="1"/>
          </p:cNvSpPr>
          <p:nvPr/>
        </p:nvSpPr>
        <p:spPr bwMode="auto">
          <a:xfrm>
            <a:off x="903228" y="1200944"/>
            <a:ext cx="7783571" cy="22036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lvl1pPr defTabSz="1216025">
              <a:defRPr>
                <a:solidFill>
                  <a:schemeClr val="tx1"/>
                </a:solidFill>
                <a:latin typeface="Calibri" panose="020F0502020204030204" pitchFamily="34" charset="0"/>
                <a:ea typeface="宋体" panose="02010600030101010101" pitchFamily="2" charset="-122"/>
              </a:defRPr>
            </a:lvl1pPr>
            <a:lvl2pPr marL="742950" indent="-285750" defTabSz="1216025">
              <a:defRPr>
                <a:solidFill>
                  <a:schemeClr val="tx1"/>
                </a:solidFill>
                <a:latin typeface="Calibri" panose="020F0502020204030204" pitchFamily="34" charset="0"/>
                <a:ea typeface="宋体" panose="02010600030101010101" pitchFamily="2" charset="-122"/>
              </a:defRPr>
            </a:lvl2pPr>
            <a:lvl3pPr marL="1143000" indent="-228600" defTabSz="1216025">
              <a:defRPr>
                <a:solidFill>
                  <a:schemeClr val="tx1"/>
                </a:solidFill>
                <a:latin typeface="Calibri" panose="020F0502020204030204" pitchFamily="34" charset="0"/>
                <a:ea typeface="宋体" panose="02010600030101010101" pitchFamily="2" charset="-122"/>
              </a:defRPr>
            </a:lvl3pPr>
            <a:lvl4pPr marL="1600200" indent="-228600" defTabSz="1216025">
              <a:defRPr>
                <a:solidFill>
                  <a:schemeClr val="tx1"/>
                </a:solidFill>
                <a:latin typeface="Calibri" panose="020F0502020204030204" pitchFamily="34" charset="0"/>
                <a:ea typeface="宋体" panose="02010600030101010101" pitchFamily="2" charset="-122"/>
              </a:defRPr>
            </a:lvl4pPr>
            <a:lvl5pPr marL="2057400" indent="-228600" defTabSz="1216025">
              <a:defRPr>
                <a:solidFill>
                  <a:schemeClr val="tx1"/>
                </a:solidFill>
                <a:latin typeface="Calibri" panose="020F0502020204030204" pitchFamily="34" charset="0"/>
                <a:ea typeface="宋体" panose="02010600030101010101" pitchFamily="2" charset="-122"/>
              </a:defRPr>
            </a:lvl5pPr>
            <a:lvl6pPr marL="25146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r>
              <a:rPr lang="zh-CN" altLang="en-US" sz="1600" dirty="0">
                <a:solidFill>
                  <a:srgbClr val="FF0000"/>
                </a:solidFill>
                <a:latin typeface="微软雅黑" panose="020B0503020204020204" pitchFamily="34" charset="-122"/>
                <a:ea typeface="微软雅黑" panose="020B0503020204020204" pitchFamily="34" charset="-122"/>
                <a:sym typeface="Arial" panose="020B0604020202020204" pitchFamily="34" charset="0"/>
              </a:rPr>
              <a:t>定义</a:t>
            </a:r>
            <a:r>
              <a:rPr lang="zh-CN" altLang="en-US" sz="1600" dirty="0" smtClean="0">
                <a:solidFill>
                  <a:srgbClr val="FF0000"/>
                </a:solidFill>
                <a:latin typeface="微软雅黑" panose="020B0503020204020204" pitchFamily="34" charset="-122"/>
                <a:ea typeface="微软雅黑" panose="020B0503020204020204" pitchFamily="34" charset="-122"/>
                <a:sym typeface="Arial" panose="020B0604020202020204" pitchFamily="34" charset="0"/>
              </a:rPr>
              <a:t>：</a:t>
            </a:r>
            <a:r>
              <a:rPr lang="zh-CN" altLang="en-US" sz="1100" dirty="0">
                <a:latin typeface="微软雅黑" panose="020B0503020204020204" pitchFamily="34" charset="-122"/>
                <a:ea typeface="微软雅黑" panose="020B0503020204020204" pitchFamily="34" charset="-122"/>
              </a:rPr>
              <a:t>将一个类的接口转换成客户希望的</a:t>
            </a:r>
            <a:r>
              <a:rPr lang="zh-CN" altLang="en-US" sz="1100" dirty="0" smtClean="0">
                <a:latin typeface="微软雅黑" panose="020B0503020204020204" pitchFamily="34" charset="-122"/>
                <a:ea typeface="微软雅黑" panose="020B0503020204020204" pitchFamily="34" charset="-122"/>
              </a:rPr>
              <a:t>另外一</a:t>
            </a:r>
            <a:r>
              <a:rPr lang="zh-CN" altLang="en-US" sz="1100" dirty="0">
                <a:latin typeface="微软雅黑" panose="020B0503020204020204" pitchFamily="34" charset="-122"/>
                <a:ea typeface="微软雅黑" panose="020B0503020204020204" pitchFamily="34" charset="-122"/>
              </a:rPr>
              <a:t>个接口</a:t>
            </a:r>
            <a:r>
              <a:rPr lang="zh-CN" altLang="en-US" sz="1100" dirty="0" smtClean="0">
                <a:latin typeface="微软雅黑" panose="020B0503020204020204" pitchFamily="34" charset="-122"/>
                <a:ea typeface="微软雅黑" panose="020B0503020204020204" pitchFamily="34" charset="-122"/>
              </a:rPr>
              <a:t>。</a:t>
            </a:r>
            <a:r>
              <a:rPr lang="en-US" altLang="zh-CN" sz="1100" dirty="0" smtClean="0">
                <a:latin typeface="微软雅黑" panose="020B0503020204020204" pitchFamily="34" charset="-122"/>
                <a:ea typeface="微软雅黑" panose="020B0503020204020204" pitchFamily="34" charset="-122"/>
              </a:rPr>
              <a:t>Adapter</a:t>
            </a:r>
            <a:r>
              <a:rPr lang="zh-CN" altLang="en-US" sz="1100" dirty="0" smtClean="0">
                <a:latin typeface="微软雅黑" panose="020B0503020204020204" pitchFamily="34" charset="-122"/>
                <a:ea typeface="微软雅黑" panose="020B0503020204020204" pitchFamily="34" charset="-122"/>
              </a:rPr>
              <a:t>模式</a:t>
            </a:r>
            <a:r>
              <a:rPr lang="zh-CN" altLang="en-US" sz="1100" dirty="0">
                <a:latin typeface="微软雅黑" panose="020B0503020204020204" pitchFamily="34" charset="-122"/>
                <a:ea typeface="微软雅黑" panose="020B0503020204020204" pitchFamily="34" charset="-122"/>
              </a:rPr>
              <a:t>使得原本由于接口不兼容而不能一起工作的那些类可以一起工作。适配器模式分为类适配器模式和对象适配器</a:t>
            </a:r>
            <a:r>
              <a:rPr lang="zh-CN" altLang="en-US" sz="1100" dirty="0" smtClean="0">
                <a:latin typeface="微软雅黑" panose="020B0503020204020204" pitchFamily="34" charset="-122"/>
                <a:ea typeface="微软雅黑" panose="020B0503020204020204" pitchFamily="34" charset="-122"/>
              </a:rPr>
              <a:t>模式，区别</a:t>
            </a:r>
            <a:r>
              <a:rPr lang="zh-CN" altLang="en-US" sz="1100" dirty="0">
                <a:latin typeface="微软雅黑" panose="020B0503020204020204" pitchFamily="34" charset="-122"/>
                <a:ea typeface="微软雅黑" panose="020B0503020204020204" pitchFamily="34" charset="-122"/>
              </a:rPr>
              <a:t>仅在于</a:t>
            </a:r>
            <a:r>
              <a:rPr lang="zh-CN" altLang="en-US" sz="1100" dirty="0" smtClean="0">
                <a:latin typeface="微软雅黑" panose="020B0503020204020204" pitchFamily="34" charset="-122"/>
                <a:ea typeface="微软雅黑" panose="020B0503020204020204" pitchFamily="34" charset="-122"/>
              </a:rPr>
              <a:t>适配器</a:t>
            </a:r>
            <a:r>
              <a:rPr lang="zh-CN" altLang="en-US" sz="1100" dirty="0">
                <a:latin typeface="微软雅黑" panose="020B0503020204020204" pitchFamily="34" charset="-122"/>
                <a:ea typeface="微软雅黑" panose="020B0503020204020204" pitchFamily="34" charset="-122"/>
              </a:rPr>
              <a:t>角色对于被适配角色的适配是通过继承完成的还是通过组合来完成的</a:t>
            </a:r>
            <a:r>
              <a:rPr lang="zh-CN" altLang="en-US" sz="1100" dirty="0" smtClean="0">
                <a:latin typeface="微软雅黑" panose="020B0503020204020204" pitchFamily="34" charset="-122"/>
                <a:ea typeface="微软雅黑" panose="020B0503020204020204" pitchFamily="34" charset="-122"/>
              </a:rPr>
              <a:t>。</a:t>
            </a:r>
            <a:endParaRPr lang="en-US" altLang="zh-CN" sz="1100" dirty="0" smtClean="0">
              <a:latin typeface="微软雅黑" panose="020B0503020204020204" pitchFamily="34" charset="-122"/>
              <a:ea typeface="微软雅黑" panose="020B0503020204020204" pitchFamily="34" charset="-122"/>
            </a:endParaRPr>
          </a:p>
          <a:p>
            <a:endParaRPr lang="en-US" altLang="zh-CN" sz="1200" dirty="0" smtClean="0">
              <a:solidFill>
                <a:schemeClr val="tx1">
                  <a:lumMod val="95000"/>
                  <a:lumOff val="5000"/>
                </a:schemeClr>
              </a:solidFill>
              <a:latin typeface="微软雅黑" panose="020B0503020204020204" pitchFamily="34" charset="-122"/>
              <a:ea typeface="微软雅黑" panose="020B0503020204020204" pitchFamily="34" charset="-122"/>
              <a:sym typeface="Arial" panose="020B0604020202020204" pitchFamily="34" charset="0"/>
            </a:endParaRPr>
          </a:p>
          <a:p>
            <a:pPr>
              <a:lnSpc>
                <a:spcPct val="120000"/>
              </a:lnSpc>
              <a:spcBef>
                <a:spcPct val="20000"/>
              </a:spcBef>
            </a:pPr>
            <a:r>
              <a:rPr lang="zh-CN" altLang="en-US" sz="1600" dirty="0" smtClean="0">
                <a:solidFill>
                  <a:srgbClr val="FF0000"/>
                </a:solidFill>
                <a:latin typeface="微软雅黑" panose="020B0503020204020204" pitchFamily="34" charset="-122"/>
                <a:ea typeface="微软雅黑" panose="020B0503020204020204" pitchFamily="34" charset="-122"/>
                <a:sym typeface="Arial" panose="020B0604020202020204" pitchFamily="34" charset="0"/>
              </a:rPr>
              <a:t>角色：</a:t>
            </a:r>
            <a:endParaRPr lang="en-US" altLang="zh-CN" sz="1600" dirty="0">
              <a:solidFill>
                <a:srgbClr val="FF0000"/>
              </a:solidFill>
              <a:latin typeface="微软雅黑" panose="020B0503020204020204" pitchFamily="34" charset="-122"/>
              <a:ea typeface="微软雅黑" panose="020B0503020204020204" pitchFamily="34" charset="-122"/>
              <a:sym typeface="Arial" panose="020B0604020202020204" pitchFamily="34" charset="0"/>
            </a:endParaRPr>
          </a:p>
          <a:p>
            <a:r>
              <a:rPr lang="zh-CN" altLang="en-US" sz="1100" dirty="0">
                <a:solidFill>
                  <a:srgbClr val="FF0000"/>
                </a:solidFill>
              </a:rPr>
              <a:t>目标</a:t>
            </a:r>
            <a:r>
              <a:rPr lang="zh-CN" altLang="en-US" sz="1100" dirty="0" smtClean="0">
                <a:solidFill>
                  <a:srgbClr val="FF0000"/>
                </a:solidFill>
              </a:rPr>
              <a:t>（</a:t>
            </a:r>
            <a:r>
              <a:rPr lang="en-US" altLang="zh-CN" sz="1100" dirty="0" err="1" smtClean="0">
                <a:solidFill>
                  <a:srgbClr val="FF0000"/>
                </a:solidFill>
              </a:rPr>
              <a:t>Traget</a:t>
            </a:r>
            <a:r>
              <a:rPr lang="zh-CN" altLang="en-US" sz="1100" dirty="0" smtClean="0">
                <a:solidFill>
                  <a:srgbClr val="FF0000"/>
                </a:solidFill>
              </a:rPr>
              <a:t>）</a:t>
            </a:r>
            <a:r>
              <a:rPr lang="zh-CN" altLang="en-US" sz="1100" dirty="0">
                <a:solidFill>
                  <a:srgbClr val="FF0000"/>
                </a:solidFill>
              </a:rPr>
              <a:t>角色：</a:t>
            </a:r>
            <a:r>
              <a:rPr lang="zh-CN" altLang="en-US" sz="1100" dirty="0" smtClean="0"/>
              <a:t>定义</a:t>
            </a:r>
            <a:r>
              <a:rPr lang="en-US" altLang="zh-CN" sz="1100" dirty="0" smtClean="0"/>
              <a:t>Client</a:t>
            </a:r>
            <a:r>
              <a:rPr lang="zh-CN" altLang="en-US" sz="1100" dirty="0" smtClean="0"/>
              <a:t>使用</a:t>
            </a:r>
            <a:r>
              <a:rPr lang="zh-CN" altLang="en-US" sz="1100" dirty="0"/>
              <a:t>的接口</a:t>
            </a:r>
            <a:r>
              <a:rPr lang="zh-CN" altLang="en-US" sz="1100" dirty="0" smtClean="0"/>
              <a:t>。</a:t>
            </a:r>
            <a:endParaRPr lang="en-US" altLang="zh-CN" sz="1100" dirty="0"/>
          </a:p>
          <a:p>
            <a:r>
              <a:rPr lang="zh-CN" altLang="en-US" sz="1100" dirty="0">
                <a:solidFill>
                  <a:srgbClr val="FF0000"/>
                </a:solidFill>
              </a:rPr>
              <a:t>被适配</a:t>
            </a:r>
            <a:r>
              <a:rPr lang="zh-CN" altLang="en-US" sz="1100" dirty="0" smtClean="0">
                <a:solidFill>
                  <a:srgbClr val="FF0000"/>
                </a:solidFill>
              </a:rPr>
              <a:t>（</a:t>
            </a:r>
            <a:r>
              <a:rPr lang="en-US" altLang="zh-CN" sz="1100" dirty="0" err="1" smtClean="0">
                <a:solidFill>
                  <a:srgbClr val="FF0000"/>
                </a:solidFill>
              </a:rPr>
              <a:t>Adaptee</a:t>
            </a:r>
            <a:r>
              <a:rPr lang="zh-CN" altLang="en-US" sz="1100" dirty="0" smtClean="0">
                <a:solidFill>
                  <a:srgbClr val="FF0000"/>
                </a:solidFill>
              </a:rPr>
              <a:t>）</a:t>
            </a:r>
            <a:r>
              <a:rPr lang="zh-CN" altLang="en-US" sz="1100" dirty="0">
                <a:solidFill>
                  <a:srgbClr val="FF0000"/>
                </a:solidFill>
              </a:rPr>
              <a:t>角色：</a:t>
            </a:r>
            <a:r>
              <a:rPr lang="zh-CN" altLang="en-US" sz="1100" dirty="0"/>
              <a:t>这个角色有一个已存在并使用了的接口，而这个接口是需要</a:t>
            </a:r>
            <a:r>
              <a:rPr lang="zh-CN" altLang="en-US" sz="1100" dirty="0" smtClean="0"/>
              <a:t>我们适</a:t>
            </a:r>
            <a:r>
              <a:rPr lang="zh-CN" altLang="en-US" sz="1100" dirty="0"/>
              <a:t>配的</a:t>
            </a:r>
            <a:r>
              <a:rPr lang="zh-CN" altLang="en-US" sz="1100" dirty="0" smtClean="0"/>
              <a:t>。</a:t>
            </a:r>
            <a:endParaRPr lang="en-US" altLang="zh-CN" sz="1100" dirty="0"/>
          </a:p>
          <a:p>
            <a:r>
              <a:rPr lang="zh-CN" altLang="en-US" sz="1100" dirty="0">
                <a:solidFill>
                  <a:srgbClr val="FF0000"/>
                </a:solidFill>
              </a:rPr>
              <a:t>适配器</a:t>
            </a:r>
            <a:r>
              <a:rPr lang="zh-CN" altLang="en-US" sz="1100" dirty="0" smtClean="0">
                <a:solidFill>
                  <a:srgbClr val="FF0000"/>
                </a:solidFill>
              </a:rPr>
              <a:t>（</a:t>
            </a:r>
            <a:r>
              <a:rPr lang="en-US" altLang="zh-CN" sz="1100" dirty="0" smtClean="0">
                <a:solidFill>
                  <a:srgbClr val="FF0000"/>
                </a:solidFill>
              </a:rPr>
              <a:t>Adapter</a:t>
            </a:r>
            <a:r>
              <a:rPr lang="zh-CN" altLang="en-US" sz="1100" dirty="0" smtClean="0">
                <a:solidFill>
                  <a:srgbClr val="FF0000"/>
                </a:solidFill>
              </a:rPr>
              <a:t>）</a:t>
            </a:r>
            <a:r>
              <a:rPr lang="zh-CN" altLang="en-US" sz="1100" dirty="0">
                <a:solidFill>
                  <a:srgbClr val="FF0000"/>
                </a:solidFill>
              </a:rPr>
              <a:t>角色：</a:t>
            </a:r>
            <a:r>
              <a:rPr lang="zh-CN" altLang="en-US" sz="1100" dirty="0"/>
              <a:t>这个适配器模式的核心。它将被适配角色已有的接口转换为</a:t>
            </a:r>
            <a:r>
              <a:rPr lang="zh-CN" altLang="en-US" sz="1100" dirty="0" smtClean="0"/>
              <a:t>目标角色</a:t>
            </a:r>
            <a:r>
              <a:rPr lang="zh-CN" altLang="en-US" sz="1100" dirty="0"/>
              <a:t>希望的接口。</a:t>
            </a:r>
            <a:endParaRPr lang="zh-CN" altLang="en-US" sz="1100" dirty="0"/>
          </a:p>
          <a:p>
            <a:pPr>
              <a:lnSpc>
                <a:spcPct val="120000"/>
              </a:lnSpc>
              <a:spcBef>
                <a:spcPct val="20000"/>
              </a:spcBef>
            </a:pPr>
            <a:endParaRPr lang="en-US" sz="1100" dirty="0">
              <a:solidFill>
                <a:srgbClr val="FF0000"/>
              </a:solidFill>
              <a:latin typeface="微软雅黑" panose="020B0503020204020204" pitchFamily="34" charset="-122"/>
              <a:ea typeface="微软雅黑" panose="020B0503020204020204" pitchFamily="34" charset="-122"/>
              <a:sym typeface="Arial" panose="020B0604020202020204" pitchFamily="34" charset="0"/>
            </a:endParaRPr>
          </a:p>
          <a:p>
            <a:pPr>
              <a:lnSpc>
                <a:spcPct val="120000"/>
              </a:lnSpc>
              <a:spcBef>
                <a:spcPct val="20000"/>
              </a:spcBef>
            </a:pPr>
            <a:r>
              <a:rPr lang="zh-CN" altLang="en-US" sz="1600" dirty="0" smtClean="0">
                <a:solidFill>
                  <a:srgbClr val="FF0000"/>
                </a:solidFill>
                <a:latin typeface="微软雅黑" panose="020B0503020204020204" pitchFamily="34" charset="-122"/>
                <a:ea typeface="微软雅黑" panose="020B0503020204020204" pitchFamily="34" charset="-122"/>
                <a:sym typeface="Arial" panose="020B0604020202020204" pitchFamily="34" charset="0"/>
              </a:rPr>
              <a:t>代码实例：</a:t>
            </a:r>
            <a:r>
              <a:rPr lang="zh-CN" altLang="en-US" sz="1600" dirty="0">
                <a:latin typeface="微软雅黑" panose="020B0503020204020204" pitchFamily="34" charset="-122"/>
                <a:ea typeface="微软雅黑" panose="020B0503020204020204" pitchFamily="34" charset="-122"/>
              </a:rPr>
              <a:t>类适配器</a:t>
            </a:r>
            <a:r>
              <a:rPr lang="zh-CN" altLang="en-US" sz="1600" dirty="0" smtClean="0">
                <a:latin typeface="微软雅黑" panose="020B0503020204020204" pitchFamily="34" charset="-122"/>
                <a:ea typeface="微软雅黑" panose="020B0503020204020204" pitchFamily="34" charset="-122"/>
              </a:rPr>
              <a:t>模式、对象</a:t>
            </a:r>
            <a:r>
              <a:rPr lang="zh-CN" altLang="en-US" sz="1600" dirty="0">
                <a:latin typeface="微软雅黑" panose="020B0503020204020204" pitchFamily="34" charset="-122"/>
                <a:ea typeface="微软雅黑" panose="020B0503020204020204" pitchFamily="34" charset="-122"/>
              </a:rPr>
              <a:t>适配器模式</a:t>
            </a:r>
            <a:endParaRPr sz="1600" dirty="0">
              <a:solidFill>
                <a:schemeClr val="tx1">
                  <a:lumMod val="95000"/>
                  <a:lumOff val="5000"/>
                </a:schemeClr>
              </a:solidFill>
              <a:latin typeface="微软雅黑" panose="020B0503020204020204" pitchFamily="34" charset="-122"/>
              <a:ea typeface="微软雅黑" panose="020B0503020204020204" pitchFamily="34" charset="-122"/>
              <a:sym typeface="Arial" panose="020B0604020202020204" pitchFamily="34" charset="0"/>
            </a:endParaRPr>
          </a:p>
        </p:txBody>
      </p:sp>
    </p:spTree>
  </p:cSld>
  <p:clrMapOvr>
    <a:masterClrMapping/>
  </p:clrMapOvr>
  <mc:AlternateContent xmlns:mc="http://schemas.openxmlformats.org/markup-compatibility/2006">
    <mc:Choice xmlns:p14="http://schemas.microsoft.com/office/powerpoint/2010/main" Requires="p14">
      <p:transition spd="slow" p14:dur="1600" advClick="0" advTm="3000">
        <p14:gallery dir="l"/>
      </p:transition>
    </mc:Choice>
    <mc:Fallback>
      <p:transition spd="slow" advClick="0" advTm="3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32"/>
                                        </p:tgtEl>
                                        <p:attrNameLst>
                                          <p:attrName>style.visibility</p:attrName>
                                        </p:attrNameLst>
                                      </p:cBhvr>
                                      <p:to>
                                        <p:strVal val="visible"/>
                                      </p:to>
                                    </p:set>
                                    <p:animEffect transition="in" filter="wipe(left)">
                                      <p:cBhvr>
                                        <p:cTn id="7" dur="500"/>
                                        <p:tgtEl>
                                          <p:spTgt spid="32"/>
                                        </p:tgtEl>
                                      </p:cBhvr>
                                    </p:animEffect>
                                  </p:childTnLst>
                                </p:cTn>
                              </p:par>
                            </p:childTnLst>
                          </p:cTn>
                        </p:par>
                        <p:par>
                          <p:cTn id="8" fill="hold">
                            <p:stCondLst>
                              <p:cond delay="500"/>
                            </p:stCondLst>
                            <p:childTnLst>
                              <p:par>
                                <p:cTn id="9" presetID="42" presetClass="entr" presetSubtype="0" fill="hold" grpId="0" nodeType="afterEffect">
                                  <p:stCondLst>
                                    <p:cond delay="0"/>
                                  </p:stCondLst>
                                  <p:childTnLst>
                                    <p:set>
                                      <p:cBhvr>
                                        <p:cTn id="10" dur="1" fill="hold">
                                          <p:stCondLst>
                                            <p:cond delay="0"/>
                                          </p:stCondLst>
                                        </p:cTn>
                                        <p:tgtEl>
                                          <p:spTgt spid="33"/>
                                        </p:tgtEl>
                                        <p:attrNameLst>
                                          <p:attrName>style.visibility</p:attrName>
                                        </p:attrNameLst>
                                      </p:cBhvr>
                                      <p:to>
                                        <p:strVal val="visible"/>
                                      </p:to>
                                    </p:set>
                                    <p:animEffect transition="in" filter="fade">
                                      <p:cBhvr>
                                        <p:cTn id="11" dur="1000"/>
                                        <p:tgtEl>
                                          <p:spTgt spid="33"/>
                                        </p:tgtEl>
                                      </p:cBhvr>
                                    </p:animEffect>
                                    <p:anim calcmode="lin" valueType="num">
                                      <p:cBhvr>
                                        <p:cTn id="12" dur="1000" fill="hold"/>
                                        <p:tgtEl>
                                          <p:spTgt spid="33"/>
                                        </p:tgtEl>
                                        <p:attrNameLst>
                                          <p:attrName>ppt_x</p:attrName>
                                        </p:attrNameLst>
                                      </p:cBhvr>
                                      <p:tavLst>
                                        <p:tav tm="0">
                                          <p:val>
                                            <p:strVal val="#ppt_x"/>
                                          </p:val>
                                        </p:tav>
                                        <p:tav tm="100000">
                                          <p:val>
                                            <p:strVal val="#ppt_x"/>
                                          </p:val>
                                        </p:tav>
                                      </p:tavLst>
                                    </p:anim>
                                    <p:anim calcmode="lin" valueType="num">
                                      <p:cBhvr>
                                        <p:cTn id="13" dur="1000" fill="hold"/>
                                        <p:tgtEl>
                                          <p:spTgt spid="33"/>
                                        </p:tgtEl>
                                        <p:attrNameLst>
                                          <p:attrName>ppt_y</p:attrName>
                                        </p:attrNameLst>
                                      </p:cBhvr>
                                      <p:tavLst>
                                        <p:tav tm="0">
                                          <p:val>
                                            <p:strVal val="#ppt_y+.1"/>
                                          </p:val>
                                        </p:tav>
                                        <p:tav tm="100000">
                                          <p:val>
                                            <p:strVal val="#ppt_y"/>
                                          </p:val>
                                        </p:tav>
                                      </p:tavLst>
                                    </p:anim>
                                  </p:childTnLst>
                                </p:cTn>
                              </p:par>
                            </p:childTnLst>
                          </p:cTn>
                        </p:par>
                        <p:par>
                          <p:cTn id="14" fill="hold">
                            <p:stCondLst>
                              <p:cond delay="1500"/>
                            </p:stCondLst>
                            <p:childTnLst>
                              <p:par>
                                <p:cTn id="15" presetID="2" presetClass="entr" presetSubtype="4" fill="hold" grpId="0" nodeType="afterEffect">
                                  <p:stCondLst>
                                    <p:cond delay="0"/>
                                  </p:stCondLst>
                                  <p:childTnLst>
                                    <p:set>
                                      <p:cBhvr>
                                        <p:cTn id="16" dur="1" fill="hold">
                                          <p:stCondLst>
                                            <p:cond delay="0"/>
                                          </p:stCondLst>
                                        </p:cTn>
                                        <p:tgtEl>
                                          <p:spTgt spid="4"/>
                                        </p:tgtEl>
                                        <p:attrNameLst>
                                          <p:attrName>style.visibility</p:attrName>
                                        </p:attrNameLst>
                                      </p:cBhvr>
                                      <p:to>
                                        <p:strVal val="visible"/>
                                      </p:to>
                                    </p:set>
                                    <p:anim calcmode="lin" valueType="num">
                                      <p:cBhvr additive="base">
                                        <p:cTn id="17" dur="500" fill="hold"/>
                                        <p:tgtEl>
                                          <p:spTgt spid="4"/>
                                        </p:tgtEl>
                                        <p:attrNameLst>
                                          <p:attrName>ppt_x</p:attrName>
                                        </p:attrNameLst>
                                      </p:cBhvr>
                                      <p:tavLst>
                                        <p:tav tm="0">
                                          <p:val>
                                            <p:strVal val="#ppt_x"/>
                                          </p:val>
                                        </p:tav>
                                        <p:tav tm="100000">
                                          <p:val>
                                            <p:strVal val="#ppt_x"/>
                                          </p:val>
                                        </p:tav>
                                      </p:tavLst>
                                    </p:anim>
                                    <p:anim calcmode="lin" valueType="num">
                                      <p:cBhvr additive="base">
                                        <p:cTn id="18" dur="500" fill="hold"/>
                                        <p:tgtEl>
                                          <p:spTgt spid="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2" grpId="0" animBg="1"/>
      <p:bldP spid="33" grpId="0"/>
      <p:bldP spid="4"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矩形 31"/>
          <p:cNvSpPr/>
          <p:nvPr/>
        </p:nvSpPr>
        <p:spPr bwMode="auto">
          <a:xfrm>
            <a:off x="578557" y="389336"/>
            <a:ext cx="324672" cy="599032"/>
          </a:xfrm>
          <a:prstGeom prst="rect">
            <a:avLst/>
          </a:prstGeom>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91440" tIns="45720" rIns="91440" bIns="45720" numCol="1" rtlCol="0" anchor="t" anchorCtr="0" compatLnSpc="1"/>
          <a:lstStyle/>
          <a:p>
            <a:pPr marL="0" marR="0" indent="0" algn="l" defTabSz="914400" rtl="0" eaLnBrk="1" fontAlgn="base" latinLnBrk="0" hangingPunct="1">
              <a:lnSpc>
                <a:spcPct val="100000"/>
              </a:lnSpc>
              <a:spcBef>
                <a:spcPct val="0"/>
              </a:spcBef>
              <a:spcAft>
                <a:spcPct val="0"/>
              </a:spcAft>
              <a:buClrTx/>
              <a:buSzTx/>
              <a:buFontTx/>
              <a:buNone/>
            </a:pPr>
            <a:endParaRPr kumimoji="0" lang="zh-CN" altLang="en-US" sz="1800" b="1" i="0" u="none" strike="noStrike" cap="none" normalizeH="0" baseline="0" smtClean="0">
              <a:ln>
                <a:noFill/>
              </a:ln>
              <a:solidFill>
                <a:schemeClr val="tx1"/>
              </a:solidFill>
              <a:effectLst/>
              <a:latin typeface="Arial" panose="020B0604020202020204" pitchFamily="34" charset="0"/>
              <a:ea typeface="微软雅黑" panose="020B0503020204020204" pitchFamily="34" charset="-122"/>
            </a:endParaRPr>
          </a:p>
        </p:txBody>
      </p:sp>
      <p:sp>
        <p:nvSpPr>
          <p:cNvPr id="33" name="矩形 32"/>
          <p:cNvSpPr/>
          <p:nvPr/>
        </p:nvSpPr>
        <p:spPr>
          <a:xfrm>
            <a:off x="903229" y="477255"/>
            <a:ext cx="3694538" cy="423193"/>
          </a:xfrm>
          <a:prstGeom prst="rect">
            <a:avLst/>
          </a:prstGeom>
        </p:spPr>
        <p:txBody>
          <a:bodyPr wrap="none" lIns="68580" tIns="34290" rIns="68580" bIns="34290">
            <a:spAutoFit/>
          </a:bodyPr>
          <a:lstStyle/>
          <a:p>
            <a:r>
              <a:rPr lang="zh-CN" altLang="en-US" sz="2300" dirty="0">
                <a:solidFill>
                  <a:schemeClr val="accent1"/>
                </a:solidFill>
                <a:latin typeface="Agency FB" panose="020B0503020202020204" pitchFamily="34" charset="0"/>
              </a:rPr>
              <a:t>桥梁</a:t>
            </a:r>
            <a:r>
              <a:rPr lang="zh-CN" altLang="en-US" sz="2300" dirty="0" smtClean="0">
                <a:solidFill>
                  <a:schemeClr val="accent1"/>
                </a:solidFill>
                <a:latin typeface="Agency FB" panose="020B0503020202020204" pitchFamily="34" charset="0"/>
              </a:rPr>
              <a:t>模式 </a:t>
            </a:r>
            <a:r>
              <a:rPr lang="zh-CN" altLang="en-US" sz="2300" dirty="0">
                <a:solidFill>
                  <a:schemeClr val="accent1"/>
                </a:solidFill>
                <a:latin typeface="Agency FB" panose="020B0503020202020204" pitchFamily="34" charset="0"/>
              </a:rPr>
              <a:t> </a:t>
            </a:r>
            <a:r>
              <a:rPr lang="en-US" altLang="zh-CN" sz="2300" dirty="0">
                <a:solidFill>
                  <a:schemeClr val="accent1"/>
                </a:solidFill>
                <a:latin typeface="Agency FB" panose="020B0503020202020204" pitchFamily="34" charset="0"/>
              </a:rPr>
              <a:t>/</a:t>
            </a:r>
            <a:r>
              <a:rPr lang="zh-CN" altLang="en-US" sz="2300" dirty="0">
                <a:solidFill>
                  <a:schemeClr val="accent1"/>
                </a:solidFill>
                <a:latin typeface="Agency FB" panose="020B0503020202020204" pitchFamily="34" charset="0"/>
              </a:rPr>
              <a:t> </a:t>
            </a:r>
            <a:r>
              <a:rPr lang="en-US" altLang="zh-CN" sz="2300" dirty="0" smtClean="0">
                <a:solidFill>
                  <a:schemeClr val="accent1"/>
                </a:solidFill>
                <a:latin typeface="Agency FB" panose="020B0503020202020204" pitchFamily="34" charset="0"/>
              </a:rPr>
              <a:t>Bridge Pattern</a:t>
            </a:r>
            <a:endParaRPr lang="en-US" altLang="zh-CN" sz="2300" dirty="0" smtClean="0">
              <a:solidFill>
                <a:schemeClr val="accent1"/>
              </a:solidFill>
              <a:latin typeface="Agency FB" panose="020B0503020202020204" pitchFamily="34" charset="0"/>
            </a:endParaRPr>
          </a:p>
        </p:txBody>
      </p:sp>
      <p:sp>
        <p:nvSpPr>
          <p:cNvPr id="4" name="矩形 42"/>
          <p:cNvSpPr>
            <a:spLocks noChangeArrowheads="1"/>
          </p:cNvSpPr>
          <p:nvPr/>
        </p:nvSpPr>
        <p:spPr bwMode="auto">
          <a:xfrm>
            <a:off x="903228" y="1200944"/>
            <a:ext cx="7783571" cy="254839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lvl1pPr defTabSz="1216025">
              <a:defRPr>
                <a:solidFill>
                  <a:schemeClr val="tx1"/>
                </a:solidFill>
                <a:latin typeface="Calibri" panose="020F0502020204030204" pitchFamily="34" charset="0"/>
                <a:ea typeface="宋体" panose="02010600030101010101" pitchFamily="2" charset="-122"/>
              </a:defRPr>
            </a:lvl1pPr>
            <a:lvl2pPr marL="742950" indent="-285750" defTabSz="1216025">
              <a:defRPr>
                <a:solidFill>
                  <a:schemeClr val="tx1"/>
                </a:solidFill>
                <a:latin typeface="Calibri" panose="020F0502020204030204" pitchFamily="34" charset="0"/>
                <a:ea typeface="宋体" panose="02010600030101010101" pitchFamily="2" charset="-122"/>
              </a:defRPr>
            </a:lvl2pPr>
            <a:lvl3pPr marL="1143000" indent="-228600" defTabSz="1216025">
              <a:defRPr>
                <a:solidFill>
                  <a:schemeClr val="tx1"/>
                </a:solidFill>
                <a:latin typeface="Calibri" panose="020F0502020204030204" pitchFamily="34" charset="0"/>
                <a:ea typeface="宋体" panose="02010600030101010101" pitchFamily="2" charset="-122"/>
              </a:defRPr>
            </a:lvl3pPr>
            <a:lvl4pPr marL="1600200" indent="-228600" defTabSz="1216025">
              <a:defRPr>
                <a:solidFill>
                  <a:schemeClr val="tx1"/>
                </a:solidFill>
                <a:latin typeface="Calibri" panose="020F0502020204030204" pitchFamily="34" charset="0"/>
                <a:ea typeface="宋体" panose="02010600030101010101" pitchFamily="2" charset="-122"/>
              </a:defRPr>
            </a:lvl4pPr>
            <a:lvl5pPr marL="2057400" indent="-228600" defTabSz="1216025">
              <a:defRPr>
                <a:solidFill>
                  <a:schemeClr val="tx1"/>
                </a:solidFill>
                <a:latin typeface="Calibri" panose="020F0502020204030204" pitchFamily="34" charset="0"/>
                <a:ea typeface="宋体" panose="02010600030101010101" pitchFamily="2" charset="-122"/>
              </a:defRPr>
            </a:lvl5pPr>
            <a:lvl6pPr marL="25146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r>
              <a:rPr lang="zh-CN" altLang="en-US" sz="1600" dirty="0">
                <a:solidFill>
                  <a:srgbClr val="FF0000"/>
                </a:solidFill>
                <a:latin typeface="微软雅黑" panose="020B0503020204020204" pitchFamily="34" charset="-122"/>
                <a:ea typeface="微软雅黑" panose="020B0503020204020204" pitchFamily="34" charset="-122"/>
                <a:sym typeface="Arial" panose="020B0604020202020204" pitchFamily="34" charset="0"/>
              </a:rPr>
              <a:t>定义</a:t>
            </a:r>
            <a:r>
              <a:rPr lang="zh-CN" altLang="en-US" sz="1600" dirty="0" smtClean="0">
                <a:solidFill>
                  <a:srgbClr val="FF0000"/>
                </a:solidFill>
                <a:latin typeface="微软雅黑" panose="020B0503020204020204" pitchFamily="34" charset="-122"/>
                <a:ea typeface="微软雅黑" panose="020B0503020204020204" pitchFamily="34" charset="-122"/>
                <a:sym typeface="Arial" panose="020B0604020202020204" pitchFamily="34" charset="0"/>
              </a:rPr>
              <a:t>：</a:t>
            </a:r>
            <a:r>
              <a:rPr lang="zh-CN" altLang="en-US" sz="1100" dirty="0">
                <a:latin typeface="微软雅黑" panose="020B0503020204020204" pitchFamily="34" charset="-122"/>
                <a:ea typeface="微软雅黑" panose="020B0503020204020204" pitchFamily="34" charset="-122"/>
              </a:rPr>
              <a:t>将抽象部分与它的实现部分分离，使它们都可以独立地变化。这里的抽象部分和实现部分不是我们通常认为的父类与子类、接口与实现类的关系，而是组合关系。也就是说，实现部分是被抽象部分调用，以用来完成（实现）抽象部分的功能</a:t>
            </a:r>
            <a:r>
              <a:rPr lang="zh-CN" altLang="en-US" sz="1100" dirty="0" smtClean="0">
                <a:latin typeface="微软雅黑" panose="020B0503020204020204" pitchFamily="34" charset="-122"/>
                <a:ea typeface="微软雅黑" panose="020B0503020204020204" pitchFamily="34" charset="-122"/>
              </a:rPr>
              <a:t>。</a:t>
            </a:r>
            <a:endParaRPr lang="en-US" altLang="zh-CN" sz="1200" dirty="0" smtClean="0">
              <a:solidFill>
                <a:schemeClr val="tx1">
                  <a:lumMod val="95000"/>
                  <a:lumOff val="5000"/>
                </a:schemeClr>
              </a:solidFill>
              <a:latin typeface="微软雅黑" panose="020B0503020204020204" pitchFamily="34" charset="-122"/>
              <a:ea typeface="微软雅黑" panose="020B0503020204020204" pitchFamily="34" charset="-122"/>
              <a:sym typeface="Arial" panose="020B0604020202020204" pitchFamily="34" charset="0"/>
            </a:endParaRPr>
          </a:p>
          <a:p>
            <a:pPr>
              <a:lnSpc>
                <a:spcPct val="120000"/>
              </a:lnSpc>
              <a:spcBef>
                <a:spcPct val="20000"/>
              </a:spcBef>
            </a:pPr>
            <a:endParaRPr lang="en-US" altLang="zh-CN" sz="1200" dirty="0" smtClean="0">
              <a:solidFill>
                <a:schemeClr val="tx1">
                  <a:lumMod val="95000"/>
                  <a:lumOff val="5000"/>
                </a:schemeClr>
              </a:solidFill>
              <a:latin typeface="微软雅黑" panose="020B0503020204020204" pitchFamily="34" charset="-122"/>
              <a:ea typeface="微软雅黑" panose="020B0503020204020204" pitchFamily="34" charset="-122"/>
              <a:sym typeface="Arial" panose="020B0604020202020204" pitchFamily="34" charset="0"/>
            </a:endParaRPr>
          </a:p>
          <a:p>
            <a:pPr>
              <a:lnSpc>
                <a:spcPct val="120000"/>
              </a:lnSpc>
              <a:spcBef>
                <a:spcPct val="20000"/>
              </a:spcBef>
            </a:pPr>
            <a:r>
              <a:rPr lang="zh-CN" altLang="en-US" sz="1600" dirty="0" smtClean="0">
                <a:solidFill>
                  <a:srgbClr val="FF0000"/>
                </a:solidFill>
                <a:latin typeface="微软雅黑" panose="020B0503020204020204" pitchFamily="34" charset="-122"/>
                <a:ea typeface="微软雅黑" panose="020B0503020204020204" pitchFamily="34" charset="-122"/>
                <a:sym typeface="Arial" panose="020B0604020202020204" pitchFamily="34" charset="0"/>
              </a:rPr>
              <a:t>角色：</a:t>
            </a:r>
            <a:endParaRPr lang="en-US" altLang="zh-CN" sz="1600" dirty="0">
              <a:solidFill>
                <a:srgbClr val="FF0000"/>
              </a:solidFill>
              <a:latin typeface="微软雅黑" panose="020B0503020204020204" pitchFamily="34" charset="-122"/>
              <a:ea typeface="微软雅黑" panose="020B0503020204020204" pitchFamily="34" charset="-122"/>
              <a:sym typeface="Arial" panose="020B0604020202020204" pitchFamily="34" charset="0"/>
            </a:endParaRPr>
          </a:p>
          <a:p>
            <a:pPr marL="171450" indent="-171450">
              <a:lnSpc>
                <a:spcPct val="120000"/>
              </a:lnSpc>
              <a:spcBef>
                <a:spcPct val="20000"/>
              </a:spcBef>
              <a:buFont typeface="Wingdings" panose="05000000000000000000" pitchFamily="2" charset="2"/>
              <a:buChar char="l"/>
            </a:pPr>
            <a:r>
              <a:rPr lang="zh-CN" altLang="en-US" sz="1100" dirty="0">
                <a:solidFill>
                  <a:srgbClr val="FF0000"/>
                </a:solidFill>
                <a:latin typeface="微软雅黑" panose="020B0503020204020204" pitchFamily="34" charset="-122"/>
                <a:ea typeface="微软雅黑" panose="020B0503020204020204" pitchFamily="34" charset="-122"/>
                <a:sym typeface="Arial" panose="020B0604020202020204" pitchFamily="34" charset="0"/>
              </a:rPr>
              <a:t>抽象（</a:t>
            </a:r>
            <a:r>
              <a:rPr lang="en-US" altLang="zh-CN" sz="1100" dirty="0">
                <a:solidFill>
                  <a:srgbClr val="FF0000"/>
                </a:solidFill>
                <a:latin typeface="微软雅黑" panose="020B0503020204020204" pitchFamily="34" charset="-122"/>
                <a:ea typeface="微软雅黑" panose="020B0503020204020204" pitchFamily="34" charset="-122"/>
                <a:sym typeface="Arial" panose="020B0604020202020204" pitchFamily="34" charset="0"/>
              </a:rPr>
              <a:t>Abstraction</a:t>
            </a:r>
            <a:r>
              <a:rPr lang="zh-CN" altLang="en-US" sz="1100" dirty="0">
                <a:solidFill>
                  <a:srgbClr val="FF0000"/>
                </a:solidFill>
                <a:latin typeface="微软雅黑" panose="020B0503020204020204" pitchFamily="34" charset="-122"/>
                <a:ea typeface="微软雅黑" panose="020B0503020204020204" pitchFamily="34" charset="-122"/>
                <a:sym typeface="Arial" panose="020B0604020202020204" pitchFamily="34" charset="0"/>
              </a:rPr>
              <a:t>）角色：</a:t>
            </a:r>
            <a:r>
              <a:rPr lang="zh-CN" altLang="en-US" sz="1100" dirty="0">
                <a:latin typeface="微软雅黑" panose="020B0503020204020204" pitchFamily="34" charset="-122"/>
                <a:ea typeface="微软雅黑" panose="020B0503020204020204" pitchFamily="34" charset="-122"/>
                <a:sym typeface="Arial" panose="020B0604020202020204" pitchFamily="34" charset="0"/>
              </a:rPr>
              <a:t>它定义了抽象类的接口而且维护着一个指向实现（</a:t>
            </a:r>
            <a:r>
              <a:rPr lang="en-US" altLang="zh-CN" sz="1100" dirty="0" err="1">
                <a:latin typeface="微软雅黑" panose="020B0503020204020204" pitchFamily="34" charset="-122"/>
                <a:ea typeface="微软雅黑" panose="020B0503020204020204" pitchFamily="34" charset="-122"/>
                <a:sym typeface="Arial" panose="020B0604020202020204" pitchFamily="34" charset="0"/>
              </a:rPr>
              <a:t>Implementor</a:t>
            </a:r>
            <a:r>
              <a:rPr lang="zh-CN" altLang="en-US" sz="1100" dirty="0">
                <a:latin typeface="微软雅黑" panose="020B0503020204020204" pitchFamily="34" charset="-122"/>
                <a:ea typeface="微软雅黑" panose="020B0503020204020204" pitchFamily="34" charset="-122"/>
                <a:sym typeface="Arial" panose="020B0604020202020204" pitchFamily="34" charset="0"/>
              </a:rPr>
              <a:t>）角色的引用。</a:t>
            </a:r>
            <a:endParaRPr lang="zh-CN" altLang="en-US" sz="1100" dirty="0">
              <a:latin typeface="微软雅黑" panose="020B0503020204020204" pitchFamily="34" charset="-122"/>
              <a:ea typeface="微软雅黑" panose="020B0503020204020204" pitchFamily="34" charset="-122"/>
              <a:sym typeface="Arial" panose="020B0604020202020204" pitchFamily="34" charset="0"/>
            </a:endParaRPr>
          </a:p>
          <a:p>
            <a:pPr marL="171450" indent="-171450">
              <a:lnSpc>
                <a:spcPct val="120000"/>
              </a:lnSpc>
              <a:spcBef>
                <a:spcPct val="20000"/>
              </a:spcBef>
              <a:buFont typeface="Wingdings" panose="05000000000000000000" pitchFamily="2" charset="2"/>
              <a:buChar char="l"/>
            </a:pPr>
            <a:r>
              <a:rPr lang="zh-CN" altLang="en-US" sz="1100" dirty="0">
                <a:solidFill>
                  <a:srgbClr val="FF0000"/>
                </a:solidFill>
                <a:latin typeface="微软雅黑" panose="020B0503020204020204" pitchFamily="34" charset="-122"/>
                <a:ea typeface="微软雅黑" panose="020B0503020204020204" pitchFamily="34" charset="-122"/>
                <a:sym typeface="Arial" panose="020B0604020202020204" pitchFamily="34" charset="0"/>
              </a:rPr>
              <a:t>精确抽象（</a:t>
            </a:r>
            <a:r>
              <a:rPr lang="en-US" altLang="zh-CN" sz="1100" dirty="0" err="1">
                <a:solidFill>
                  <a:srgbClr val="FF0000"/>
                </a:solidFill>
                <a:latin typeface="微软雅黑" panose="020B0503020204020204" pitchFamily="34" charset="-122"/>
                <a:ea typeface="微软雅黑" panose="020B0503020204020204" pitchFamily="34" charset="-122"/>
                <a:sym typeface="Arial" panose="020B0604020202020204" pitchFamily="34" charset="0"/>
              </a:rPr>
              <a:t>RefinedAbstraction</a:t>
            </a:r>
            <a:r>
              <a:rPr lang="zh-CN" altLang="en-US" sz="1100" dirty="0">
                <a:solidFill>
                  <a:srgbClr val="FF0000"/>
                </a:solidFill>
                <a:latin typeface="微软雅黑" panose="020B0503020204020204" pitchFamily="34" charset="-122"/>
                <a:ea typeface="微软雅黑" panose="020B0503020204020204" pitchFamily="34" charset="-122"/>
                <a:sym typeface="Arial" panose="020B0604020202020204" pitchFamily="34" charset="0"/>
              </a:rPr>
              <a:t>）角色：</a:t>
            </a:r>
            <a:r>
              <a:rPr lang="zh-CN" altLang="en-US" sz="1100" dirty="0">
                <a:latin typeface="微软雅黑" panose="020B0503020204020204" pitchFamily="34" charset="-122"/>
                <a:ea typeface="微软雅黑" panose="020B0503020204020204" pitchFamily="34" charset="-122"/>
                <a:sym typeface="Arial" panose="020B0604020202020204" pitchFamily="34" charset="0"/>
              </a:rPr>
              <a:t>实现并扩充由抽象角色定义的接口。</a:t>
            </a:r>
            <a:endParaRPr lang="zh-CN" altLang="en-US" sz="1100" dirty="0">
              <a:latin typeface="微软雅黑" panose="020B0503020204020204" pitchFamily="34" charset="-122"/>
              <a:ea typeface="微软雅黑" panose="020B0503020204020204" pitchFamily="34" charset="-122"/>
              <a:sym typeface="Arial" panose="020B0604020202020204" pitchFamily="34" charset="0"/>
            </a:endParaRPr>
          </a:p>
          <a:p>
            <a:pPr marL="171450" indent="-171450">
              <a:lnSpc>
                <a:spcPct val="120000"/>
              </a:lnSpc>
              <a:spcBef>
                <a:spcPct val="20000"/>
              </a:spcBef>
              <a:buFont typeface="Wingdings" panose="05000000000000000000" pitchFamily="2" charset="2"/>
              <a:buChar char="l"/>
            </a:pPr>
            <a:r>
              <a:rPr lang="zh-CN" altLang="en-US" sz="1100" dirty="0">
                <a:solidFill>
                  <a:srgbClr val="FF0000"/>
                </a:solidFill>
                <a:latin typeface="微软雅黑" panose="020B0503020204020204" pitchFamily="34" charset="-122"/>
                <a:ea typeface="微软雅黑" panose="020B0503020204020204" pitchFamily="34" charset="-122"/>
                <a:sym typeface="Arial" panose="020B0604020202020204" pitchFamily="34" charset="0"/>
              </a:rPr>
              <a:t>实现（</a:t>
            </a:r>
            <a:r>
              <a:rPr lang="en-US" altLang="zh-CN" sz="1100" dirty="0" err="1">
                <a:solidFill>
                  <a:srgbClr val="FF0000"/>
                </a:solidFill>
                <a:latin typeface="微软雅黑" panose="020B0503020204020204" pitchFamily="34" charset="-122"/>
                <a:ea typeface="微软雅黑" panose="020B0503020204020204" pitchFamily="34" charset="-122"/>
                <a:sym typeface="Arial" panose="020B0604020202020204" pitchFamily="34" charset="0"/>
              </a:rPr>
              <a:t>Implementor</a:t>
            </a:r>
            <a:r>
              <a:rPr lang="zh-CN" altLang="en-US" sz="1100" dirty="0">
                <a:solidFill>
                  <a:srgbClr val="FF0000"/>
                </a:solidFill>
                <a:latin typeface="微软雅黑" panose="020B0503020204020204" pitchFamily="34" charset="-122"/>
                <a:ea typeface="微软雅黑" panose="020B0503020204020204" pitchFamily="34" charset="-122"/>
                <a:sym typeface="Arial" panose="020B0604020202020204" pitchFamily="34" charset="0"/>
              </a:rPr>
              <a:t>）角色：</a:t>
            </a:r>
            <a:r>
              <a:rPr lang="zh-CN" altLang="en-US" sz="1100" dirty="0">
                <a:latin typeface="微软雅黑" panose="020B0503020204020204" pitchFamily="34" charset="-122"/>
                <a:ea typeface="微软雅黑" panose="020B0503020204020204" pitchFamily="34" charset="-122"/>
                <a:sym typeface="Arial" panose="020B0604020202020204" pitchFamily="34" charset="0"/>
              </a:rPr>
              <a:t>给出了实现类的接口，这里的接口与抽象角色中的接口可以不一致。</a:t>
            </a:r>
            <a:endParaRPr lang="zh-CN" altLang="en-US" sz="1100" dirty="0">
              <a:latin typeface="微软雅黑" panose="020B0503020204020204" pitchFamily="34" charset="-122"/>
              <a:ea typeface="微软雅黑" panose="020B0503020204020204" pitchFamily="34" charset="-122"/>
              <a:sym typeface="Arial" panose="020B0604020202020204" pitchFamily="34" charset="0"/>
            </a:endParaRPr>
          </a:p>
          <a:p>
            <a:pPr marL="171450" indent="-171450">
              <a:lnSpc>
                <a:spcPct val="120000"/>
              </a:lnSpc>
              <a:spcBef>
                <a:spcPct val="20000"/>
              </a:spcBef>
              <a:buFont typeface="Wingdings" panose="05000000000000000000" pitchFamily="2" charset="2"/>
              <a:buChar char="l"/>
            </a:pPr>
            <a:r>
              <a:rPr lang="zh-CN" altLang="en-US" sz="1100" dirty="0">
                <a:solidFill>
                  <a:srgbClr val="FF0000"/>
                </a:solidFill>
                <a:latin typeface="微软雅黑" panose="020B0503020204020204" pitchFamily="34" charset="-122"/>
                <a:ea typeface="微软雅黑" panose="020B0503020204020204" pitchFamily="34" charset="-122"/>
                <a:sym typeface="Arial" panose="020B0604020202020204" pitchFamily="34" charset="0"/>
              </a:rPr>
              <a:t>具体实现（</a:t>
            </a:r>
            <a:r>
              <a:rPr lang="en-US" altLang="zh-CN" sz="1100" dirty="0" err="1">
                <a:solidFill>
                  <a:srgbClr val="FF0000"/>
                </a:solidFill>
                <a:latin typeface="微软雅黑" panose="020B0503020204020204" pitchFamily="34" charset="-122"/>
                <a:ea typeface="微软雅黑" panose="020B0503020204020204" pitchFamily="34" charset="-122"/>
                <a:sym typeface="Arial" panose="020B0604020202020204" pitchFamily="34" charset="0"/>
              </a:rPr>
              <a:t>ConcreteImplementor</a:t>
            </a:r>
            <a:r>
              <a:rPr lang="zh-CN" altLang="en-US" sz="1100" dirty="0">
                <a:solidFill>
                  <a:srgbClr val="FF0000"/>
                </a:solidFill>
                <a:latin typeface="微软雅黑" panose="020B0503020204020204" pitchFamily="34" charset="-122"/>
                <a:ea typeface="微软雅黑" panose="020B0503020204020204" pitchFamily="34" charset="-122"/>
                <a:sym typeface="Arial" panose="020B0604020202020204" pitchFamily="34" charset="0"/>
              </a:rPr>
              <a:t>）角色：</a:t>
            </a:r>
            <a:r>
              <a:rPr lang="zh-CN" altLang="en-US" sz="1100" dirty="0">
                <a:latin typeface="微软雅黑" panose="020B0503020204020204" pitchFamily="34" charset="-122"/>
                <a:ea typeface="微软雅黑" panose="020B0503020204020204" pitchFamily="34" charset="-122"/>
                <a:sym typeface="Arial" panose="020B0604020202020204" pitchFamily="34" charset="0"/>
              </a:rPr>
              <a:t>给出了实现角色定义接口的具体实现</a:t>
            </a:r>
            <a:r>
              <a:rPr lang="zh-CN" altLang="en-US" sz="1100" dirty="0" smtClean="0">
                <a:latin typeface="微软雅黑" panose="020B0503020204020204" pitchFamily="34" charset="-122"/>
                <a:ea typeface="微软雅黑" panose="020B0503020204020204" pitchFamily="34" charset="-122"/>
                <a:sym typeface="Arial" panose="020B0604020202020204" pitchFamily="34" charset="0"/>
              </a:rPr>
              <a:t>。</a:t>
            </a:r>
            <a:endParaRPr lang="en-US" altLang="zh-CN" sz="1100" dirty="0">
              <a:latin typeface="微软雅黑" panose="020B0503020204020204" pitchFamily="34" charset="-122"/>
              <a:ea typeface="微软雅黑" panose="020B0503020204020204" pitchFamily="34" charset="-122"/>
              <a:sym typeface="Arial" panose="020B0604020202020204" pitchFamily="34" charset="0"/>
            </a:endParaRPr>
          </a:p>
          <a:p>
            <a:pPr marL="171450" indent="-171450">
              <a:lnSpc>
                <a:spcPct val="120000"/>
              </a:lnSpc>
              <a:spcBef>
                <a:spcPct val="20000"/>
              </a:spcBef>
              <a:buFont typeface="Wingdings" panose="05000000000000000000" pitchFamily="2" charset="2"/>
              <a:buChar char="l"/>
            </a:pPr>
            <a:endParaRPr lang="en-US" sz="1100" dirty="0">
              <a:solidFill>
                <a:srgbClr val="FF0000"/>
              </a:solidFill>
              <a:latin typeface="微软雅黑" panose="020B0503020204020204" pitchFamily="34" charset="-122"/>
              <a:ea typeface="微软雅黑" panose="020B0503020204020204" pitchFamily="34" charset="-122"/>
              <a:sym typeface="Arial" panose="020B0604020202020204" pitchFamily="34" charset="0"/>
            </a:endParaRPr>
          </a:p>
          <a:p>
            <a:pPr>
              <a:lnSpc>
                <a:spcPct val="120000"/>
              </a:lnSpc>
              <a:spcBef>
                <a:spcPct val="20000"/>
              </a:spcBef>
            </a:pPr>
            <a:r>
              <a:rPr lang="zh-CN" altLang="en-US" sz="1600" dirty="0" smtClean="0">
                <a:solidFill>
                  <a:srgbClr val="FF0000"/>
                </a:solidFill>
                <a:latin typeface="微软雅黑" panose="020B0503020204020204" pitchFamily="34" charset="-122"/>
                <a:ea typeface="微软雅黑" panose="020B0503020204020204" pitchFamily="34" charset="-122"/>
                <a:sym typeface="Arial" panose="020B0604020202020204" pitchFamily="34" charset="0"/>
              </a:rPr>
              <a:t>代码实例：</a:t>
            </a:r>
            <a:r>
              <a:rPr lang="zh-CN" altLang="en-US" sz="1600" dirty="0" smtClean="0">
                <a:solidFill>
                  <a:schemeClr val="tx1">
                    <a:lumMod val="95000"/>
                    <a:lumOff val="5000"/>
                  </a:schemeClr>
                </a:solidFill>
                <a:latin typeface="微软雅黑" panose="020B0503020204020204" pitchFamily="34" charset="-122"/>
                <a:ea typeface="微软雅黑" panose="020B0503020204020204" pitchFamily="34" charset="-122"/>
                <a:sym typeface="Arial" panose="020B0604020202020204" pitchFamily="34" charset="0"/>
              </a:rPr>
              <a:t>汽车与道路</a:t>
            </a:r>
            <a:endParaRPr sz="1600" dirty="0">
              <a:solidFill>
                <a:schemeClr val="tx1">
                  <a:lumMod val="95000"/>
                  <a:lumOff val="5000"/>
                </a:schemeClr>
              </a:solidFill>
              <a:latin typeface="微软雅黑" panose="020B0503020204020204" pitchFamily="34" charset="-122"/>
              <a:ea typeface="微软雅黑" panose="020B0503020204020204" pitchFamily="34" charset="-122"/>
              <a:sym typeface="Arial" panose="020B0604020202020204" pitchFamily="34" charset="0"/>
            </a:endParaRPr>
          </a:p>
        </p:txBody>
      </p:sp>
    </p:spTree>
  </p:cSld>
  <p:clrMapOvr>
    <a:masterClrMapping/>
  </p:clrMapOvr>
  <mc:AlternateContent xmlns:mc="http://schemas.openxmlformats.org/markup-compatibility/2006">
    <mc:Choice xmlns:p14="http://schemas.microsoft.com/office/powerpoint/2010/main" Requires="p14">
      <p:transition spd="slow" p14:dur="1600" advClick="0" advTm="3000">
        <p14:gallery dir="l"/>
      </p:transition>
    </mc:Choice>
    <mc:Fallback>
      <p:transition spd="slow" advClick="0" advTm="3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32"/>
                                        </p:tgtEl>
                                        <p:attrNameLst>
                                          <p:attrName>style.visibility</p:attrName>
                                        </p:attrNameLst>
                                      </p:cBhvr>
                                      <p:to>
                                        <p:strVal val="visible"/>
                                      </p:to>
                                    </p:set>
                                    <p:animEffect transition="in" filter="wipe(left)">
                                      <p:cBhvr>
                                        <p:cTn id="7" dur="500"/>
                                        <p:tgtEl>
                                          <p:spTgt spid="32"/>
                                        </p:tgtEl>
                                      </p:cBhvr>
                                    </p:animEffect>
                                  </p:childTnLst>
                                </p:cTn>
                              </p:par>
                            </p:childTnLst>
                          </p:cTn>
                        </p:par>
                        <p:par>
                          <p:cTn id="8" fill="hold">
                            <p:stCondLst>
                              <p:cond delay="500"/>
                            </p:stCondLst>
                            <p:childTnLst>
                              <p:par>
                                <p:cTn id="9" presetID="42" presetClass="entr" presetSubtype="0" fill="hold" grpId="0" nodeType="afterEffect">
                                  <p:stCondLst>
                                    <p:cond delay="0"/>
                                  </p:stCondLst>
                                  <p:childTnLst>
                                    <p:set>
                                      <p:cBhvr>
                                        <p:cTn id="10" dur="1" fill="hold">
                                          <p:stCondLst>
                                            <p:cond delay="0"/>
                                          </p:stCondLst>
                                        </p:cTn>
                                        <p:tgtEl>
                                          <p:spTgt spid="33"/>
                                        </p:tgtEl>
                                        <p:attrNameLst>
                                          <p:attrName>style.visibility</p:attrName>
                                        </p:attrNameLst>
                                      </p:cBhvr>
                                      <p:to>
                                        <p:strVal val="visible"/>
                                      </p:to>
                                    </p:set>
                                    <p:animEffect transition="in" filter="fade">
                                      <p:cBhvr>
                                        <p:cTn id="11" dur="1000"/>
                                        <p:tgtEl>
                                          <p:spTgt spid="33"/>
                                        </p:tgtEl>
                                      </p:cBhvr>
                                    </p:animEffect>
                                    <p:anim calcmode="lin" valueType="num">
                                      <p:cBhvr>
                                        <p:cTn id="12" dur="1000" fill="hold"/>
                                        <p:tgtEl>
                                          <p:spTgt spid="33"/>
                                        </p:tgtEl>
                                        <p:attrNameLst>
                                          <p:attrName>ppt_x</p:attrName>
                                        </p:attrNameLst>
                                      </p:cBhvr>
                                      <p:tavLst>
                                        <p:tav tm="0">
                                          <p:val>
                                            <p:strVal val="#ppt_x"/>
                                          </p:val>
                                        </p:tav>
                                        <p:tav tm="100000">
                                          <p:val>
                                            <p:strVal val="#ppt_x"/>
                                          </p:val>
                                        </p:tav>
                                      </p:tavLst>
                                    </p:anim>
                                    <p:anim calcmode="lin" valueType="num">
                                      <p:cBhvr>
                                        <p:cTn id="13" dur="1000" fill="hold"/>
                                        <p:tgtEl>
                                          <p:spTgt spid="33"/>
                                        </p:tgtEl>
                                        <p:attrNameLst>
                                          <p:attrName>ppt_y</p:attrName>
                                        </p:attrNameLst>
                                      </p:cBhvr>
                                      <p:tavLst>
                                        <p:tav tm="0">
                                          <p:val>
                                            <p:strVal val="#ppt_y+.1"/>
                                          </p:val>
                                        </p:tav>
                                        <p:tav tm="100000">
                                          <p:val>
                                            <p:strVal val="#ppt_y"/>
                                          </p:val>
                                        </p:tav>
                                      </p:tavLst>
                                    </p:anim>
                                  </p:childTnLst>
                                </p:cTn>
                              </p:par>
                            </p:childTnLst>
                          </p:cTn>
                        </p:par>
                        <p:par>
                          <p:cTn id="14" fill="hold">
                            <p:stCondLst>
                              <p:cond delay="1500"/>
                            </p:stCondLst>
                            <p:childTnLst>
                              <p:par>
                                <p:cTn id="15" presetID="2" presetClass="entr" presetSubtype="4" fill="hold" grpId="0" nodeType="afterEffect">
                                  <p:stCondLst>
                                    <p:cond delay="0"/>
                                  </p:stCondLst>
                                  <p:childTnLst>
                                    <p:set>
                                      <p:cBhvr>
                                        <p:cTn id="16" dur="1" fill="hold">
                                          <p:stCondLst>
                                            <p:cond delay="0"/>
                                          </p:stCondLst>
                                        </p:cTn>
                                        <p:tgtEl>
                                          <p:spTgt spid="4"/>
                                        </p:tgtEl>
                                        <p:attrNameLst>
                                          <p:attrName>style.visibility</p:attrName>
                                        </p:attrNameLst>
                                      </p:cBhvr>
                                      <p:to>
                                        <p:strVal val="visible"/>
                                      </p:to>
                                    </p:set>
                                    <p:anim calcmode="lin" valueType="num">
                                      <p:cBhvr additive="base">
                                        <p:cTn id="17" dur="500" fill="hold"/>
                                        <p:tgtEl>
                                          <p:spTgt spid="4"/>
                                        </p:tgtEl>
                                        <p:attrNameLst>
                                          <p:attrName>ppt_x</p:attrName>
                                        </p:attrNameLst>
                                      </p:cBhvr>
                                      <p:tavLst>
                                        <p:tav tm="0">
                                          <p:val>
                                            <p:strVal val="#ppt_x"/>
                                          </p:val>
                                        </p:tav>
                                        <p:tav tm="100000">
                                          <p:val>
                                            <p:strVal val="#ppt_x"/>
                                          </p:val>
                                        </p:tav>
                                      </p:tavLst>
                                    </p:anim>
                                    <p:anim calcmode="lin" valueType="num">
                                      <p:cBhvr additive="base">
                                        <p:cTn id="18" dur="500" fill="hold"/>
                                        <p:tgtEl>
                                          <p:spTgt spid="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2" grpId="0" animBg="1"/>
      <p:bldP spid="33" grpId="0"/>
      <p:bldP spid="4"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矩形 31"/>
          <p:cNvSpPr/>
          <p:nvPr/>
        </p:nvSpPr>
        <p:spPr bwMode="auto">
          <a:xfrm>
            <a:off x="578557" y="389336"/>
            <a:ext cx="324672" cy="599032"/>
          </a:xfrm>
          <a:prstGeom prst="rect">
            <a:avLst/>
          </a:prstGeom>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91440" tIns="45720" rIns="91440" bIns="45720" numCol="1" rtlCol="0" anchor="t" anchorCtr="0" compatLnSpc="1"/>
          <a:lstStyle/>
          <a:p>
            <a:pPr marL="0" marR="0" indent="0" algn="l" defTabSz="914400" rtl="0" eaLnBrk="1" fontAlgn="base" latinLnBrk="0" hangingPunct="1">
              <a:lnSpc>
                <a:spcPct val="100000"/>
              </a:lnSpc>
              <a:spcBef>
                <a:spcPct val="0"/>
              </a:spcBef>
              <a:spcAft>
                <a:spcPct val="0"/>
              </a:spcAft>
              <a:buClrTx/>
              <a:buSzTx/>
              <a:buFontTx/>
              <a:buNone/>
            </a:pPr>
            <a:endParaRPr kumimoji="0" lang="zh-CN" altLang="en-US" sz="1800" b="1" i="0" u="none" strike="noStrike" cap="none" normalizeH="0" baseline="0" smtClean="0">
              <a:ln>
                <a:noFill/>
              </a:ln>
              <a:solidFill>
                <a:schemeClr val="tx1"/>
              </a:solidFill>
              <a:effectLst/>
              <a:latin typeface="Arial" panose="020B0604020202020204" pitchFamily="34" charset="0"/>
              <a:ea typeface="微软雅黑" panose="020B0503020204020204" pitchFamily="34" charset="-122"/>
            </a:endParaRPr>
          </a:p>
        </p:txBody>
      </p:sp>
      <p:sp>
        <p:nvSpPr>
          <p:cNvPr id="33" name="矩形 32"/>
          <p:cNvSpPr/>
          <p:nvPr/>
        </p:nvSpPr>
        <p:spPr>
          <a:xfrm>
            <a:off x="903229" y="477255"/>
            <a:ext cx="4255589" cy="423193"/>
          </a:xfrm>
          <a:prstGeom prst="rect">
            <a:avLst/>
          </a:prstGeom>
        </p:spPr>
        <p:txBody>
          <a:bodyPr wrap="none" lIns="68580" tIns="34290" rIns="68580" bIns="34290">
            <a:spAutoFit/>
          </a:bodyPr>
          <a:lstStyle/>
          <a:p>
            <a:r>
              <a:rPr lang="zh-CN" altLang="en-US" sz="2300" dirty="0" smtClean="0">
                <a:solidFill>
                  <a:schemeClr val="accent1"/>
                </a:solidFill>
                <a:latin typeface="Agency FB" panose="020B0503020202020204" pitchFamily="34" charset="0"/>
              </a:rPr>
              <a:t>组合模式 </a:t>
            </a:r>
            <a:r>
              <a:rPr lang="zh-CN" altLang="en-US" sz="2300" dirty="0">
                <a:solidFill>
                  <a:schemeClr val="accent1"/>
                </a:solidFill>
                <a:latin typeface="Agency FB" panose="020B0503020202020204" pitchFamily="34" charset="0"/>
              </a:rPr>
              <a:t> </a:t>
            </a:r>
            <a:r>
              <a:rPr lang="en-US" altLang="zh-CN" sz="2300" dirty="0">
                <a:solidFill>
                  <a:schemeClr val="accent1"/>
                </a:solidFill>
                <a:latin typeface="Agency FB" panose="020B0503020202020204" pitchFamily="34" charset="0"/>
              </a:rPr>
              <a:t>/</a:t>
            </a:r>
            <a:r>
              <a:rPr lang="zh-CN" altLang="en-US" sz="2300" dirty="0">
                <a:solidFill>
                  <a:schemeClr val="accent1"/>
                </a:solidFill>
                <a:latin typeface="Agency FB" panose="020B0503020202020204" pitchFamily="34" charset="0"/>
              </a:rPr>
              <a:t> </a:t>
            </a:r>
            <a:r>
              <a:rPr lang="en-US" altLang="zh-CN" sz="2300" dirty="0" smtClean="0">
                <a:solidFill>
                  <a:schemeClr val="accent1"/>
                </a:solidFill>
                <a:latin typeface="Agency FB" panose="020B0503020202020204" pitchFamily="34" charset="0"/>
              </a:rPr>
              <a:t>Composite Pattern</a:t>
            </a:r>
            <a:endParaRPr lang="zh-CN" altLang="en-US" sz="2300" dirty="0">
              <a:solidFill>
                <a:schemeClr val="accent1"/>
              </a:solidFill>
              <a:latin typeface="Agency FB" panose="020B0503020202020204" pitchFamily="34" charset="0"/>
            </a:endParaRPr>
          </a:p>
        </p:txBody>
      </p:sp>
      <p:sp>
        <p:nvSpPr>
          <p:cNvPr id="4" name="矩形 42"/>
          <p:cNvSpPr>
            <a:spLocks noChangeArrowheads="1"/>
          </p:cNvSpPr>
          <p:nvPr/>
        </p:nvSpPr>
        <p:spPr bwMode="auto">
          <a:xfrm>
            <a:off x="903228" y="1200944"/>
            <a:ext cx="7783571" cy="23044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lvl1pPr defTabSz="1216025">
              <a:defRPr>
                <a:solidFill>
                  <a:schemeClr val="tx1"/>
                </a:solidFill>
                <a:latin typeface="Calibri" panose="020F0502020204030204" pitchFamily="34" charset="0"/>
                <a:ea typeface="宋体" panose="02010600030101010101" pitchFamily="2" charset="-122"/>
              </a:defRPr>
            </a:lvl1pPr>
            <a:lvl2pPr marL="742950" indent="-285750" defTabSz="1216025">
              <a:defRPr>
                <a:solidFill>
                  <a:schemeClr val="tx1"/>
                </a:solidFill>
                <a:latin typeface="Calibri" panose="020F0502020204030204" pitchFamily="34" charset="0"/>
                <a:ea typeface="宋体" panose="02010600030101010101" pitchFamily="2" charset="-122"/>
              </a:defRPr>
            </a:lvl2pPr>
            <a:lvl3pPr marL="1143000" indent="-228600" defTabSz="1216025">
              <a:defRPr>
                <a:solidFill>
                  <a:schemeClr val="tx1"/>
                </a:solidFill>
                <a:latin typeface="Calibri" panose="020F0502020204030204" pitchFamily="34" charset="0"/>
                <a:ea typeface="宋体" panose="02010600030101010101" pitchFamily="2" charset="-122"/>
              </a:defRPr>
            </a:lvl3pPr>
            <a:lvl4pPr marL="1600200" indent="-228600" defTabSz="1216025">
              <a:defRPr>
                <a:solidFill>
                  <a:schemeClr val="tx1"/>
                </a:solidFill>
                <a:latin typeface="Calibri" panose="020F0502020204030204" pitchFamily="34" charset="0"/>
                <a:ea typeface="宋体" panose="02010600030101010101" pitchFamily="2" charset="-122"/>
              </a:defRPr>
            </a:lvl4pPr>
            <a:lvl5pPr marL="2057400" indent="-228600" defTabSz="1216025">
              <a:defRPr>
                <a:solidFill>
                  <a:schemeClr val="tx1"/>
                </a:solidFill>
                <a:latin typeface="Calibri" panose="020F0502020204030204" pitchFamily="34" charset="0"/>
                <a:ea typeface="宋体" panose="02010600030101010101" pitchFamily="2" charset="-122"/>
              </a:defRPr>
            </a:lvl5pPr>
            <a:lvl6pPr marL="25146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r>
              <a:rPr lang="zh-CN" altLang="en-US" sz="1600" dirty="0">
                <a:solidFill>
                  <a:srgbClr val="FF0000"/>
                </a:solidFill>
                <a:latin typeface="微软雅黑" panose="020B0503020204020204" pitchFamily="34" charset="-122"/>
                <a:ea typeface="微软雅黑" panose="020B0503020204020204" pitchFamily="34" charset="-122"/>
                <a:sym typeface="Arial" panose="020B0604020202020204" pitchFamily="34" charset="0"/>
              </a:rPr>
              <a:t>定义</a:t>
            </a:r>
            <a:r>
              <a:rPr lang="zh-CN" altLang="en-US" sz="1600" dirty="0" smtClean="0">
                <a:solidFill>
                  <a:srgbClr val="FF0000"/>
                </a:solidFill>
                <a:latin typeface="微软雅黑" panose="020B0503020204020204" pitchFamily="34" charset="-122"/>
                <a:ea typeface="微软雅黑" panose="020B0503020204020204" pitchFamily="34" charset="-122"/>
                <a:sym typeface="Arial" panose="020B0604020202020204" pitchFamily="34" charset="0"/>
              </a:rPr>
              <a:t>：</a:t>
            </a:r>
            <a:r>
              <a:rPr lang="zh-CN" altLang="en-US" sz="1100" dirty="0">
                <a:latin typeface="微软雅黑" panose="020B0503020204020204" pitchFamily="34" charset="-122"/>
                <a:ea typeface="微软雅黑" panose="020B0503020204020204" pitchFamily="34" charset="-122"/>
              </a:rPr>
              <a:t>将对象以树形结构组织起来，以达成“部分－整体”的层次结构，使得客户端对单个对象和组合对象的使用具有一致性</a:t>
            </a:r>
            <a:r>
              <a:rPr lang="zh-CN" altLang="en-US" sz="1100" dirty="0" smtClean="0">
                <a:latin typeface="微软雅黑" panose="020B0503020204020204" pitchFamily="34" charset="-122"/>
                <a:ea typeface="微软雅黑" panose="020B0503020204020204" pitchFamily="34" charset="-122"/>
              </a:rPr>
              <a:t>。常见的如文件夹，组织结构等。</a:t>
            </a:r>
            <a:endParaRPr lang="zh-CN" altLang="en-US" sz="1100" dirty="0">
              <a:latin typeface="微软雅黑" panose="020B0503020204020204" pitchFamily="34" charset="-122"/>
              <a:ea typeface="微软雅黑" panose="020B0503020204020204" pitchFamily="34" charset="-122"/>
            </a:endParaRPr>
          </a:p>
          <a:p>
            <a:pPr>
              <a:lnSpc>
                <a:spcPct val="120000"/>
              </a:lnSpc>
              <a:spcBef>
                <a:spcPct val="20000"/>
              </a:spcBef>
            </a:pPr>
            <a:endParaRPr lang="en-US" altLang="zh-CN" sz="1200" dirty="0" smtClean="0">
              <a:solidFill>
                <a:schemeClr val="tx1">
                  <a:lumMod val="95000"/>
                  <a:lumOff val="5000"/>
                </a:schemeClr>
              </a:solidFill>
              <a:latin typeface="微软雅黑" panose="020B0503020204020204" pitchFamily="34" charset="-122"/>
              <a:ea typeface="微软雅黑" panose="020B0503020204020204" pitchFamily="34" charset="-122"/>
              <a:sym typeface="Arial" panose="020B0604020202020204" pitchFamily="34" charset="0"/>
            </a:endParaRPr>
          </a:p>
          <a:p>
            <a:pPr>
              <a:lnSpc>
                <a:spcPct val="120000"/>
              </a:lnSpc>
              <a:spcBef>
                <a:spcPct val="20000"/>
              </a:spcBef>
            </a:pPr>
            <a:r>
              <a:rPr lang="zh-CN" altLang="en-US" sz="1600" dirty="0" smtClean="0">
                <a:solidFill>
                  <a:srgbClr val="FF0000"/>
                </a:solidFill>
                <a:latin typeface="微软雅黑" panose="020B0503020204020204" pitchFamily="34" charset="-122"/>
                <a:ea typeface="微软雅黑" panose="020B0503020204020204" pitchFamily="34" charset="-122"/>
                <a:sym typeface="Arial" panose="020B0604020202020204" pitchFamily="34" charset="0"/>
              </a:rPr>
              <a:t>角色：</a:t>
            </a:r>
            <a:endParaRPr lang="en-US" altLang="zh-CN" sz="1600" dirty="0">
              <a:solidFill>
                <a:srgbClr val="FF0000"/>
              </a:solidFill>
              <a:latin typeface="微软雅黑" panose="020B0503020204020204" pitchFamily="34" charset="-122"/>
              <a:ea typeface="微软雅黑" panose="020B0503020204020204" pitchFamily="34" charset="-122"/>
              <a:sym typeface="Arial" panose="020B0604020202020204" pitchFamily="34" charset="0"/>
            </a:endParaRPr>
          </a:p>
          <a:p>
            <a:pPr marL="171450" indent="-171450">
              <a:lnSpc>
                <a:spcPct val="120000"/>
              </a:lnSpc>
              <a:spcBef>
                <a:spcPct val="20000"/>
              </a:spcBef>
              <a:buFont typeface="Wingdings" panose="05000000000000000000" pitchFamily="2" charset="2"/>
              <a:buChar char="l"/>
            </a:pPr>
            <a:r>
              <a:rPr lang="zh-CN" altLang="en-US" sz="1100" dirty="0">
                <a:solidFill>
                  <a:srgbClr val="FF0000"/>
                </a:solidFill>
                <a:latin typeface="微软雅黑" panose="020B0503020204020204" pitchFamily="34" charset="-122"/>
                <a:ea typeface="微软雅黑" panose="020B0503020204020204" pitchFamily="34" charset="-122"/>
                <a:sym typeface="Arial" panose="020B0604020202020204" pitchFamily="34" charset="0"/>
              </a:rPr>
              <a:t>抽象构件角色</a:t>
            </a:r>
            <a:r>
              <a:rPr lang="en-US" altLang="zh-CN" sz="1100" dirty="0">
                <a:solidFill>
                  <a:srgbClr val="FF0000"/>
                </a:solidFill>
                <a:latin typeface="微软雅黑" panose="020B0503020204020204" pitchFamily="34" charset="-122"/>
                <a:ea typeface="微软雅黑" panose="020B0503020204020204" pitchFamily="34" charset="-122"/>
                <a:sym typeface="Arial" panose="020B0604020202020204" pitchFamily="34" charset="0"/>
              </a:rPr>
              <a:t>(Component)</a:t>
            </a:r>
            <a:r>
              <a:rPr lang="zh-CN" altLang="en-US" sz="1100" dirty="0">
                <a:solidFill>
                  <a:srgbClr val="FF0000"/>
                </a:solidFill>
                <a:latin typeface="微软雅黑" panose="020B0503020204020204" pitchFamily="34" charset="-122"/>
                <a:ea typeface="微软雅黑" panose="020B0503020204020204" pitchFamily="34" charset="-122"/>
                <a:sym typeface="Arial" panose="020B0604020202020204" pitchFamily="34" charset="0"/>
              </a:rPr>
              <a:t>：</a:t>
            </a:r>
            <a:r>
              <a:rPr lang="zh-CN" altLang="en-US" sz="1100" dirty="0">
                <a:latin typeface="微软雅黑" panose="020B0503020204020204" pitchFamily="34" charset="-122"/>
                <a:ea typeface="微软雅黑" panose="020B0503020204020204" pitchFamily="34" charset="-122"/>
                <a:sym typeface="Arial" panose="020B0604020202020204" pitchFamily="34" charset="0"/>
              </a:rPr>
              <a:t>它为组合中的对象声明接口，也可以为共有接口实现缺省行为。</a:t>
            </a:r>
            <a:endParaRPr lang="zh-CN" altLang="en-US" sz="1100" dirty="0">
              <a:latin typeface="微软雅黑" panose="020B0503020204020204" pitchFamily="34" charset="-122"/>
              <a:ea typeface="微软雅黑" panose="020B0503020204020204" pitchFamily="34" charset="-122"/>
              <a:sym typeface="Arial" panose="020B0604020202020204" pitchFamily="34" charset="0"/>
            </a:endParaRPr>
          </a:p>
          <a:p>
            <a:pPr marL="171450" indent="-171450">
              <a:lnSpc>
                <a:spcPct val="120000"/>
              </a:lnSpc>
              <a:spcBef>
                <a:spcPct val="20000"/>
              </a:spcBef>
              <a:buFont typeface="Wingdings" panose="05000000000000000000" pitchFamily="2" charset="2"/>
              <a:buChar char="l"/>
            </a:pPr>
            <a:r>
              <a:rPr lang="zh-CN" altLang="en-US" sz="1100" dirty="0">
                <a:solidFill>
                  <a:srgbClr val="FF0000"/>
                </a:solidFill>
                <a:latin typeface="微软雅黑" panose="020B0503020204020204" pitchFamily="34" charset="-122"/>
                <a:ea typeface="微软雅黑" panose="020B0503020204020204" pitchFamily="34" charset="-122"/>
                <a:sym typeface="Arial" panose="020B0604020202020204" pitchFamily="34" charset="0"/>
              </a:rPr>
              <a:t>树叶构件角色</a:t>
            </a:r>
            <a:r>
              <a:rPr lang="en-US" altLang="zh-CN" sz="1100" dirty="0">
                <a:solidFill>
                  <a:srgbClr val="FF0000"/>
                </a:solidFill>
                <a:latin typeface="微软雅黑" panose="020B0503020204020204" pitchFamily="34" charset="-122"/>
                <a:ea typeface="微软雅黑" panose="020B0503020204020204" pitchFamily="34" charset="-122"/>
                <a:sym typeface="Arial" panose="020B0604020202020204" pitchFamily="34" charset="0"/>
              </a:rPr>
              <a:t>(Leaf)</a:t>
            </a:r>
            <a:r>
              <a:rPr lang="zh-CN" altLang="en-US" sz="1100" dirty="0">
                <a:solidFill>
                  <a:srgbClr val="FF0000"/>
                </a:solidFill>
                <a:latin typeface="微软雅黑" panose="020B0503020204020204" pitchFamily="34" charset="-122"/>
                <a:ea typeface="微软雅黑" panose="020B0503020204020204" pitchFamily="34" charset="-122"/>
                <a:sym typeface="Arial" panose="020B0604020202020204" pitchFamily="34" charset="0"/>
              </a:rPr>
              <a:t>：</a:t>
            </a:r>
            <a:r>
              <a:rPr lang="zh-CN" altLang="en-US" sz="1100" dirty="0">
                <a:latin typeface="微软雅黑" panose="020B0503020204020204" pitchFamily="34" charset="-122"/>
                <a:ea typeface="微软雅黑" panose="020B0503020204020204" pitchFamily="34" charset="-122"/>
                <a:sym typeface="Arial" panose="020B0604020202020204" pitchFamily="34" charset="0"/>
              </a:rPr>
              <a:t>在组合中表示叶节点对象</a:t>
            </a:r>
            <a:r>
              <a:rPr lang="en-US" altLang="zh-CN" sz="1100" dirty="0">
                <a:latin typeface="微软雅黑" panose="020B0503020204020204" pitchFamily="34" charset="-122"/>
                <a:ea typeface="微软雅黑" panose="020B0503020204020204" pitchFamily="34" charset="-122"/>
                <a:sym typeface="Arial" panose="020B0604020202020204" pitchFamily="34" charset="0"/>
              </a:rPr>
              <a:t>——</a:t>
            </a:r>
            <a:r>
              <a:rPr lang="zh-CN" altLang="en-US" sz="1100" dirty="0">
                <a:latin typeface="微软雅黑" panose="020B0503020204020204" pitchFamily="34" charset="-122"/>
                <a:ea typeface="微软雅黑" panose="020B0503020204020204" pitchFamily="34" charset="-122"/>
                <a:sym typeface="Arial" panose="020B0604020202020204" pitchFamily="34" charset="0"/>
              </a:rPr>
              <a:t>没有子节点，实现抽象构件角色声明的接口。</a:t>
            </a:r>
            <a:endParaRPr lang="zh-CN" altLang="en-US" sz="1100" dirty="0">
              <a:latin typeface="微软雅黑" panose="020B0503020204020204" pitchFamily="34" charset="-122"/>
              <a:ea typeface="微软雅黑" panose="020B0503020204020204" pitchFamily="34" charset="-122"/>
              <a:sym typeface="Arial" panose="020B0604020202020204" pitchFamily="34" charset="0"/>
            </a:endParaRPr>
          </a:p>
          <a:p>
            <a:pPr marL="171450" indent="-171450">
              <a:lnSpc>
                <a:spcPct val="120000"/>
              </a:lnSpc>
              <a:spcBef>
                <a:spcPct val="20000"/>
              </a:spcBef>
              <a:buFont typeface="Wingdings" panose="05000000000000000000" pitchFamily="2" charset="2"/>
              <a:buChar char="l"/>
            </a:pPr>
            <a:r>
              <a:rPr lang="zh-CN" altLang="en-US" sz="1100" dirty="0">
                <a:solidFill>
                  <a:srgbClr val="FF0000"/>
                </a:solidFill>
                <a:latin typeface="微软雅黑" panose="020B0503020204020204" pitchFamily="34" charset="-122"/>
                <a:ea typeface="微软雅黑" panose="020B0503020204020204" pitchFamily="34" charset="-122"/>
                <a:sym typeface="Arial" panose="020B0604020202020204" pitchFamily="34" charset="0"/>
              </a:rPr>
              <a:t>树枝构件角色</a:t>
            </a:r>
            <a:r>
              <a:rPr lang="en-US" altLang="zh-CN" sz="1100" dirty="0">
                <a:solidFill>
                  <a:srgbClr val="FF0000"/>
                </a:solidFill>
                <a:latin typeface="微软雅黑" panose="020B0503020204020204" pitchFamily="34" charset="-122"/>
                <a:ea typeface="微软雅黑" panose="020B0503020204020204" pitchFamily="34" charset="-122"/>
                <a:sym typeface="Arial" panose="020B0604020202020204" pitchFamily="34" charset="0"/>
              </a:rPr>
              <a:t>(Composite)</a:t>
            </a:r>
            <a:r>
              <a:rPr lang="zh-CN" altLang="en-US" sz="1100" dirty="0">
                <a:solidFill>
                  <a:srgbClr val="FF0000"/>
                </a:solidFill>
                <a:latin typeface="微软雅黑" panose="020B0503020204020204" pitchFamily="34" charset="-122"/>
                <a:ea typeface="微软雅黑" panose="020B0503020204020204" pitchFamily="34" charset="-122"/>
                <a:sym typeface="Arial" panose="020B0604020202020204" pitchFamily="34" charset="0"/>
              </a:rPr>
              <a:t>：</a:t>
            </a:r>
            <a:r>
              <a:rPr lang="zh-CN" altLang="en-US" sz="1100" dirty="0">
                <a:latin typeface="微软雅黑" panose="020B0503020204020204" pitchFamily="34" charset="-122"/>
                <a:ea typeface="微软雅黑" panose="020B0503020204020204" pitchFamily="34" charset="-122"/>
                <a:sym typeface="Arial" panose="020B0604020202020204" pitchFamily="34" charset="0"/>
              </a:rPr>
              <a:t>在组合中表示分支节点对象</a:t>
            </a:r>
            <a:r>
              <a:rPr lang="en-US" altLang="zh-CN" sz="1100" dirty="0">
                <a:latin typeface="微软雅黑" panose="020B0503020204020204" pitchFamily="34" charset="-122"/>
                <a:ea typeface="微软雅黑" panose="020B0503020204020204" pitchFamily="34" charset="-122"/>
                <a:sym typeface="Arial" panose="020B0604020202020204" pitchFamily="34" charset="0"/>
              </a:rPr>
              <a:t>——</a:t>
            </a:r>
            <a:r>
              <a:rPr lang="zh-CN" altLang="en-US" sz="1100" dirty="0">
                <a:latin typeface="微软雅黑" panose="020B0503020204020204" pitchFamily="34" charset="-122"/>
                <a:ea typeface="微软雅黑" panose="020B0503020204020204" pitchFamily="34" charset="-122"/>
                <a:sym typeface="Arial" panose="020B0604020202020204" pitchFamily="34" charset="0"/>
              </a:rPr>
              <a:t>有子节点，实现抽象构件</a:t>
            </a:r>
            <a:endParaRPr lang="zh-CN" altLang="en-US" sz="1100" dirty="0">
              <a:latin typeface="微软雅黑" panose="020B0503020204020204" pitchFamily="34" charset="-122"/>
              <a:ea typeface="微软雅黑" panose="020B0503020204020204" pitchFamily="34" charset="-122"/>
              <a:sym typeface="Arial" panose="020B0604020202020204" pitchFamily="34" charset="0"/>
            </a:endParaRPr>
          </a:p>
          <a:p>
            <a:pPr>
              <a:lnSpc>
                <a:spcPct val="120000"/>
              </a:lnSpc>
              <a:spcBef>
                <a:spcPct val="20000"/>
              </a:spcBef>
            </a:pPr>
            <a:endParaRPr lang="en-US" sz="1100" dirty="0">
              <a:solidFill>
                <a:srgbClr val="FF0000"/>
              </a:solidFill>
              <a:latin typeface="微软雅黑" panose="020B0503020204020204" pitchFamily="34" charset="-122"/>
              <a:ea typeface="微软雅黑" panose="020B0503020204020204" pitchFamily="34" charset="-122"/>
              <a:sym typeface="Arial" panose="020B0604020202020204" pitchFamily="34" charset="0"/>
            </a:endParaRPr>
          </a:p>
          <a:p>
            <a:pPr>
              <a:lnSpc>
                <a:spcPct val="120000"/>
              </a:lnSpc>
              <a:spcBef>
                <a:spcPct val="20000"/>
              </a:spcBef>
            </a:pPr>
            <a:r>
              <a:rPr lang="zh-CN" altLang="en-US" sz="1600" dirty="0" smtClean="0">
                <a:solidFill>
                  <a:srgbClr val="FF0000"/>
                </a:solidFill>
                <a:latin typeface="微软雅黑" panose="020B0503020204020204" pitchFamily="34" charset="-122"/>
                <a:ea typeface="微软雅黑" panose="020B0503020204020204" pitchFamily="34" charset="-122"/>
                <a:sym typeface="Arial" panose="020B0604020202020204" pitchFamily="34" charset="0"/>
              </a:rPr>
              <a:t>代码实例：</a:t>
            </a:r>
            <a:r>
              <a:rPr lang="zh-CN" altLang="en-US" sz="1600" dirty="0" smtClean="0">
                <a:solidFill>
                  <a:schemeClr val="tx1">
                    <a:lumMod val="95000"/>
                    <a:lumOff val="5000"/>
                  </a:schemeClr>
                </a:solidFill>
                <a:latin typeface="微软雅黑" panose="020B0503020204020204" pitchFamily="34" charset="-122"/>
                <a:ea typeface="微软雅黑" panose="020B0503020204020204" pitchFamily="34" charset="-122"/>
                <a:sym typeface="Arial" panose="020B0604020202020204" pitchFamily="34" charset="0"/>
              </a:rPr>
              <a:t>我的</a:t>
            </a:r>
            <a:r>
              <a:rPr lang="zh-CN" altLang="en-US" sz="1600" dirty="0">
                <a:solidFill>
                  <a:schemeClr val="tx1">
                    <a:lumMod val="95000"/>
                    <a:lumOff val="5000"/>
                  </a:schemeClr>
                </a:solidFill>
                <a:latin typeface="微软雅黑" panose="020B0503020204020204" pitchFamily="34" charset="-122"/>
                <a:ea typeface="微软雅黑" panose="020B0503020204020204" pitchFamily="34" charset="-122"/>
                <a:sym typeface="Arial" panose="020B0604020202020204" pitchFamily="34" charset="0"/>
              </a:rPr>
              <a:t>文件夹</a:t>
            </a:r>
            <a:endParaRPr sz="1600" dirty="0">
              <a:solidFill>
                <a:schemeClr val="tx1">
                  <a:lumMod val="95000"/>
                  <a:lumOff val="5000"/>
                </a:schemeClr>
              </a:solidFill>
              <a:latin typeface="微软雅黑" panose="020B0503020204020204" pitchFamily="34" charset="-122"/>
              <a:ea typeface="微软雅黑" panose="020B0503020204020204" pitchFamily="34" charset="-122"/>
              <a:sym typeface="Arial" panose="020B0604020202020204" pitchFamily="34" charset="0"/>
            </a:endParaRPr>
          </a:p>
        </p:txBody>
      </p:sp>
    </p:spTree>
  </p:cSld>
  <p:clrMapOvr>
    <a:masterClrMapping/>
  </p:clrMapOvr>
  <mc:AlternateContent xmlns:mc="http://schemas.openxmlformats.org/markup-compatibility/2006">
    <mc:Choice xmlns:p14="http://schemas.microsoft.com/office/powerpoint/2010/main" Requires="p14">
      <p:transition spd="slow" p14:dur="1600" advClick="0" advTm="3000">
        <p14:gallery dir="l"/>
      </p:transition>
    </mc:Choice>
    <mc:Fallback>
      <p:transition spd="slow" advClick="0" advTm="3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32"/>
                                        </p:tgtEl>
                                        <p:attrNameLst>
                                          <p:attrName>style.visibility</p:attrName>
                                        </p:attrNameLst>
                                      </p:cBhvr>
                                      <p:to>
                                        <p:strVal val="visible"/>
                                      </p:to>
                                    </p:set>
                                    <p:animEffect transition="in" filter="wipe(left)">
                                      <p:cBhvr>
                                        <p:cTn id="7" dur="500"/>
                                        <p:tgtEl>
                                          <p:spTgt spid="32"/>
                                        </p:tgtEl>
                                      </p:cBhvr>
                                    </p:animEffect>
                                  </p:childTnLst>
                                </p:cTn>
                              </p:par>
                            </p:childTnLst>
                          </p:cTn>
                        </p:par>
                        <p:par>
                          <p:cTn id="8" fill="hold">
                            <p:stCondLst>
                              <p:cond delay="500"/>
                            </p:stCondLst>
                            <p:childTnLst>
                              <p:par>
                                <p:cTn id="9" presetID="42" presetClass="entr" presetSubtype="0" fill="hold" grpId="0" nodeType="afterEffect">
                                  <p:stCondLst>
                                    <p:cond delay="0"/>
                                  </p:stCondLst>
                                  <p:childTnLst>
                                    <p:set>
                                      <p:cBhvr>
                                        <p:cTn id="10" dur="1" fill="hold">
                                          <p:stCondLst>
                                            <p:cond delay="0"/>
                                          </p:stCondLst>
                                        </p:cTn>
                                        <p:tgtEl>
                                          <p:spTgt spid="33"/>
                                        </p:tgtEl>
                                        <p:attrNameLst>
                                          <p:attrName>style.visibility</p:attrName>
                                        </p:attrNameLst>
                                      </p:cBhvr>
                                      <p:to>
                                        <p:strVal val="visible"/>
                                      </p:to>
                                    </p:set>
                                    <p:animEffect transition="in" filter="fade">
                                      <p:cBhvr>
                                        <p:cTn id="11" dur="1000"/>
                                        <p:tgtEl>
                                          <p:spTgt spid="33"/>
                                        </p:tgtEl>
                                      </p:cBhvr>
                                    </p:animEffect>
                                    <p:anim calcmode="lin" valueType="num">
                                      <p:cBhvr>
                                        <p:cTn id="12" dur="1000" fill="hold"/>
                                        <p:tgtEl>
                                          <p:spTgt spid="33"/>
                                        </p:tgtEl>
                                        <p:attrNameLst>
                                          <p:attrName>ppt_x</p:attrName>
                                        </p:attrNameLst>
                                      </p:cBhvr>
                                      <p:tavLst>
                                        <p:tav tm="0">
                                          <p:val>
                                            <p:strVal val="#ppt_x"/>
                                          </p:val>
                                        </p:tav>
                                        <p:tav tm="100000">
                                          <p:val>
                                            <p:strVal val="#ppt_x"/>
                                          </p:val>
                                        </p:tav>
                                      </p:tavLst>
                                    </p:anim>
                                    <p:anim calcmode="lin" valueType="num">
                                      <p:cBhvr>
                                        <p:cTn id="13" dur="1000" fill="hold"/>
                                        <p:tgtEl>
                                          <p:spTgt spid="33"/>
                                        </p:tgtEl>
                                        <p:attrNameLst>
                                          <p:attrName>ppt_y</p:attrName>
                                        </p:attrNameLst>
                                      </p:cBhvr>
                                      <p:tavLst>
                                        <p:tav tm="0">
                                          <p:val>
                                            <p:strVal val="#ppt_y+.1"/>
                                          </p:val>
                                        </p:tav>
                                        <p:tav tm="100000">
                                          <p:val>
                                            <p:strVal val="#ppt_y"/>
                                          </p:val>
                                        </p:tav>
                                      </p:tavLst>
                                    </p:anim>
                                  </p:childTnLst>
                                </p:cTn>
                              </p:par>
                            </p:childTnLst>
                          </p:cTn>
                        </p:par>
                        <p:par>
                          <p:cTn id="14" fill="hold">
                            <p:stCondLst>
                              <p:cond delay="1500"/>
                            </p:stCondLst>
                            <p:childTnLst>
                              <p:par>
                                <p:cTn id="15" presetID="2" presetClass="entr" presetSubtype="4" fill="hold" grpId="0" nodeType="afterEffect">
                                  <p:stCondLst>
                                    <p:cond delay="0"/>
                                  </p:stCondLst>
                                  <p:childTnLst>
                                    <p:set>
                                      <p:cBhvr>
                                        <p:cTn id="16" dur="1" fill="hold">
                                          <p:stCondLst>
                                            <p:cond delay="0"/>
                                          </p:stCondLst>
                                        </p:cTn>
                                        <p:tgtEl>
                                          <p:spTgt spid="4"/>
                                        </p:tgtEl>
                                        <p:attrNameLst>
                                          <p:attrName>style.visibility</p:attrName>
                                        </p:attrNameLst>
                                      </p:cBhvr>
                                      <p:to>
                                        <p:strVal val="visible"/>
                                      </p:to>
                                    </p:set>
                                    <p:anim calcmode="lin" valueType="num">
                                      <p:cBhvr additive="base">
                                        <p:cTn id="17" dur="500" fill="hold"/>
                                        <p:tgtEl>
                                          <p:spTgt spid="4"/>
                                        </p:tgtEl>
                                        <p:attrNameLst>
                                          <p:attrName>ppt_x</p:attrName>
                                        </p:attrNameLst>
                                      </p:cBhvr>
                                      <p:tavLst>
                                        <p:tav tm="0">
                                          <p:val>
                                            <p:strVal val="#ppt_x"/>
                                          </p:val>
                                        </p:tav>
                                        <p:tav tm="100000">
                                          <p:val>
                                            <p:strVal val="#ppt_x"/>
                                          </p:val>
                                        </p:tav>
                                      </p:tavLst>
                                    </p:anim>
                                    <p:anim calcmode="lin" valueType="num">
                                      <p:cBhvr additive="base">
                                        <p:cTn id="18" dur="500" fill="hold"/>
                                        <p:tgtEl>
                                          <p:spTgt spid="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2" grpId="0" animBg="1"/>
      <p:bldP spid="33" grpId="0"/>
      <p:bldP spid="4"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文本框 57"/>
          <p:cNvSpPr txBox="1"/>
          <p:nvPr/>
        </p:nvSpPr>
        <p:spPr>
          <a:xfrm>
            <a:off x="2799052" y="484312"/>
            <a:ext cx="1448197" cy="553996"/>
          </a:xfrm>
          <a:prstGeom prst="rect">
            <a:avLst/>
          </a:prstGeom>
          <a:noFill/>
        </p:spPr>
        <p:txBody>
          <a:bodyPr wrap="square" lIns="91438" tIns="45719" rIns="91438" bIns="45719" rtlCol="0">
            <a:spAutoFit/>
          </a:bodyPr>
          <a:lstStyle/>
          <a:p>
            <a:r>
              <a:rPr lang="zh-CN" altLang="en-US" sz="3000" b="1" dirty="0" smtClean="0">
                <a:solidFill>
                  <a:schemeClr val="accent1"/>
                </a:solidFill>
                <a:latin typeface="微软雅黑" panose="020B0503020204020204" pitchFamily="34" charset="-122"/>
                <a:ea typeface="微软雅黑" panose="020B0503020204020204" pitchFamily="34" charset="-122"/>
              </a:rPr>
              <a:t>目 录</a:t>
            </a:r>
            <a:endParaRPr lang="zh-CN" altLang="en-US" sz="2000" dirty="0">
              <a:solidFill>
                <a:schemeClr val="accent1"/>
              </a:solidFill>
              <a:latin typeface="微软雅黑" panose="020B0503020204020204" pitchFamily="34" charset="-122"/>
              <a:ea typeface="微软雅黑" panose="020B0503020204020204" pitchFamily="34" charset="-122"/>
              <a:sym typeface="Impact" panose="020B0806030902050204" pitchFamily="34" charset="0"/>
            </a:endParaRPr>
          </a:p>
        </p:txBody>
      </p:sp>
      <p:cxnSp>
        <p:nvCxnSpPr>
          <p:cNvPr id="4" name="直接连接符 3"/>
          <p:cNvCxnSpPr/>
          <p:nvPr/>
        </p:nvCxnSpPr>
        <p:spPr bwMode="auto">
          <a:xfrm>
            <a:off x="4023188" y="412304"/>
            <a:ext cx="0" cy="698012"/>
          </a:xfrm>
          <a:prstGeom prst="line">
            <a:avLst/>
          </a:prstGeom>
          <a:ln w="19050">
            <a:headEnd type="none" w="med" len="med"/>
            <a:tailEnd type="none" w="med" len="med"/>
          </a:ln>
        </p:spPr>
        <p:style>
          <a:lnRef idx="1">
            <a:schemeClr val="accent4"/>
          </a:lnRef>
          <a:fillRef idx="0">
            <a:schemeClr val="accent4"/>
          </a:fillRef>
          <a:effectRef idx="0">
            <a:schemeClr val="accent4"/>
          </a:effectRef>
          <a:fontRef idx="minor">
            <a:schemeClr val="tx1"/>
          </a:fontRef>
        </p:style>
      </p:cxnSp>
      <p:sp>
        <p:nvSpPr>
          <p:cNvPr id="25" name="矩形 24"/>
          <p:cNvSpPr/>
          <p:nvPr/>
        </p:nvSpPr>
        <p:spPr>
          <a:xfrm>
            <a:off x="4247249" y="556320"/>
            <a:ext cx="1620895" cy="43332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lIns="121896" tIns="60948" rIns="121896" bIns="60948" rtlCol="0" anchor="ctr"/>
          <a:lstStyle/>
          <a:p>
            <a:pPr algn="ctr"/>
            <a:endParaRPr lang="zh-CN" altLang="en-US" sz="5000" dirty="0">
              <a:latin typeface="微软雅黑" panose="020B0503020204020204" pitchFamily="34" charset="-122"/>
              <a:ea typeface="微软雅黑" panose="020B0503020204020204" pitchFamily="34" charset="-122"/>
            </a:endParaRPr>
          </a:p>
        </p:txBody>
      </p:sp>
      <p:sp>
        <p:nvSpPr>
          <p:cNvPr id="5" name="矩形 4"/>
          <p:cNvSpPr/>
          <p:nvPr/>
        </p:nvSpPr>
        <p:spPr>
          <a:xfrm>
            <a:off x="4319257" y="619036"/>
            <a:ext cx="1476878" cy="369332"/>
          </a:xfrm>
          <a:prstGeom prst="rect">
            <a:avLst/>
          </a:prstGeom>
        </p:spPr>
        <p:txBody>
          <a:bodyPr wrap="none">
            <a:spAutoFit/>
          </a:bodyPr>
          <a:lstStyle/>
          <a:p>
            <a:pPr algn="ctr"/>
            <a:r>
              <a:rPr lang="en-US" altLang="zh-CN" dirty="0">
                <a:solidFill>
                  <a:schemeClr val="bg1"/>
                </a:solidFill>
                <a:latin typeface="微软雅黑" panose="020B0503020204020204" pitchFamily="34" charset="-122"/>
                <a:ea typeface="微软雅黑" panose="020B0503020204020204" pitchFamily="34" charset="-122"/>
              </a:rPr>
              <a:t>CONTENT</a:t>
            </a:r>
            <a:r>
              <a:rPr lang="en-US" altLang="zh-CN" dirty="0">
                <a:solidFill>
                  <a:schemeClr val="accent1"/>
                </a:solidFill>
                <a:latin typeface="微软雅黑" panose="020B0503020204020204" pitchFamily="34" charset="-122"/>
                <a:ea typeface="微软雅黑" panose="020B0503020204020204" pitchFamily="34" charset="-122"/>
              </a:rPr>
              <a:t>S</a:t>
            </a:r>
            <a:endParaRPr lang="zh-CN" altLang="en-US" dirty="0">
              <a:solidFill>
                <a:schemeClr val="accent1"/>
              </a:solidFill>
              <a:latin typeface="微软雅黑" panose="020B0503020204020204" pitchFamily="34" charset="-122"/>
              <a:ea typeface="微软雅黑" panose="020B0503020204020204" pitchFamily="34" charset="-122"/>
              <a:sym typeface="Impact" panose="020B0806030902050204" pitchFamily="34" charset="0"/>
            </a:endParaRPr>
          </a:p>
        </p:txBody>
      </p:sp>
      <p:sp>
        <p:nvSpPr>
          <p:cNvPr id="27" name="椭圆 26"/>
          <p:cNvSpPr/>
          <p:nvPr/>
        </p:nvSpPr>
        <p:spPr bwMode="auto">
          <a:xfrm>
            <a:off x="899592" y="1780456"/>
            <a:ext cx="1680156" cy="1680675"/>
          </a:xfrm>
          <a:prstGeom prst="ellipse">
            <a:avLst/>
          </a:prstGeom>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91440" tIns="45720" rIns="91440" bIns="45720" numCol="1" rtlCol="0" anchor="t" anchorCtr="0" compatLnSpc="1"/>
          <a:lstStyle/>
          <a:p>
            <a:pPr defTabSz="685800"/>
            <a:endParaRPr lang="zh-CN" altLang="en-US" sz="1400">
              <a:solidFill>
                <a:schemeClr val="bg1"/>
              </a:solidFill>
              <a:latin typeface="Arial" panose="020B0604020202020204" pitchFamily="34" charset="0"/>
              <a:ea typeface="微软雅黑" panose="020B0503020204020204" pitchFamily="34" charset="-122"/>
            </a:endParaRPr>
          </a:p>
        </p:txBody>
      </p:sp>
      <p:sp>
        <p:nvSpPr>
          <p:cNvPr id="39" name="Rectangle 12"/>
          <p:cNvSpPr/>
          <p:nvPr/>
        </p:nvSpPr>
        <p:spPr>
          <a:xfrm>
            <a:off x="1036018" y="3580656"/>
            <a:ext cx="1490249" cy="568325"/>
          </a:xfrm>
          <a:prstGeom prst="rect">
            <a:avLst/>
          </a:prstGeom>
          <a:ln>
            <a:noFill/>
          </a:ln>
        </p:spPr>
        <p:txBody>
          <a:bodyPr wrap="square">
            <a:spAutoFit/>
          </a:bodyPr>
          <a:lstStyle/>
          <a:p>
            <a:pPr algn="ctr"/>
            <a:r>
              <a:rPr lang="zh-CN" altLang="en-US" sz="2000" b="1" dirty="0" smtClean="0">
                <a:solidFill>
                  <a:schemeClr val="accent1"/>
                </a:solidFill>
                <a:latin typeface="微软雅黑" panose="020B0503020204020204" pitchFamily="34" charset="-122"/>
                <a:ea typeface="微软雅黑" panose="020B0503020204020204" pitchFamily="34" charset="-122"/>
                <a:cs typeface="Open Sans" pitchFamily="34" charset="0"/>
              </a:rPr>
              <a:t>简介</a:t>
            </a:r>
            <a:endParaRPr lang="zh-CN" altLang="en-US" sz="2000" b="1" dirty="0" smtClean="0">
              <a:solidFill>
                <a:schemeClr val="accent1"/>
              </a:solidFill>
              <a:latin typeface="微软雅黑" panose="020B0503020204020204" pitchFamily="34" charset="-122"/>
              <a:ea typeface="微软雅黑" panose="020B0503020204020204" pitchFamily="34" charset="-122"/>
              <a:cs typeface="Open Sans" pitchFamily="34" charset="0"/>
            </a:endParaRPr>
          </a:p>
          <a:p>
            <a:pPr algn="ctr"/>
            <a:endParaRPr lang="zh-CN" altLang="en-US" sz="1100" kern="3000" spc="23" dirty="0" smtClean="0">
              <a:solidFill>
                <a:schemeClr val="accent1"/>
              </a:solidFill>
              <a:latin typeface="微软雅黑" panose="020B0503020204020204" pitchFamily="34" charset="-122"/>
              <a:ea typeface="微软雅黑" panose="020B0503020204020204" pitchFamily="34" charset="-122"/>
            </a:endParaRPr>
          </a:p>
        </p:txBody>
      </p:sp>
      <p:sp>
        <p:nvSpPr>
          <p:cNvPr id="142" name="TextBox 141"/>
          <p:cNvSpPr txBox="1"/>
          <p:nvPr/>
        </p:nvSpPr>
        <p:spPr>
          <a:xfrm>
            <a:off x="1259632" y="1924472"/>
            <a:ext cx="904415" cy="1323439"/>
          </a:xfrm>
          <a:prstGeom prst="rect">
            <a:avLst/>
          </a:prstGeom>
          <a:noFill/>
        </p:spPr>
        <p:txBody>
          <a:bodyPr wrap="none" rtlCol="0">
            <a:spAutoFit/>
          </a:bodyPr>
          <a:lstStyle/>
          <a:p>
            <a:r>
              <a:rPr lang="en-US" altLang="zh-CN" sz="8000" dirty="0" smtClean="0">
                <a:solidFill>
                  <a:schemeClr val="bg1"/>
                </a:solidFill>
                <a:latin typeface="Agency FB" panose="020B0503020202020204" pitchFamily="34" charset="0"/>
              </a:rPr>
              <a:t>01</a:t>
            </a:r>
            <a:endParaRPr lang="zh-CN" altLang="en-US" sz="8000" dirty="0">
              <a:solidFill>
                <a:schemeClr val="bg1"/>
              </a:solidFill>
              <a:latin typeface="Agency FB" panose="020B0503020202020204" pitchFamily="34" charset="0"/>
            </a:endParaRPr>
          </a:p>
        </p:txBody>
      </p:sp>
      <p:sp>
        <p:nvSpPr>
          <p:cNvPr id="143" name="椭圆 142"/>
          <p:cNvSpPr/>
          <p:nvPr/>
        </p:nvSpPr>
        <p:spPr bwMode="auto">
          <a:xfrm>
            <a:off x="2819836" y="1780456"/>
            <a:ext cx="1680156" cy="1680675"/>
          </a:xfrm>
          <a:prstGeom prst="ellipse">
            <a:avLst/>
          </a:prstGeom>
          <a:ln>
            <a:noFill/>
            <a:headEnd type="none" w="med" len="med"/>
            <a:tailEnd type="none" w="med" len="med"/>
          </a:ln>
        </p:spPr>
        <p:style>
          <a:lnRef idx="2">
            <a:schemeClr val="accent2">
              <a:shade val="50000"/>
            </a:schemeClr>
          </a:lnRef>
          <a:fillRef idx="1">
            <a:schemeClr val="accent2"/>
          </a:fillRef>
          <a:effectRef idx="0">
            <a:schemeClr val="accent2"/>
          </a:effectRef>
          <a:fontRef idx="minor">
            <a:schemeClr val="lt1"/>
          </a:fontRef>
        </p:style>
        <p:txBody>
          <a:bodyPr vert="horz" wrap="square" lIns="91440" tIns="45720" rIns="91440" bIns="45720" numCol="1" rtlCol="0" anchor="t" anchorCtr="0" compatLnSpc="1"/>
          <a:lstStyle/>
          <a:p>
            <a:pPr defTabSz="685800"/>
            <a:endParaRPr lang="zh-CN" altLang="en-US" sz="1400">
              <a:solidFill>
                <a:schemeClr val="bg1"/>
              </a:solidFill>
              <a:latin typeface="Arial" panose="020B0604020202020204" pitchFamily="34" charset="0"/>
              <a:ea typeface="微软雅黑" panose="020B0503020204020204" pitchFamily="34" charset="-122"/>
            </a:endParaRPr>
          </a:p>
        </p:txBody>
      </p:sp>
      <p:sp>
        <p:nvSpPr>
          <p:cNvPr id="144" name="Rectangle 12"/>
          <p:cNvSpPr/>
          <p:nvPr/>
        </p:nvSpPr>
        <p:spPr>
          <a:xfrm>
            <a:off x="2956262" y="3580656"/>
            <a:ext cx="1490249" cy="568325"/>
          </a:xfrm>
          <a:prstGeom prst="rect">
            <a:avLst/>
          </a:prstGeom>
          <a:ln>
            <a:noFill/>
          </a:ln>
        </p:spPr>
        <p:txBody>
          <a:bodyPr wrap="square">
            <a:spAutoFit/>
          </a:bodyPr>
          <a:lstStyle/>
          <a:p>
            <a:pPr algn="ctr"/>
            <a:r>
              <a:rPr lang="zh-CN" altLang="en-US" sz="2000" b="1" dirty="0" smtClean="0">
                <a:solidFill>
                  <a:schemeClr val="accent1"/>
                </a:solidFill>
                <a:latin typeface="微软雅黑" panose="020B0503020204020204" pitchFamily="34" charset="-122"/>
                <a:ea typeface="微软雅黑" panose="020B0503020204020204" pitchFamily="34" charset="-122"/>
                <a:cs typeface="Open Sans" pitchFamily="34" charset="0"/>
              </a:rPr>
              <a:t>创建型</a:t>
            </a:r>
            <a:endParaRPr lang="zh-CN" altLang="en-US" sz="2000" b="1" dirty="0" smtClean="0">
              <a:solidFill>
                <a:schemeClr val="accent1"/>
              </a:solidFill>
              <a:latin typeface="微软雅黑" panose="020B0503020204020204" pitchFamily="34" charset="-122"/>
              <a:ea typeface="微软雅黑" panose="020B0503020204020204" pitchFamily="34" charset="-122"/>
              <a:cs typeface="Open Sans" pitchFamily="34" charset="0"/>
            </a:endParaRPr>
          </a:p>
          <a:p>
            <a:pPr algn="ctr"/>
            <a:endParaRPr lang="zh-CN" altLang="en-US" sz="1100" kern="3000" spc="23" dirty="0" smtClean="0">
              <a:solidFill>
                <a:schemeClr val="accent1"/>
              </a:solidFill>
              <a:latin typeface="微软雅黑" panose="020B0503020204020204" pitchFamily="34" charset="-122"/>
              <a:ea typeface="微软雅黑" panose="020B0503020204020204" pitchFamily="34" charset="-122"/>
            </a:endParaRPr>
          </a:p>
        </p:txBody>
      </p:sp>
      <p:sp>
        <p:nvSpPr>
          <p:cNvPr id="145" name="TextBox 144"/>
          <p:cNvSpPr txBox="1"/>
          <p:nvPr/>
        </p:nvSpPr>
        <p:spPr>
          <a:xfrm>
            <a:off x="3059832" y="1924472"/>
            <a:ext cx="1116011" cy="1323439"/>
          </a:xfrm>
          <a:prstGeom prst="rect">
            <a:avLst/>
          </a:prstGeom>
          <a:noFill/>
        </p:spPr>
        <p:txBody>
          <a:bodyPr wrap="none" rtlCol="0">
            <a:spAutoFit/>
          </a:bodyPr>
          <a:lstStyle/>
          <a:p>
            <a:r>
              <a:rPr lang="en-US" altLang="zh-CN" sz="8000" dirty="0" smtClean="0">
                <a:solidFill>
                  <a:schemeClr val="bg1"/>
                </a:solidFill>
                <a:latin typeface="Agency FB" panose="020B0503020202020204" pitchFamily="34" charset="0"/>
              </a:rPr>
              <a:t>02</a:t>
            </a:r>
            <a:endParaRPr lang="zh-CN" altLang="en-US" sz="8000" dirty="0">
              <a:solidFill>
                <a:schemeClr val="bg1"/>
              </a:solidFill>
              <a:latin typeface="Agency FB" panose="020B0503020202020204" pitchFamily="34" charset="0"/>
            </a:endParaRPr>
          </a:p>
        </p:txBody>
      </p:sp>
      <p:sp>
        <p:nvSpPr>
          <p:cNvPr id="146" name="椭圆 145"/>
          <p:cNvSpPr/>
          <p:nvPr/>
        </p:nvSpPr>
        <p:spPr bwMode="auto">
          <a:xfrm>
            <a:off x="4788024" y="1780456"/>
            <a:ext cx="1680156" cy="1680675"/>
          </a:xfrm>
          <a:prstGeom prst="ellipse">
            <a:avLst/>
          </a:prstGeom>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91440" tIns="45720" rIns="91440" bIns="45720" numCol="1" rtlCol="0" anchor="t" anchorCtr="0" compatLnSpc="1"/>
          <a:lstStyle/>
          <a:p>
            <a:pPr defTabSz="685800"/>
            <a:endParaRPr lang="zh-CN" altLang="en-US" sz="1400">
              <a:solidFill>
                <a:schemeClr val="bg1"/>
              </a:solidFill>
              <a:latin typeface="Arial" panose="020B0604020202020204" pitchFamily="34" charset="0"/>
              <a:ea typeface="微软雅黑" panose="020B0503020204020204" pitchFamily="34" charset="-122"/>
            </a:endParaRPr>
          </a:p>
        </p:txBody>
      </p:sp>
      <p:sp>
        <p:nvSpPr>
          <p:cNvPr id="147" name="Rectangle 12"/>
          <p:cNvSpPr/>
          <p:nvPr/>
        </p:nvSpPr>
        <p:spPr>
          <a:xfrm>
            <a:off x="4924450" y="3580656"/>
            <a:ext cx="1490249" cy="568325"/>
          </a:xfrm>
          <a:prstGeom prst="rect">
            <a:avLst/>
          </a:prstGeom>
          <a:ln>
            <a:noFill/>
          </a:ln>
        </p:spPr>
        <p:txBody>
          <a:bodyPr wrap="square">
            <a:spAutoFit/>
          </a:bodyPr>
          <a:lstStyle/>
          <a:p>
            <a:pPr algn="ctr"/>
            <a:r>
              <a:rPr lang="zh-CN" altLang="en-US" sz="2000" b="1" dirty="0" smtClean="0">
                <a:solidFill>
                  <a:schemeClr val="accent1"/>
                </a:solidFill>
                <a:latin typeface="微软雅黑" panose="020B0503020204020204" pitchFamily="34" charset="-122"/>
                <a:ea typeface="微软雅黑" panose="020B0503020204020204" pitchFamily="34" charset="-122"/>
                <a:cs typeface="Open Sans" pitchFamily="34" charset="0"/>
              </a:rPr>
              <a:t>结构型</a:t>
            </a:r>
            <a:endParaRPr lang="zh-CN" altLang="en-US" sz="2000" b="1" dirty="0" smtClean="0">
              <a:solidFill>
                <a:schemeClr val="accent1"/>
              </a:solidFill>
              <a:latin typeface="微软雅黑" panose="020B0503020204020204" pitchFamily="34" charset="-122"/>
              <a:ea typeface="微软雅黑" panose="020B0503020204020204" pitchFamily="34" charset="-122"/>
              <a:cs typeface="Open Sans" pitchFamily="34" charset="0"/>
            </a:endParaRPr>
          </a:p>
          <a:p>
            <a:pPr algn="ctr"/>
            <a:endParaRPr lang="en-US" altLang="zh-CN" sz="1100" kern="3000" spc="23" dirty="0">
              <a:solidFill>
                <a:schemeClr val="accent1"/>
              </a:solidFill>
              <a:latin typeface="微软雅黑" panose="020B0503020204020204" pitchFamily="34" charset="-122"/>
              <a:ea typeface="微软雅黑" panose="020B0503020204020204" pitchFamily="34" charset="-122"/>
            </a:endParaRPr>
          </a:p>
        </p:txBody>
      </p:sp>
      <p:sp>
        <p:nvSpPr>
          <p:cNvPr id="148" name="TextBox 147"/>
          <p:cNvSpPr txBox="1"/>
          <p:nvPr/>
        </p:nvSpPr>
        <p:spPr>
          <a:xfrm>
            <a:off x="5020929" y="1924472"/>
            <a:ext cx="1135247" cy="1323439"/>
          </a:xfrm>
          <a:prstGeom prst="rect">
            <a:avLst/>
          </a:prstGeom>
          <a:noFill/>
        </p:spPr>
        <p:txBody>
          <a:bodyPr wrap="none" rtlCol="0">
            <a:spAutoFit/>
          </a:bodyPr>
          <a:lstStyle/>
          <a:p>
            <a:r>
              <a:rPr lang="en-US" altLang="zh-CN" sz="8000" dirty="0" smtClean="0">
                <a:solidFill>
                  <a:schemeClr val="bg1"/>
                </a:solidFill>
                <a:latin typeface="Agency FB" panose="020B0503020202020204" pitchFamily="34" charset="0"/>
              </a:rPr>
              <a:t>03</a:t>
            </a:r>
            <a:endParaRPr lang="zh-CN" altLang="en-US" sz="8000" dirty="0">
              <a:solidFill>
                <a:schemeClr val="bg1"/>
              </a:solidFill>
              <a:latin typeface="Agency FB" panose="020B0503020202020204" pitchFamily="34" charset="0"/>
            </a:endParaRPr>
          </a:p>
        </p:txBody>
      </p:sp>
      <p:sp>
        <p:nvSpPr>
          <p:cNvPr id="149" name="椭圆 148"/>
          <p:cNvSpPr/>
          <p:nvPr/>
        </p:nvSpPr>
        <p:spPr bwMode="auto">
          <a:xfrm>
            <a:off x="6708268" y="1780456"/>
            <a:ext cx="1680156" cy="1680675"/>
          </a:xfrm>
          <a:prstGeom prst="ellipse">
            <a:avLst/>
          </a:prstGeom>
          <a:ln>
            <a:noFill/>
            <a:headEnd type="none" w="med" len="med"/>
            <a:tailEnd type="none" w="med" len="med"/>
          </a:ln>
        </p:spPr>
        <p:style>
          <a:lnRef idx="2">
            <a:schemeClr val="accent2">
              <a:shade val="50000"/>
            </a:schemeClr>
          </a:lnRef>
          <a:fillRef idx="1">
            <a:schemeClr val="accent2"/>
          </a:fillRef>
          <a:effectRef idx="0">
            <a:schemeClr val="accent2"/>
          </a:effectRef>
          <a:fontRef idx="minor">
            <a:schemeClr val="lt1"/>
          </a:fontRef>
        </p:style>
        <p:txBody>
          <a:bodyPr vert="horz" wrap="square" lIns="91440" tIns="45720" rIns="91440" bIns="45720" numCol="1" rtlCol="0" anchor="t" anchorCtr="0" compatLnSpc="1"/>
          <a:lstStyle/>
          <a:p>
            <a:pPr defTabSz="685800"/>
            <a:endParaRPr lang="zh-CN" altLang="en-US" sz="1400">
              <a:solidFill>
                <a:schemeClr val="bg1"/>
              </a:solidFill>
              <a:latin typeface="Arial" panose="020B0604020202020204" pitchFamily="34" charset="0"/>
              <a:ea typeface="微软雅黑" panose="020B0503020204020204" pitchFamily="34" charset="-122"/>
            </a:endParaRPr>
          </a:p>
        </p:txBody>
      </p:sp>
      <p:sp>
        <p:nvSpPr>
          <p:cNvPr id="150" name="Rectangle 12"/>
          <p:cNvSpPr/>
          <p:nvPr/>
        </p:nvSpPr>
        <p:spPr>
          <a:xfrm>
            <a:off x="6844694" y="3580656"/>
            <a:ext cx="1490249" cy="568325"/>
          </a:xfrm>
          <a:prstGeom prst="rect">
            <a:avLst/>
          </a:prstGeom>
          <a:ln>
            <a:noFill/>
          </a:ln>
        </p:spPr>
        <p:txBody>
          <a:bodyPr wrap="square">
            <a:spAutoFit/>
          </a:bodyPr>
          <a:lstStyle/>
          <a:p>
            <a:pPr algn="ctr"/>
            <a:r>
              <a:rPr lang="zh-CN" altLang="en-US" sz="2000" b="1" dirty="0" smtClean="0">
                <a:solidFill>
                  <a:schemeClr val="accent1"/>
                </a:solidFill>
                <a:latin typeface="微软雅黑" panose="020B0503020204020204" pitchFamily="34" charset="-122"/>
                <a:ea typeface="微软雅黑" panose="020B0503020204020204" pitchFamily="34" charset="-122"/>
                <a:cs typeface="Open Sans" pitchFamily="34" charset="0"/>
              </a:rPr>
              <a:t>行为型</a:t>
            </a:r>
            <a:endParaRPr lang="zh-CN" altLang="en-US" sz="2000" b="1" dirty="0" smtClean="0">
              <a:solidFill>
                <a:schemeClr val="accent1"/>
              </a:solidFill>
              <a:latin typeface="微软雅黑" panose="020B0503020204020204" pitchFamily="34" charset="-122"/>
              <a:ea typeface="微软雅黑" panose="020B0503020204020204" pitchFamily="34" charset="-122"/>
              <a:cs typeface="Open Sans" pitchFamily="34" charset="0"/>
            </a:endParaRPr>
          </a:p>
          <a:p>
            <a:pPr algn="ctr"/>
            <a:endParaRPr lang="en-US" altLang="zh-CN" sz="1100" kern="3000" spc="23" dirty="0">
              <a:solidFill>
                <a:schemeClr val="accent1"/>
              </a:solidFill>
              <a:latin typeface="微软雅黑" panose="020B0503020204020204" pitchFamily="34" charset="-122"/>
              <a:ea typeface="微软雅黑" panose="020B0503020204020204" pitchFamily="34" charset="-122"/>
            </a:endParaRPr>
          </a:p>
        </p:txBody>
      </p:sp>
      <p:sp>
        <p:nvSpPr>
          <p:cNvPr id="151" name="TextBox 150"/>
          <p:cNvSpPr txBox="1"/>
          <p:nvPr/>
        </p:nvSpPr>
        <p:spPr>
          <a:xfrm>
            <a:off x="6948264" y="1924472"/>
            <a:ext cx="1130438" cy="1323439"/>
          </a:xfrm>
          <a:prstGeom prst="rect">
            <a:avLst/>
          </a:prstGeom>
          <a:noFill/>
        </p:spPr>
        <p:txBody>
          <a:bodyPr wrap="none" rtlCol="0">
            <a:spAutoFit/>
          </a:bodyPr>
          <a:lstStyle/>
          <a:p>
            <a:r>
              <a:rPr lang="en-US" altLang="zh-CN" sz="8000" dirty="0" smtClean="0">
                <a:solidFill>
                  <a:schemeClr val="bg1"/>
                </a:solidFill>
                <a:latin typeface="Agency FB" panose="020B0503020202020204" pitchFamily="34" charset="0"/>
              </a:rPr>
              <a:t>04</a:t>
            </a:r>
            <a:endParaRPr lang="zh-CN" altLang="en-US" sz="8000" dirty="0">
              <a:solidFill>
                <a:schemeClr val="bg1"/>
              </a:solidFill>
              <a:latin typeface="Agency FB" panose="020B0503020202020204" pitchFamily="34" charset="0"/>
            </a:endParaRPr>
          </a:p>
        </p:txBody>
      </p:sp>
    </p:spTree>
  </p:cSld>
  <p:clrMapOvr>
    <a:masterClrMapping/>
  </p:clrMapOvr>
  <mc:AlternateContent xmlns:mc="http://schemas.openxmlformats.org/markup-compatibility/2006">
    <mc:Choice xmlns:p14="http://schemas.microsoft.com/office/powerpoint/2010/main" Requires="p14">
      <p:transition spd="slow" p14:dur="1100">
        <p14:switch dir="r"/>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childTnLst>
                                    <p:set>
                                      <p:cBhvr>
                                        <p:cTn id="6" dur="1" fill="hold">
                                          <p:stCondLst>
                                            <p:cond delay="0"/>
                                          </p:stCondLst>
                                        </p:cTn>
                                        <p:tgtEl>
                                          <p:spTgt spid="21"/>
                                        </p:tgtEl>
                                        <p:attrNameLst>
                                          <p:attrName>style.visibility</p:attrName>
                                        </p:attrNameLst>
                                      </p:cBhvr>
                                      <p:to>
                                        <p:strVal val="visible"/>
                                      </p:to>
                                    </p:set>
                                    <p:anim calcmode="lin" valueType="num">
                                      <p:cBhvr additive="base">
                                        <p:cTn id="7" dur="500" fill="hold"/>
                                        <p:tgtEl>
                                          <p:spTgt spid="21"/>
                                        </p:tgtEl>
                                        <p:attrNameLst>
                                          <p:attrName>ppt_x</p:attrName>
                                        </p:attrNameLst>
                                      </p:cBhvr>
                                      <p:tavLst>
                                        <p:tav tm="0">
                                          <p:val>
                                            <p:strVal val="0-#ppt_w/2"/>
                                          </p:val>
                                        </p:tav>
                                        <p:tav tm="100000">
                                          <p:val>
                                            <p:strVal val="#ppt_x"/>
                                          </p:val>
                                        </p:tav>
                                      </p:tavLst>
                                    </p:anim>
                                    <p:anim calcmode="lin" valueType="num">
                                      <p:cBhvr additive="base">
                                        <p:cTn id="8" dur="500" fill="hold"/>
                                        <p:tgtEl>
                                          <p:spTgt spid="21"/>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22" presetClass="entr" presetSubtype="4" fill="hold" nodeType="after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wipe(down)">
                                      <p:cBhvr>
                                        <p:cTn id="12" dur="500"/>
                                        <p:tgtEl>
                                          <p:spTgt spid="4"/>
                                        </p:tgtEl>
                                      </p:cBhvr>
                                    </p:animEffect>
                                  </p:childTnLst>
                                </p:cTn>
                              </p:par>
                            </p:childTnLst>
                          </p:cTn>
                        </p:par>
                        <p:par>
                          <p:cTn id="13" fill="hold">
                            <p:stCondLst>
                              <p:cond delay="1000"/>
                            </p:stCondLst>
                            <p:childTnLst>
                              <p:par>
                                <p:cTn id="14" presetID="2" presetClass="entr" presetSubtype="8" fill="hold" grpId="0" nodeType="afterEffect">
                                  <p:stCondLst>
                                    <p:cond delay="0"/>
                                  </p:stCondLst>
                                  <p:childTnLst>
                                    <p:set>
                                      <p:cBhvr>
                                        <p:cTn id="15" dur="1" fill="hold">
                                          <p:stCondLst>
                                            <p:cond delay="0"/>
                                          </p:stCondLst>
                                        </p:cTn>
                                        <p:tgtEl>
                                          <p:spTgt spid="25"/>
                                        </p:tgtEl>
                                        <p:attrNameLst>
                                          <p:attrName>style.visibility</p:attrName>
                                        </p:attrNameLst>
                                      </p:cBhvr>
                                      <p:to>
                                        <p:strVal val="visible"/>
                                      </p:to>
                                    </p:set>
                                    <p:anim calcmode="lin" valueType="num">
                                      <p:cBhvr additive="base">
                                        <p:cTn id="16" dur="500" fill="hold"/>
                                        <p:tgtEl>
                                          <p:spTgt spid="25"/>
                                        </p:tgtEl>
                                        <p:attrNameLst>
                                          <p:attrName>ppt_x</p:attrName>
                                        </p:attrNameLst>
                                      </p:cBhvr>
                                      <p:tavLst>
                                        <p:tav tm="0">
                                          <p:val>
                                            <p:strVal val="0-#ppt_w/2"/>
                                          </p:val>
                                        </p:tav>
                                        <p:tav tm="100000">
                                          <p:val>
                                            <p:strVal val="#ppt_x"/>
                                          </p:val>
                                        </p:tav>
                                      </p:tavLst>
                                    </p:anim>
                                    <p:anim calcmode="lin" valueType="num">
                                      <p:cBhvr additive="base">
                                        <p:cTn id="17" dur="500" fill="hold"/>
                                        <p:tgtEl>
                                          <p:spTgt spid="25"/>
                                        </p:tgtEl>
                                        <p:attrNameLst>
                                          <p:attrName>ppt_y</p:attrName>
                                        </p:attrNameLst>
                                      </p:cBhvr>
                                      <p:tavLst>
                                        <p:tav tm="0">
                                          <p:val>
                                            <p:strVal val="#ppt_y"/>
                                          </p:val>
                                        </p:tav>
                                        <p:tav tm="100000">
                                          <p:val>
                                            <p:strVal val="#ppt_y"/>
                                          </p:val>
                                        </p:tav>
                                      </p:tavLst>
                                    </p:anim>
                                  </p:childTnLst>
                                </p:cTn>
                              </p:par>
                            </p:childTnLst>
                          </p:cTn>
                        </p:par>
                        <p:par>
                          <p:cTn id="18" fill="hold">
                            <p:stCondLst>
                              <p:cond delay="1500"/>
                            </p:stCondLst>
                            <p:childTnLst>
                              <p:par>
                                <p:cTn id="19" presetID="14" presetClass="entr" presetSubtype="10" fill="hold" grpId="0" nodeType="afterEffect">
                                  <p:stCondLst>
                                    <p:cond delay="0"/>
                                  </p:stCondLst>
                                  <p:childTnLst>
                                    <p:set>
                                      <p:cBhvr>
                                        <p:cTn id="20" dur="1" fill="hold">
                                          <p:stCondLst>
                                            <p:cond delay="0"/>
                                          </p:stCondLst>
                                        </p:cTn>
                                        <p:tgtEl>
                                          <p:spTgt spid="5"/>
                                        </p:tgtEl>
                                        <p:attrNameLst>
                                          <p:attrName>style.visibility</p:attrName>
                                        </p:attrNameLst>
                                      </p:cBhvr>
                                      <p:to>
                                        <p:strVal val="visible"/>
                                      </p:to>
                                    </p:set>
                                    <p:animEffect transition="in" filter="randombar(horizontal)">
                                      <p:cBhvr>
                                        <p:cTn id="21" dur="500"/>
                                        <p:tgtEl>
                                          <p:spTgt spid="5"/>
                                        </p:tgtEl>
                                      </p:cBhvr>
                                    </p:animEffect>
                                  </p:childTnLst>
                                </p:cTn>
                              </p:par>
                            </p:childTnLst>
                          </p:cTn>
                        </p:par>
                        <p:par>
                          <p:cTn id="22" fill="hold">
                            <p:stCondLst>
                              <p:cond delay="2000"/>
                            </p:stCondLst>
                            <p:childTnLst>
                              <p:par>
                                <p:cTn id="23" presetID="53" presetClass="entr" presetSubtype="16" fill="hold" grpId="0" nodeType="afterEffect">
                                  <p:stCondLst>
                                    <p:cond delay="0"/>
                                  </p:stCondLst>
                                  <p:childTnLst>
                                    <p:set>
                                      <p:cBhvr>
                                        <p:cTn id="24" dur="1" fill="hold">
                                          <p:stCondLst>
                                            <p:cond delay="0"/>
                                          </p:stCondLst>
                                        </p:cTn>
                                        <p:tgtEl>
                                          <p:spTgt spid="27"/>
                                        </p:tgtEl>
                                        <p:attrNameLst>
                                          <p:attrName>style.visibility</p:attrName>
                                        </p:attrNameLst>
                                      </p:cBhvr>
                                      <p:to>
                                        <p:strVal val="visible"/>
                                      </p:to>
                                    </p:set>
                                    <p:anim calcmode="lin" valueType="num">
                                      <p:cBhvr>
                                        <p:cTn id="25" dur="500" fill="hold"/>
                                        <p:tgtEl>
                                          <p:spTgt spid="27"/>
                                        </p:tgtEl>
                                        <p:attrNameLst>
                                          <p:attrName>ppt_w</p:attrName>
                                        </p:attrNameLst>
                                      </p:cBhvr>
                                      <p:tavLst>
                                        <p:tav tm="0">
                                          <p:val>
                                            <p:fltVal val="0"/>
                                          </p:val>
                                        </p:tav>
                                        <p:tav tm="100000">
                                          <p:val>
                                            <p:strVal val="#ppt_w"/>
                                          </p:val>
                                        </p:tav>
                                      </p:tavLst>
                                    </p:anim>
                                    <p:anim calcmode="lin" valueType="num">
                                      <p:cBhvr>
                                        <p:cTn id="26" dur="500" fill="hold"/>
                                        <p:tgtEl>
                                          <p:spTgt spid="27"/>
                                        </p:tgtEl>
                                        <p:attrNameLst>
                                          <p:attrName>ppt_h</p:attrName>
                                        </p:attrNameLst>
                                      </p:cBhvr>
                                      <p:tavLst>
                                        <p:tav tm="0">
                                          <p:val>
                                            <p:fltVal val="0"/>
                                          </p:val>
                                        </p:tav>
                                        <p:tav tm="100000">
                                          <p:val>
                                            <p:strVal val="#ppt_h"/>
                                          </p:val>
                                        </p:tav>
                                      </p:tavLst>
                                    </p:anim>
                                    <p:animEffect transition="in" filter="fade">
                                      <p:cBhvr>
                                        <p:cTn id="27" dur="500"/>
                                        <p:tgtEl>
                                          <p:spTgt spid="27"/>
                                        </p:tgtEl>
                                      </p:cBhvr>
                                    </p:animEffect>
                                  </p:childTnLst>
                                </p:cTn>
                              </p:par>
                            </p:childTnLst>
                          </p:cTn>
                        </p:par>
                        <p:par>
                          <p:cTn id="28" fill="hold">
                            <p:stCondLst>
                              <p:cond delay="2500"/>
                            </p:stCondLst>
                            <p:childTnLst>
                              <p:par>
                                <p:cTn id="29" presetID="53" presetClass="entr" presetSubtype="16" fill="hold" grpId="0" nodeType="afterEffect">
                                  <p:stCondLst>
                                    <p:cond delay="0"/>
                                  </p:stCondLst>
                                  <p:childTnLst>
                                    <p:set>
                                      <p:cBhvr>
                                        <p:cTn id="30" dur="1" fill="hold">
                                          <p:stCondLst>
                                            <p:cond delay="0"/>
                                          </p:stCondLst>
                                        </p:cTn>
                                        <p:tgtEl>
                                          <p:spTgt spid="142"/>
                                        </p:tgtEl>
                                        <p:attrNameLst>
                                          <p:attrName>style.visibility</p:attrName>
                                        </p:attrNameLst>
                                      </p:cBhvr>
                                      <p:to>
                                        <p:strVal val="visible"/>
                                      </p:to>
                                    </p:set>
                                    <p:anim calcmode="lin" valueType="num">
                                      <p:cBhvr>
                                        <p:cTn id="31" dur="500" fill="hold"/>
                                        <p:tgtEl>
                                          <p:spTgt spid="142"/>
                                        </p:tgtEl>
                                        <p:attrNameLst>
                                          <p:attrName>ppt_w</p:attrName>
                                        </p:attrNameLst>
                                      </p:cBhvr>
                                      <p:tavLst>
                                        <p:tav tm="0">
                                          <p:val>
                                            <p:fltVal val="0"/>
                                          </p:val>
                                        </p:tav>
                                        <p:tav tm="100000">
                                          <p:val>
                                            <p:strVal val="#ppt_w"/>
                                          </p:val>
                                        </p:tav>
                                      </p:tavLst>
                                    </p:anim>
                                    <p:anim calcmode="lin" valueType="num">
                                      <p:cBhvr>
                                        <p:cTn id="32" dur="500" fill="hold"/>
                                        <p:tgtEl>
                                          <p:spTgt spid="142"/>
                                        </p:tgtEl>
                                        <p:attrNameLst>
                                          <p:attrName>ppt_h</p:attrName>
                                        </p:attrNameLst>
                                      </p:cBhvr>
                                      <p:tavLst>
                                        <p:tav tm="0">
                                          <p:val>
                                            <p:fltVal val="0"/>
                                          </p:val>
                                        </p:tav>
                                        <p:tav tm="100000">
                                          <p:val>
                                            <p:strVal val="#ppt_h"/>
                                          </p:val>
                                        </p:tav>
                                      </p:tavLst>
                                    </p:anim>
                                    <p:animEffect transition="in" filter="fade">
                                      <p:cBhvr>
                                        <p:cTn id="33" dur="500"/>
                                        <p:tgtEl>
                                          <p:spTgt spid="142"/>
                                        </p:tgtEl>
                                      </p:cBhvr>
                                    </p:animEffect>
                                  </p:childTnLst>
                                </p:cTn>
                              </p:par>
                            </p:childTnLst>
                          </p:cTn>
                        </p:par>
                        <p:par>
                          <p:cTn id="34" fill="hold">
                            <p:stCondLst>
                              <p:cond delay="3000"/>
                            </p:stCondLst>
                            <p:childTnLst>
                              <p:par>
                                <p:cTn id="35" presetID="14" presetClass="entr" presetSubtype="10" fill="hold" grpId="0" nodeType="afterEffect">
                                  <p:stCondLst>
                                    <p:cond delay="0"/>
                                  </p:stCondLst>
                                  <p:childTnLst>
                                    <p:set>
                                      <p:cBhvr>
                                        <p:cTn id="36" dur="1" fill="hold">
                                          <p:stCondLst>
                                            <p:cond delay="0"/>
                                          </p:stCondLst>
                                        </p:cTn>
                                        <p:tgtEl>
                                          <p:spTgt spid="39"/>
                                        </p:tgtEl>
                                        <p:attrNameLst>
                                          <p:attrName>style.visibility</p:attrName>
                                        </p:attrNameLst>
                                      </p:cBhvr>
                                      <p:to>
                                        <p:strVal val="visible"/>
                                      </p:to>
                                    </p:set>
                                    <p:animEffect transition="in" filter="randombar(horizontal)">
                                      <p:cBhvr>
                                        <p:cTn id="37" dur="500"/>
                                        <p:tgtEl>
                                          <p:spTgt spid="39"/>
                                        </p:tgtEl>
                                      </p:cBhvr>
                                    </p:animEffect>
                                  </p:childTnLst>
                                </p:cTn>
                              </p:par>
                            </p:childTnLst>
                          </p:cTn>
                        </p:par>
                        <p:par>
                          <p:cTn id="38" fill="hold">
                            <p:stCondLst>
                              <p:cond delay="3500"/>
                            </p:stCondLst>
                            <p:childTnLst>
                              <p:par>
                                <p:cTn id="39" presetID="53" presetClass="entr" presetSubtype="16" fill="hold" grpId="0" nodeType="afterEffect">
                                  <p:stCondLst>
                                    <p:cond delay="0"/>
                                  </p:stCondLst>
                                  <p:childTnLst>
                                    <p:set>
                                      <p:cBhvr>
                                        <p:cTn id="40" dur="1" fill="hold">
                                          <p:stCondLst>
                                            <p:cond delay="0"/>
                                          </p:stCondLst>
                                        </p:cTn>
                                        <p:tgtEl>
                                          <p:spTgt spid="143"/>
                                        </p:tgtEl>
                                        <p:attrNameLst>
                                          <p:attrName>style.visibility</p:attrName>
                                        </p:attrNameLst>
                                      </p:cBhvr>
                                      <p:to>
                                        <p:strVal val="visible"/>
                                      </p:to>
                                    </p:set>
                                    <p:anim calcmode="lin" valueType="num">
                                      <p:cBhvr>
                                        <p:cTn id="41" dur="500" fill="hold"/>
                                        <p:tgtEl>
                                          <p:spTgt spid="143"/>
                                        </p:tgtEl>
                                        <p:attrNameLst>
                                          <p:attrName>ppt_w</p:attrName>
                                        </p:attrNameLst>
                                      </p:cBhvr>
                                      <p:tavLst>
                                        <p:tav tm="0">
                                          <p:val>
                                            <p:fltVal val="0"/>
                                          </p:val>
                                        </p:tav>
                                        <p:tav tm="100000">
                                          <p:val>
                                            <p:strVal val="#ppt_w"/>
                                          </p:val>
                                        </p:tav>
                                      </p:tavLst>
                                    </p:anim>
                                    <p:anim calcmode="lin" valueType="num">
                                      <p:cBhvr>
                                        <p:cTn id="42" dur="500" fill="hold"/>
                                        <p:tgtEl>
                                          <p:spTgt spid="143"/>
                                        </p:tgtEl>
                                        <p:attrNameLst>
                                          <p:attrName>ppt_h</p:attrName>
                                        </p:attrNameLst>
                                      </p:cBhvr>
                                      <p:tavLst>
                                        <p:tav tm="0">
                                          <p:val>
                                            <p:fltVal val="0"/>
                                          </p:val>
                                        </p:tav>
                                        <p:tav tm="100000">
                                          <p:val>
                                            <p:strVal val="#ppt_h"/>
                                          </p:val>
                                        </p:tav>
                                      </p:tavLst>
                                    </p:anim>
                                    <p:animEffect transition="in" filter="fade">
                                      <p:cBhvr>
                                        <p:cTn id="43" dur="500"/>
                                        <p:tgtEl>
                                          <p:spTgt spid="143"/>
                                        </p:tgtEl>
                                      </p:cBhvr>
                                    </p:animEffect>
                                  </p:childTnLst>
                                </p:cTn>
                              </p:par>
                            </p:childTnLst>
                          </p:cTn>
                        </p:par>
                        <p:par>
                          <p:cTn id="44" fill="hold">
                            <p:stCondLst>
                              <p:cond delay="4000"/>
                            </p:stCondLst>
                            <p:childTnLst>
                              <p:par>
                                <p:cTn id="45" presetID="53" presetClass="entr" presetSubtype="16" fill="hold" grpId="0" nodeType="afterEffect">
                                  <p:stCondLst>
                                    <p:cond delay="0"/>
                                  </p:stCondLst>
                                  <p:childTnLst>
                                    <p:set>
                                      <p:cBhvr>
                                        <p:cTn id="46" dur="1" fill="hold">
                                          <p:stCondLst>
                                            <p:cond delay="0"/>
                                          </p:stCondLst>
                                        </p:cTn>
                                        <p:tgtEl>
                                          <p:spTgt spid="145"/>
                                        </p:tgtEl>
                                        <p:attrNameLst>
                                          <p:attrName>style.visibility</p:attrName>
                                        </p:attrNameLst>
                                      </p:cBhvr>
                                      <p:to>
                                        <p:strVal val="visible"/>
                                      </p:to>
                                    </p:set>
                                    <p:anim calcmode="lin" valueType="num">
                                      <p:cBhvr>
                                        <p:cTn id="47" dur="500" fill="hold"/>
                                        <p:tgtEl>
                                          <p:spTgt spid="145"/>
                                        </p:tgtEl>
                                        <p:attrNameLst>
                                          <p:attrName>ppt_w</p:attrName>
                                        </p:attrNameLst>
                                      </p:cBhvr>
                                      <p:tavLst>
                                        <p:tav tm="0">
                                          <p:val>
                                            <p:fltVal val="0"/>
                                          </p:val>
                                        </p:tav>
                                        <p:tav tm="100000">
                                          <p:val>
                                            <p:strVal val="#ppt_w"/>
                                          </p:val>
                                        </p:tav>
                                      </p:tavLst>
                                    </p:anim>
                                    <p:anim calcmode="lin" valueType="num">
                                      <p:cBhvr>
                                        <p:cTn id="48" dur="500" fill="hold"/>
                                        <p:tgtEl>
                                          <p:spTgt spid="145"/>
                                        </p:tgtEl>
                                        <p:attrNameLst>
                                          <p:attrName>ppt_h</p:attrName>
                                        </p:attrNameLst>
                                      </p:cBhvr>
                                      <p:tavLst>
                                        <p:tav tm="0">
                                          <p:val>
                                            <p:fltVal val="0"/>
                                          </p:val>
                                        </p:tav>
                                        <p:tav tm="100000">
                                          <p:val>
                                            <p:strVal val="#ppt_h"/>
                                          </p:val>
                                        </p:tav>
                                      </p:tavLst>
                                    </p:anim>
                                    <p:animEffect transition="in" filter="fade">
                                      <p:cBhvr>
                                        <p:cTn id="49" dur="500"/>
                                        <p:tgtEl>
                                          <p:spTgt spid="145"/>
                                        </p:tgtEl>
                                      </p:cBhvr>
                                    </p:animEffect>
                                  </p:childTnLst>
                                </p:cTn>
                              </p:par>
                            </p:childTnLst>
                          </p:cTn>
                        </p:par>
                        <p:par>
                          <p:cTn id="50" fill="hold">
                            <p:stCondLst>
                              <p:cond delay="4500"/>
                            </p:stCondLst>
                            <p:childTnLst>
                              <p:par>
                                <p:cTn id="51" presetID="14" presetClass="entr" presetSubtype="10" fill="hold" grpId="0" nodeType="afterEffect">
                                  <p:stCondLst>
                                    <p:cond delay="0"/>
                                  </p:stCondLst>
                                  <p:childTnLst>
                                    <p:set>
                                      <p:cBhvr>
                                        <p:cTn id="52" dur="1" fill="hold">
                                          <p:stCondLst>
                                            <p:cond delay="0"/>
                                          </p:stCondLst>
                                        </p:cTn>
                                        <p:tgtEl>
                                          <p:spTgt spid="144"/>
                                        </p:tgtEl>
                                        <p:attrNameLst>
                                          <p:attrName>style.visibility</p:attrName>
                                        </p:attrNameLst>
                                      </p:cBhvr>
                                      <p:to>
                                        <p:strVal val="visible"/>
                                      </p:to>
                                    </p:set>
                                    <p:animEffect transition="in" filter="randombar(horizontal)">
                                      <p:cBhvr>
                                        <p:cTn id="53" dur="500"/>
                                        <p:tgtEl>
                                          <p:spTgt spid="144"/>
                                        </p:tgtEl>
                                      </p:cBhvr>
                                    </p:animEffect>
                                  </p:childTnLst>
                                </p:cTn>
                              </p:par>
                            </p:childTnLst>
                          </p:cTn>
                        </p:par>
                        <p:par>
                          <p:cTn id="54" fill="hold">
                            <p:stCondLst>
                              <p:cond delay="5000"/>
                            </p:stCondLst>
                            <p:childTnLst>
                              <p:par>
                                <p:cTn id="55" presetID="53" presetClass="entr" presetSubtype="16" fill="hold" grpId="0" nodeType="afterEffect">
                                  <p:stCondLst>
                                    <p:cond delay="0"/>
                                  </p:stCondLst>
                                  <p:childTnLst>
                                    <p:set>
                                      <p:cBhvr>
                                        <p:cTn id="56" dur="1" fill="hold">
                                          <p:stCondLst>
                                            <p:cond delay="0"/>
                                          </p:stCondLst>
                                        </p:cTn>
                                        <p:tgtEl>
                                          <p:spTgt spid="146"/>
                                        </p:tgtEl>
                                        <p:attrNameLst>
                                          <p:attrName>style.visibility</p:attrName>
                                        </p:attrNameLst>
                                      </p:cBhvr>
                                      <p:to>
                                        <p:strVal val="visible"/>
                                      </p:to>
                                    </p:set>
                                    <p:anim calcmode="lin" valueType="num">
                                      <p:cBhvr>
                                        <p:cTn id="57" dur="500" fill="hold"/>
                                        <p:tgtEl>
                                          <p:spTgt spid="146"/>
                                        </p:tgtEl>
                                        <p:attrNameLst>
                                          <p:attrName>ppt_w</p:attrName>
                                        </p:attrNameLst>
                                      </p:cBhvr>
                                      <p:tavLst>
                                        <p:tav tm="0">
                                          <p:val>
                                            <p:fltVal val="0"/>
                                          </p:val>
                                        </p:tav>
                                        <p:tav tm="100000">
                                          <p:val>
                                            <p:strVal val="#ppt_w"/>
                                          </p:val>
                                        </p:tav>
                                      </p:tavLst>
                                    </p:anim>
                                    <p:anim calcmode="lin" valueType="num">
                                      <p:cBhvr>
                                        <p:cTn id="58" dur="500" fill="hold"/>
                                        <p:tgtEl>
                                          <p:spTgt spid="146"/>
                                        </p:tgtEl>
                                        <p:attrNameLst>
                                          <p:attrName>ppt_h</p:attrName>
                                        </p:attrNameLst>
                                      </p:cBhvr>
                                      <p:tavLst>
                                        <p:tav tm="0">
                                          <p:val>
                                            <p:fltVal val="0"/>
                                          </p:val>
                                        </p:tav>
                                        <p:tav tm="100000">
                                          <p:val>
                                            <p:strVal val="#ppt_h"/>
                                          </p:val>
                                        </p:tav>
                                      </p:tavLst>
                                    </p:anim>
                                    <p:animEffect transition="in" filter="fade">
                                      <p:cBhvr>
                                        <p:cTn id="59" dur="500"/>
                                        <p:tgtEl>
                                          <p:spTgt spid="146"/>
                                        </p:tgtEl>
                                      </p:cBhvr>
                                    </p:animEffect>
                                  </p:childTnLst>
                                </p:cTn>
                              </p:par>
                            </p:childTnLst>
                          </p:cTn>
                        </p:par>
                        <p:par>
                          <p:cTn id="60" fill="hold">
                            <p:stCondLst>
                              <p:cond delay="5500"/>
                            </p:stCondLst>
                            <p:childTnLst>
                              <p:par>
                                <p:cTn id="61" presetID="53" presetClass="entr" presetSubtype="16" fill="hold" grpId="0" nodeType="afterEffect">
                                  <p:stCondLst>
                                    <p:cond delay="0"/>
                                  </p:stCondLst>
                                  <p:childTnLst>
                                    <p:set>
                                      <p:cBhvr>
                                        <p:cTn id="62" dur="1" fill="hold">
                                          <p:stCondLst>
                                            <p:cond delay="0"/>
                                          </p:stCondLst>
                                        </p:cTn>
                                        <p:tgtEl>
                                          <p:spTgt spid="148"/>
                                        </p:tgtEl>
                                        <p:attrNameLst>
                                          <p:attrName>style.visibility</p:attrName>
                                        </p:attrNameLst>
                                      </p:cBhvr>
                                      <p:to>
                                        <p:strVal val="visible"/>
                                      </p:to>
                                    </p:set>
                                    <p:anim calcmode="lin" valueType="num">
                                      <p:cBhvr>
                                        <p:cTn id="63" dur="500" fill="hold"/>
                                        <p:tgtEl>
                                          <p:spTgt spid="148"/>
                                        </p:tgtEl>
                                        <p:attrNameLst>
                                          <p:attrName>ppt_w</p:attrName>
                                        </p:attrNameLst>
                                      </p:cBhvr>
                                      <p:tavLst>
                                        <p:tav tm="0">
                                          <p:val>
                                            <p:fltVal val="0"/>
                                          </p:val>
                                        </p:tav>
                                        <p:tav tm="100000">
                                          <p:val>
                                            <p:strVal val="#ppt_w"/>
                                          </p:val>
                                        </p:tav>
                                      </p:tavLst>
                                    </p:anim>
                                    <p:anim calcmode="lin" valueType="num">
                                      <p:cBhvr>
                                        <p:cTn id="64" dur="500" fill="hold"/>
                                        <p:tgtEl>
                                          <p:spTgt spid="148"/>
                                        </p:tgtEl>
                                        <p:attrNameLst>
                                          <p:attrName>ppt_h</p:attrName>
                                        </p:attrNameLst>
                                      </p:cBhvr>
                                      <p:tavLst>
                                        <p:tav tm="0">
                                          <p:val>
                                            <p:fltVal val="0"/>
                                          </p:val>
                                        </p:tav>
                                        <p:tav tm="100000">
                                          <p:val>
                                            <p:strVal val="#ppt_h"/>
                                          </p:val>
                                        </p:tav>
                                      </p:tavLst>
                                    </p:anim>
                                    <p:animEffect transition="in" filter="fade">
                                      <p:cBhvr>
                                        <p:cTn id="65" dur="500"/>
                                        <p:tgtEl>
                                          <p:spTgt spid="148"/>
                                        </p:tgtEl>
                                      </p:cBhvr>
                                    </p:animEffect>
                                  </p:childTnLst>
                                </p:cTn>
                              </p:par>
                            </p:childTnLst>
                          </p:cTn>
                        </p:par>
                        <p:par>
                          <p:cTn id="66" fill="hold">
                            <p:stCondLst>
                              <p:cond delay="6000"/>
                            </p:stCondLst>
                            <p:childTnLst>
                              <p:par>
                                <p:cTn id="67" presetID="14" presetClass="entr" presetSubtype="10" fill="hold" grpId="0" nodeType="afterEffect">
                                  <p:stCondLst>
                                    <p:cond delay="0"/>
                                  </p:stCondLst>
                                  <p:childTnLst>
                                    <p:set>
                                      <p:cBhvr>
                                        <p:cTn id="68" dur="1" fill="hold">
                                          <p:stCondLst>
                                            <p:cond delay="0"/>
                                          </p:stCondLst>
                                        </p:cTn>
                                        <p:tgtEl>
                                          <p:spTgt spid="147"/>
                                        </p:tgtEl>
                                        <p:attrNameLst>
                                          <p:attrName>style.visibility</p:attrName>
                                        </p:attrNameLst>
                                      </p:cBhvr>
                                      <p:to>
                                        <p:strVal val="visible"/>
                                      </p:to>
                                    </p:set>
                                    <p:animEffect transition="in" filter="randombar(horizontal)">
                                      <p:cBhvr>
                                        <p:cTn id="69" dur="500"/>
                                        <p:tgtEl>
                                          <p:spTgt spid="147"/>
                                        </p:tgtEl>
                                      </p:cBhvr>
                                    </p:animEffect>
                                  </p:childTnLst>
                                </p:cTn>
                              </p:par>
                            </p:childTnLst>
                          </p:cTn>
                        </p:par>
                        <p:par>
                          <p:cTn id="70" fill="hold">
                            <p:stCondLst>
                              <p:cond delay="6500"/>
                            </p:stCondLst>
                            <p:childTnLst>
                              <p:par>
                                <p:cTn id="71" presetID="53" presetClass="entr" presetSubtype="16" fill="hold" grpId="0" nodeType="afterEffect">
                                  <p:stCondLst>
                                    <p:cond delay="0"/>
                                  </p:stCondLst>
                                  <p:childTnLst>
                                    <p:set>
                                      <p:cBhvr>
                                        <p:cTn id="72" dur="1" fill="hold">
                                          <p:stCondLst>
                                            <p:cond delay="0"/>
                                          </p:stCondLst>
                                        </p:cTn>
                                        <p:tgtEl>
                                          <p:spTgt spid="149"/>
                                        </p:tgtEl>
                                        <p:attrNameLst>
                                          <p:attrName>style.visibility</p:attrName>
                                        </p:attrNameLst>
                                      </p:cBhvr>
                                      <p:to>
                                        <p:strVal val="visible"/>
                                      </p:to>
                                    </p:set>
                                    <p:anim calcmode="lin" valueType="num">
                                      <p:cBhvr>
                                        <p:cTn id="73" dur="500" fill="hold"/>
                                        <p:tgtEl>
                                          <p:spTgt spid="149"/>
                                        </p:tgtEl>
                                        <p:attrNameLst>
                                          <p:attrName>ppt_w</p:attrName>
                                        </p:attrNameLst>
                                      </p:cBhvr>
                                      <p:tavLst>
                                        <p:tav tm="0">
                                          <p:val>
                                            <p:fltVal val="0"/>
                                          </p:val>
                                        </p:tav>
                                        <p:tav tm="100000">
                                          <p:val>
                                            <p:strVal val="#ppt_w"/>
                                          </p:val>
                                        </p:tav>
                                      </p:tavLst>
                                    </p:anim>
                                    <p:anim calcmode="lin" valueType="num">
                                      <p:cBhvr>
                                        <p:cTn id="74" dur="500" fill="hold"/>
                                        <p:tgtEl>
                                          <p:spTgt spid="149"/>
                                        </p:tgtEl>
                                        <p:attrNameLst>
                                          <p:attrName>ppt_h</p:attrName>
                                        </p:attrNameLst>
                                      </p:cBhvr>
                                      <p:tavLst>
                                        <p:tav tm="0">
                                          <p:val>
                                            <p:fltVal val="0"/>
                                          </p:val>
                                        </p:tav>
                                        <p:tav tm="100000">
                                          <p:val>
                                            <p:strVal val="#ppt_h"/>
                                          </p:val>
                                        </p:tav>
                                      </p:tavLst>
                                    </p:anim>
                                    <p:animEffect transition="in" filter="fade">
                                      <p:cBhvr>
                                        <p:cTn id="75" dur="500"/>
                                        <p:tgtEl>
                                          <p:spTgt spid="149"/>
                                        </p:tgtEl>
                                      </p:cBhvr>
                                    </p:animEffect>
                                  </p:childTnLst>
                                </p:cTn>
                              </p:par>
                            </p:childTnLst>
                          </p:cTn>
                        </p:par>
                        <p:par>
                          <p:cTn id="76" fill="hold">
                            <p:stCondLst>
                              <p:cond delay="7000"/>
                            </p:stCondLst>
                            <p:childTnLst>
                              <p:par>
                                <p:cTn id="77" presetID="53" presetClass="entr" presetSubtype="16" fill="hold" grpId="0" nodeType="afterEffect">
                                  <p:stCondLst>
                                    <p:cond delay="0"/>
                                  </p:stCondLst>
                                  <p:childTnLst>
                                    <p:set>
                                      <p:cBhvr>
                                        <p:cTn id="78" dur="1" fill="hold">
                                          <p:stCondLst>
                                            <p:cond delay="0"/>
                                          </p:stCondLst>
                                        </p:cTn>
                                        <p:tgtEl>
                                          <p:spTgt spid="151"/>
                                        </p:tgtEl>
                                        <p:attrNameLst>
                                          <p:attrName>style.visibility</p:attrName>
                                        </p:attrNameLst>
                                      </p:cBhvr>
                                      <p:to>
                                        <p:strVal val="visible"/>
                                      </p:to>
                                    </p:set>
                                    <p:anim calcmode="lin" valueType="num">
                                      <p:cBhvr>
                                        <p:cTn id="79" dur="500" fill="hold"/>
                                        <p:tgtEl>
                                          <p:spTgt spid="151"/>
                                        </p:tgtEl>
                                        <p:attrNameLst>
                                          <p:attrName>ppt_w</p:attrName>
                                        </p:attrNameLst>
                                      </p:cBhvr>
                                      <p:tavLst>
                                        <p:tav tm="0">
                                          <p:val>
                                            <p:fltVal val="0"/>
                                          </p:val>
                                        </p:tav>
                                        <p:tav tm="100000">
                                          <p:val>
                                            <p:strVal val="#ppt_w"/>
                                          </p:val>
                                        </p:tav>
                                      </p:tavLst>
                                    </p:anim>
                                    <p:anim calcmode="lin" valueType="num">
                                      <p:cBhvr>
                                        <p:cTn id="80" dur="500" fill="hold"/>
                                        <p:tgtEl>
                                          <p:spTgt spid="151"/>
                                        </p:tgtEl>
                                        <p:attrNameLst>
                                          <p:attrName>ppt_h</p:attrName>
                                        </p:attrNameLst>
                                      </p:cBhvr>
                                      <p:tavLst>
                                        <p:tav tm="0">
                                          <p:val>
                                            <p:fltVal val="0"/>
                                          </p:val>
                                        </p:tav>
                                        <p:tav tm="100000">
                                          <p:val>
                                            <p:strVal val="#ppt_h"/>
                                          </p:val>
                                        </p:tav>
                                      </p:tavLst>
                                    </p:anim>
                                    <p:animEffect transition="in" filter="fade">
                                      <p:cBhvr>
                                        <p:cTn id="81" dur="500"/>
                                        <p:tgtEl>
                                          <p:spTgt spid="151"/>
                                        </p:tgtEl>
                                      </p:cBhvr>
                                    </p:animEffect>
                                  </p:childTnLst>
                                </p:cTn>
                              </p:par>
                            </p:childTnLst>
                          </p:cTn>
                        </p:par>
                        <p:par>
                          <p:cTn id="82" fill="hold">
                            <p:stCondLst>
                              <p:cond delay="7500"/>
                            </p:stCondLst>
                            <p:childTnLst>
                              <p:par>
                                <p:cTn id="83" presetID="14" presetClass="entr" presetSubtype="10" fill="hold" grpId="0" nodeType="afterEffect">
                                  <p:stCondLst>
                                    <p:cond delay="0"/>
                                  </p:stCondLst>
                                  <p:childTnLst>
                                    <p:set>
                                      <p:cBhvr>
                                        <p:cTn id="84" dur="1" fill="hold">
                                          <p:stCondLst>
                                            <p:cond delay="0"/>
                                          </p:stCondLst>
                                        </p:cTn>
                                        <p:tgtEl>
                                          <p:spTgt spid="150"/>
                                        </p:tgtEl>
                                        <p:attrNameLst>
                                          <p:attrName>style.visibility</p:attrName>
                                        </p:attrNameLst>
                                      </p:cBhvr>
                                      <p:to>
                                        <p:strVal val="visible"/>
                                      </p:to>
                                    </p:set>
                                    <p:animEffect transition="in" filter="randombar(horizontal)">
                                      <p:cBhvr>
                                        <p:cTn id="85" dur="500"/>
                                        <p:tgtEl>
                                          <p:spTgt spid="15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p:bldP spid="25" grpId="0" animBg="1"/>
      <p:bldP spid="5" grpId="0"/>
      <p:bldP spid="27" grpId="0" animBg="1"/>
      <p:bldP spid="39" grpId="0"/>
      <p:bldP spid="142" grpId="0"/>
      <p:bldP spid="143" grpId="0" animBg="1"/>
      <p:bldP spid="144" grpId="0"/>
      <p:bldP spid="145" grpId="0"/>
      <p:bldP spid="146" grpId="0" animBg="1"/>
      <p:bldP spid="147" grpId="0"/>
      <p:bldP spid="148" grpId="0"/>
      <p:bldP spid="149" grpId="0" animBg="1"/>
      <p:bldP spid="150" grpId="0"/>
      <p:bldP spid="151"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矩形 31"/>
          <p:cNvSpPr/>
          <p:nvPr/>
        </p:nvSpPr>
        <p:spPr bwMode="auto">
          <a:xfrm>
            <a:off x="578557" y="389336"/>
            <a:ext cx="324672" cy="599032"/>
          </a:xfrm>
          <a:prstGeom prst="rect">
            <a:avLst/>
          </a:prstGeom>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91440" tIns="45720" rIns="91440" bIns="45720" numCol="1" rtlCol="0" anchor="t" anchorCtr="0" compatLnSpc="1"/>
          <a:lstStyle/>
          <a:p>
            <a:pPr marL="0" marR="0" indent="0" algn="l" defTabSz="914400" rtl="0" eaLnBrk="1" fontAlgn="base" latinLnBrk="0" hangingPunct="1">
              <a:lnSpc>
                <a:spcPct val="100000"/>
              </a:lnSpc>
              <a:spcBef>
                <a:spcPct val="0"/>
              </a:spcBef>
              <a:spcAft>
                <a:spcPct val="0"/>
              </a:spcAft>
              <a:buClrTx/>
              <a:buSzTx/>
              <a:buFontTx/>
              <a:buNone/>
            </a:pPr>
            <a:endParaRPr kumimoji="0" lang="zh-CN" altLang="en-US" sz="1800" b="1" i="0" u="none" strike="noStrike" cap="none" normalizeH="0" baseline="0" smtClean="0">
              <a:ln>
                <a:noFill/>
              </a:ln>
              <a:solidFill>
                <a:schemeClr val="tx1"/>
              </a:solidFill>
              <a:effectLst/>
              <a:latin typeface="Arial" panose="020B0604020202020204" pitchFamily="34" charset="0"/>
              <a:ea typeface="微软雅黑" panose="020B0503020204020204" pitchFamily="34" charset="-122"/>
            </a:endParaRPr>
          </a:p>
        </p:txBody>
      </p:sp>
      <p:sp>
        <p:nvSpPr>
          <p:cNvPr id="33" name="矩形 32"/>
          <p:cNvSpPr/>
          <p:nvPr/>
        </p:nvSpPr>
        <p:spPr>
          <a:xfrm>
            <a:off x="903229" y="477255"/>
            <a:ext cx="4472378" cy="423193"/>
          </a:xfrm>
          <a:prstGeom prst="rect">
            <a:avLst/>
          </a:prstGeom>
        </p:spPr>
        <p:txBody>
          <a:bodyPr wrap="none" lIns="68580" tIns="34290" rIns="68580" bIns="34290">
            <a:spAutoFit/>
          </a:bodyPr>
          <a:lstStyle/>
          <a:p>
            <a:r>
              <a:rPr lang="zh-CN" altLang="en-US" sz="2300" dirty="0">
                <a:solidFill>
                  <a:schemeClr val="accent1"/>
                </a:solidFill>
                <a:latin typeface="Agency FB" panose="020B0503020202020204" pitchFamily="34" charset="0"/>
              </a:rPr>
              <a:t>装饰器</a:t>
            </a:r>
            <a:r>
              <a:rPr lang="zh-CN" altLang="en-US" sz="2300" dirty="0" smtClean="0">
                <a:solidFill>
                  <a:schemeClr val="accent1"/>
                </a:solidFill>
                <a:latin typeface="Agency FB" panose="020B0503020202020204" pitchFamily="34" charset="0"/>
              </a:rPr>
              <a:t>模式 </a:t>
            </a:r>
            <a:r>
              <a:rPr lang="zh-CN" altLang="en-US" sz="2300" dirty="0">
                <a:solidFill>
                  <a:schemeClr val="accent1"/>
                </a:solidFill>
                <a:latin typeface="Agency FB" panose="020B0503020202020204" pitchFamily="34" charset="0"/>
              </a:rPr>
              <a:t> </a:t>
            </a:r>
            <a:r>
              <a:rPr lang="en-US" altLang="zh-CN" sz="2300" dirty="0">
                <a:solidFill>
                  <a:schemeClr val="accent1"/>
                </a:solidFill>
                <a:latin typeface="Agency FB" panose="020B0503020202020204" pitchFamily="34" charset="0"/>
              </a:rPr>
              <a:t>/</a:t>
            </a:r>
            <a:r>
              <a:rPr lang="zh-CN" altLang="en-US" sz="2300" dirty="0">
                <a:solidFill>
                  <a:schemeClr val="accent1"/>
                </a:solidFill>
                <a:latin typeface="Agency FB" panose="020B0503020202020204" pitchFamily="34" charset="0"/>
              </a:rPr>
              <a:t> </a:t>
            </a:r>
            <a:r>
              <a:rPr lang="en-US" altLang="zh-CN" sz="2300" dirty="0" smtClean="0">
                <a:solidFill>
                  <a:schemeClr val="accent1"/>
                </a:solidFill>
                <a:latin typeface="Agency FB" panose="020B0503020202020204" pitchFamily="34" charset="0"/>
              </a:rPr>
              <a:t>Decorator Pattern</a:t>
            </a:r>
            <a:endParaRPr lang="zh-CN" altLang="en-US" sz="2300" dirty="0">
              <a:solidFill>
                <a:schemeClr val="accent1"/>
              </a:solidFill>
              <a:latin typeface="Agency FB" panose="020B0503020202020204" pitchFamily="34" charset="0"/>
            </a:endParaRPr>
          </a:p>
        </p:txBody>
      </p:sp>
      <p:sp>
        <p:nvSpPr>
          <p:cNvPr id="4" name="矩形 42"/>
          <p:cNvSpPr>
            <a:spLocks noChangeArrowheads="1"/>
          </p:cNvSpPr>
          <p:nvPr/>
        </p:nvSpPr>
        <p:spPr bwMode="auto">
          <a:xfrm>
            <a:off x="903228" y="1200944"/>
            <a:ext cx="7783571" cy="303775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lvl1pPr defTabSz="1216025">
              <a:defRPr>
                <a:solidFill>
                  <a:schemeClr val="tx1"/>
                </a:solidFill>
                <a:latin typeface="Calibri" panose="020F0502020204030204" pitchFamily="34" charset="0"/>
                <a:ea typeface="宋体" panose="02010600030101010101" pitchFamily="2" charset="-122"/>
              </a:defRPr>
            </a:lvl1pPr>
            <a:lvl2pPr marL="742950" indent="-285750" defTabSz="1216025">
              <a:defRPr>
                <a:solidFill>
                  <a:schemeClr val="tx1"/>
                </a:solidFill>
                <a:latin typeface="Calibri" panose="020F0502020204030204" pitchFamily="34" charset="0"/>
                <a:ea typeface="宋体" panose="02010600030101010101" pitchFamily="2" charset="-122"/>
              </a:defRPr>
            </a:lvl2pPr>
            <a:lvl3pPr marL="1143000" indent="-228600" defTabSz="1216025">
              <a:defRPr>
                <a:solidFill>
                  <a:schemeClr val="tx1"/>
                </a:solidFill>
                <a:latin typeface="Calibri" panose="020F0502020204030204" pitchFamily="34" charset="0"/>
                <a:ea typeface="宋体" panose="02010600030101010101" pitchFamily="2" charset="-122"/>
              </a:defRPr>
            </a:lvl3pPr>
            <a:lvl4pPr marL="1600200" indent="-228600" defTabSz="1216025">
              <a:defRPr>
                <a:solidFill>
                  <a:schemeClr val="tx1"/>
                </a:solidFill>
                <a:latin typeface="Calibri" panose="020F0502020204030204" pitchFamily="34" charset="0"/>
                <a:ea typeface="宋体" panose="02010600030101010101" pitchFamily="2" charset="-122"/>
              </a:defRPr>
            </a:lvl4pPr>
            <a:lvl5pPr marL="2057400" indent="-228600" defTabSz="1216025">
              <a:defRPr>
                <a:solidFill>
                  <a:schemeClr val="tx1"/>
                </a:solidFill>
                <a:latin typeface="Calibri" panose="020F0502020204030204" pitchFamily="34" charset="0"/>
                <a:ea typeface="宋体" panose="02010600030101010101" pitchFamily="2" charset="-122"/>
              </a:defRPr>
            </a:lvl5pPr>
            <a:lvl6pPr marL="25146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nSpc>
                <a:spcPct val="120000"/>
              </a:lnSpc>
              <a:spcBef>
                <a:spcPct val="20000"/>
              </a:spcBef>
            </a:pPr>
            <a:r>
              <a:rPr lang="zh-CN" altLang="en-US" sz="1600" dirty="0">
                <a:solidFill>
                  <a:srgbClr val="FF0000"/>
                </a:solidFill>
                <a:latin typeface="微软雅黑" panose="020B0503020204020204" pitchFamily="34" charset="-122"/>
                <a:ea typeface="微软雅黑" panose="020B0503020204020204" pitchFamily="34" charset="-122"/>
                <a:sym typeface="Arial" panose="020B0604020202020204" pitchFamily="34" charset="0"/>
              </a:rPr>
              <a:t>定义</a:t>
            </a:r>
            <a:r>
              <a:rPr lang="zh-CN" altLang="en-US" sz="1600" dirty="0" smtClean="0">
                <a:solidFill>
                  <a:srgbClr val="FF0000"/>
                </a:solidFill>
                <a:latin typeface="微软雅黑" panose="020B0503020204020204" pitchFamily="34" charset="-122"/>
                <a:ea typeface="微软雅黑" panose="020B0503020204020204" pitchFamily="34" charset="-122"/>
                <a:sym typeface="Arial" panose="020B0604020202020204" pitchFamily="34" charset="0"/>
              </a:rPr>
              <a:t>：</a:t>
            </a:r>
            <a:r>
              <a:rPr lang="zh-CN" altLang="en-US" sz="1100" dirty="0">
                <a:latin typeface="微软雅黑" panose="020B0503020204020204" pitchFamily="34" charset="-122"/>
                <a:ea typeface="微软雅黑" panose="020B0503020204020204" pitchFamily="34" charset="-122"/>
              </a:rPr>
              <a:t>动态地给一个对象添加一些额外的职责</a:t>
            </a:r>
            <a:r>
              <a:rPr lang="zh-CN" altLang="en-US" sz="1100" dirty="0" smtClean="0">
                <a:latin typeface="微软雅黑" panose="020B0503020204020204" pitchFamily="34" charset="-122"/>
                <a:ea typeface="微软雅黑" panose="020B0503020204020204" pitchFamily="34" charset="-122"/>
                <a:sym typeface="Arial" panose="020B0604020202020204" pitchFamily="34" charset="0"/>
              </a:rPr>
              <a:t>。</a:t>
            </a:r>
            <a:r>
              <a:rPr lang="zh-CN" altLang="en-US" sz="1100" dirty="0">
                <a:latin typeface="微软雅黑" panose="020B0503020204020204" pitchFamily="34" charset="-122"/>
                <a:ea typeface="微软雅黑" panose="020B0503020204020204" pitchFamily="34" charset="-122"/>
              </a:rPr>
              <a:t>通常给对象添加功能，要么直接修改对象添加相应的功能，要么派生对应的子类来扩展，抑或是使用对象组合的方式。显然，直接修改对应的类这种方式并不可取。在面向对象的设计中，而我们也应该尽量使用对象组合，而不是对象继承来扩展和复用功能。装饰器模式就是基于对象组合的方式，可以很灵活的给对象添加所需要的功能。装饰器模式的本质就是动态组合</a:t>
            </a:r>
            <a:r>
              <a:rPr lang="zh-CN" altLang="en-US" sz="1100" dirty="0" smtClean="0">
                <a:latin typeface="微软雅黑" panose="020B0503020204020204" pitchFamily="34" charset="-122"/>
                <a:ea typeface="微软雅黑" panose="020B0503020204020204" pitchFamily="34" charset="-122"/>
              </a:rPr>
              <a:t>。</a:t>
            </a:r>
            <a:endParaRPr lang="en-US" altLang="zh-CN" sz="1100" dirty="0">
              <a:latin typeface="微软雅黑" panose="020B0503020204020204" pitchFamily="34" charset="-122"/>
              <a:ea typeface="微软雅黑" panose="020B0503020204020204" pitchFamily="34" charset="-122"/>
              <a:sym typeface="Arial" panose="020B0604020202020204" pitchFamily="34" charset="0"/>
            </a:endParaRPr>
          </a:p>
          <a:p>
            <a:pPr>
              <a:lnSpc>
                <a:spcPct val="120000"/>
              </a:lnSpc>
              <a:spcBef>
                <a:spcPct val="20000"/>
              </a:spcBef>
            </a:pPr>
            <a:endParaRPr lang="en-US" altLang="zh-CN" sz="1200" dirty="0" smtClean="0">
              <a:solidFill>
                <a:schemeClr val="tx1">
                  <a:lumMod val="95000"/>
                  <a:lumOff val="5000"/>
                </a:schemeClr>
              </a:solidFill>
              <a:latin typeface="微软雅黑" panose="020B0503020204020204" pitchFamily="34" charset="-122"/>
              <a:ea typeface="微软雅黑" panose="020B0503020204020204" pitchFamily="34" charset="-122"/>
              <a:sym typeface="Arial" panose="020B0604020202020204" pitchFamily="34" charset="0"/>
            </a:endParaRPr>
          </a:p>
          <a:p>
            <a:pPr>
              <a:lnSpc>
                <a:spcPct val="120000"/>
              </a:lnSpc>
              <a:spcBef>
                <a:spcPct val="20000"/>
              </a:spcBef>
            </a:pPr>
            <a:r>
              <a:rPr lang="zh-CN" altLang="en-US" sz="1600" dirty="0" smtClean="0">
                <a:solidFill>
                  <a:srgbClr val="FF0000"/>
                </a:solidFill>
                <a:latin typeface="微软雅黑" panose="020B0503020204020204" pitchFamily="34" charset="-122"/>
                <a:ea typeface="微软雅黑" panose="020B0503020204020204" pitchFamily="34" charset="-122"/>
                <a:sym typeface="Arial" panose="020B0604020202020204" pitchFamily="34" charset="0"/>
              </a:rPr>
              <a:t>角色：</a:t>
            </a:r>
            <a:endParaRPr lang="en-US" altLang="zh-CN" sz="1600" dirty="0">
              <a:solidFill>
                <a:srgbClr val="FF0000"/>
              </a:solidFill>
              <a:latin typeface="微软雅黑" panose="020B0503020204020204" pitchFamily="34" charset="-122"/>
              <a:ea typeface="微软雅黑" panose="020B0503020204020204" pitchFamily="34" charset="-122"/>
              <a:sym typeface="Arial" panose="020B0604020202020204" pitchFamily="34" charset="0"/>
            </a:endParaRPr>
          </a:p>
          <a:p>
            <a:pPr marL="171450" indent="-171450">
              <a:lnSpc>
                <a:spcPct val="120000"/>
              </a:lnSpc>
              <a:spcBef>
                <a:spcPct val="20000"/>
              </a:spcBef>
              <a:buFont typeface="Wingdings" panose="05000000000000000000" pitchFamily="2" charset="2"/>
              <a:buChar char="l"/>
            </a:pPr>
            <a:r>
              <a:rPr lang="zh-CN" altLang="en-US" sz="1100" dirty="0" smtClean="0">
                <a:solidFill>
                  <a:srgbClr val="FF0000"/>
                </a:solidFill>
                <a:latin typeface="微软雅黑" panose="020B0503020204020204" pitchFamily="34" charset="-122"/>
                <a:ea typeface="微软雅黑" panose="020B0503020204020204" pitchFamily="34" charset="-122"/>
                <a:sym typeface="Arial" panose="020B0604020202020204" pitchFamily="34" charset="0"/>
              </a:rPr>
              <a:t>抽象</a:t>
            </a:r>
            <a:r>
              <a:rPr lang="zh-CN" altLang="en-US" sz="1100" dirty="0">
                <a:solidFill>
                  <a:srgbClr val="FF0000"/>
                </a:solidFill>
                <a:latin typeface="微软雅黑" panose="020B0503020204020204" pitchFamily="34" charset="-122"/>
                <a:ea typeface="微软雅黑" panose="020B0503020204020204" pitchFamily="34" charset="-122"/>
                <a:sym typeface="Arial" panose="020B0604020202020204" pitchFamily="34" charset="0"/>
              </a:rPr>
              <a:t>构件角色（</a:t>
            </a:r>
            <a:r>
              <a:rPr lang="en-US" altLang="zh-CN" sz="1100" dirty="0">
                <a:solidFill>
                  <a:srgbClr val="FF0000"/>
                </a:solidFill>
                <a:latin typeface="微软雅黑" panose="020B0503020204020204" pitchFamily="34" charset="-122"/>
                <a:ea typeface="微软雅黑" panose="020B0503020204020204" pitchFamily="34" charset="-122"/>
                <a:sym typeface="Arial" panose="020B0604020202020204" pitchFamily="34" charset="0"/>
              </a:rPr>
              <a:t>Component</a:t>
            </a:r>
            <a:r>
              <a:rPr lang="zh-CN" altLang="en-US" sz="1100" dirty="0">
                <a:solidFill>
                  <a:srgbClr val="FF0000"/>
                </a:solidFill>
                <a:latin typeface="微软雅黑" panose="020B0503020204020204" pitchFamily="34" charset="-122"/>
                <a:ea typeface="微软雅黑" panose="020B0503020204020204" pitchFamily="34" charset="-122"/>
                <a:sym typeface="Arial" panose="020B0604020202020204" pitchFamily="34" charset="0"/>
              </a:rPr>
              <a:t>）：</a:t>
            </a:r>
            <a:r>
              <a:rPr lang="zh-CN" altLang="en-US" sz="1100" dirty="0">
                <a:latin typeface="微软雅黑" panose="020B0503020204020204" pitchFamily="34" charset="-122"/>
                <a:ea typeface="微软雅黑" panose="020B0503020204020204" pitchFamily="34" charset="-122"/>
                <a:sym typeface="Arial" panose="020B0604020202020204" pitchFamily="34" charset="0"/>
              </a:rPr>
              <a:t>定义一个抽象接口，以规范准备接收附加责任的对象。</a:t>
            </a:r>
            <a:endParaRPr lang="zh-CN" altLang="en-US" sz="1100" dirty="0">
              <a:latin typeface="微软雅黑" panose="020B0503020204020204" pitchFamily="34" charset="-122"/>
              <a:ea typeface="微软雅黑" panose="020B0503020204020204" pitchFamily="34" charset="-122"/>
              <a:sym typeface="Arial" panose="020B0604020202020204" pitchFamily="34" charset="0"/>
            </a:endParaRPr>
          </a:p>
          <a:p>
            <a:pPr marL="171450" indent="-171450">
              <a:lnSpc>
                <a:spcPct val="120000"/>
              </a:lnSpc>
              <a:spcBef>
                <a:spcPct val="20000"/>
              </a:spcBef>
              <a:buFont typeface="Wingdings" panose="05000000000000000000" pitchFamily="2" charset="2"/>
              <a:buChar char="l"/>
            </a:pPr>
            <a:r>
              <a:rPr lang="zh-CN" altLang="en-US" sz="1100" dirty="0">
                <a:solidFill>
                  <a:srgbClr val="FF0000"/>
                </a:solidFill>
                <a:latin typeface="微软雅黑" panose="020B0503020204020204" pitchFamily="34" charset="-122"/>
                <a:ea typeface="微软雅黑" panose="020B0503020204020204" pitchFamily="34" charset="-122"/>
                <a:sym typeface="Arial" panose="020B0604020202020204" pitchFamily="34" charset="0"/>
              </a:rPr>
              <a:t>具体构件角色</a:t>
            </a:r>
            <a:r>
              <a:rPr lang="en-US" altLang="zh-CN" sz="1100" dirty="0">
                <a:solidFill>
                  <a:srgbClr val="FF0000"/>
                </a:solidFill>
                <a:latin typeface="微软雅黑" panose="020B0503020204020204" pitchFamily="34" charset="-122"/>
                <a:ea typeface="微软雅黑" panose="020B0503020204020204" pitchFamily="34" charset="-122"/>
                <a:sym typeface="Arial" panose="020B0604020202020204" pitchFamily="34" charset="0"/>
              </a:rPr>
              <a:t>(Concrete Component)</a:t>
            </a:r>
            <a:r>
              <a:rPr lang="zh-CN" altLang="en-US" sz="1100" dirty="0">
                <a:solidFill>
                  <a:srgbClr val="FF0000"/>
                </a:solidFill>
                <a:latin typeface="微软雅黑" panose="020B0503020204020204" pitchFamily="34" charset="-122"/>
                <a:ea typeface="微软雅黑" panose="020B0503020204020204" pitchFamily="34" charset="-122"/>
                <a:sym typeface="Arial" panose="020B0604020202020204" pitchFamily="34" charset="0"/>
              </a:rPr>
              <a:t>：</a:t>
            </a:r>
            <a:r>
              <a:rPr lang="zh-CN" altLang="en-US" sz="1100" dirty="0">
                <a:latin typeface="微软雅黑" panose="020B0503020204020204" pitchFamily="34" charset="-122"/>
                <a:ea typeface="微软雅黑" panose="020B0503020204020204" pitchFamily="34" charset="-122"/>
                <a:sym typeface="Arial" panose="020B0604020202020204" pitchFamily="34" charset="0"/>
              </a:rPr>
              <a:t>这是被装饰者，定义一个将要被装饰增加功能的类。</a:t>
            </a:r>
            <a:endParaRPr lang="zh-CN" altLang="en-US" sz="1100" dirty="0">
              <a:latin typeface="微软雅黑" panose="020B0503020204020204" pitchFamily="34" charset="-122"/>
              <a:ea typeface="微软雅黑" panose="020B0503020204020204" pitchFamily="34" charset="-122"/>
              <a:sym typeface="Arial" panose="020B0604020202020204" pitchFamily="34" charset="0"/>
            </a:endParaRPr>
          </a:p>
          <a:p>
            <a:pPr marL="171450" indent="-171450">
              <a:lnSpc>
                <a:spcPct val="120000"/>
              </a:lnSpc>
              <a:spcBef>
                <a:spcPct val="20000"/>
              </a:spcBef>
              <a:buFont typeface="Wingdings" panose="05000000000000000000" pitchFamily="2" charset="2"/>
              <a:buChar char="l"/>
            </a:pPr>
            <a:r>
              <a:rPr lang="zh-CN" altLang="en-US" sz="1100" dirty="0">
                <a:solidFill>
                  <a:srgbClr val="FF0000"/>
                </a:solidFill>
                <a:latin typeface="微软雅黑" panose="020B0503020204020204" pitchFamily="34" charset="-122"/>
                <a:ea typeface="微软雅黑" panose="020B0503020204020204" pitchFamily="34" charset="-122"/>
                <a:sym typeface="Arial" panose="020B0604020202020204" pitchFamily="34" charset="0"/>
              </a:rPr>
              <a:t>装饰角色</a:t>
            </a:r>
            <a:r>
              <a:rPr lang="en-US" altLang="zh-CN" sz="1100" dirty="0">
                <a:solidFill>
                  <a:srgbClr val="FF0000"/>
                </a:solidFill>
                <a:latin typeface="微软雅黑" panose="020B0503020204020204" pitchFamily="34" charset="-122"/>
                <a:ea typeface="微软雅黑" panose="020B0503020204020204" pitchFamily="34" charset="-122"/>
                <a:sym typeface="Arial" panose="020B0604020202020204" pitchFamily="34" charset="0"/>
              </a:rPr>
              <a:t>(Decorator)</a:t>
            </a:r>
            <a:r>
              <a:rPr lang="zh-CN" altLang="en-US" sz="1100" dirty="0">
                <a:solidFill>
                  <a:srgbClr val="FF0000"/>
                </a:solidFill>
                <a:latin typeface="微软雅黑" panose="020B0503020204020204" pitchFamily="34" charset="-122"/>
                <a:ea typeface="微软雅黑" panose="020B0503020204020204" pitchFamily="34" charset="-122"/>
                <a:sym typeface="Arial" panose="020B0604020202020204" pitchFamily="34" charset="0"/>
              </a:rPr>
              <a:t>：</a:t>
            </a:r>
            <a:r>
              <a:rPr lang="zh-CN" altLang="en-US" sz="1100" dirty="0">
                <a:latin typeface="微软雅黑" panose="020B0503020204020204" pitchFamily="34" charset="-122"/>
                <a:ea typeface="微软雅黑" panose="020B0503020204020204" pitchFamily="34" charset="-122"/>
                <a:sym typeface="Arial" panose="020B0604020202020204" pitchFamily="34" charset="0"/>
              </a:rPr>
              <a:t>持有一个构件对象的实例，并定义了抽象构件定义的接口。</a:t>
            </a:r>
            <a:endParaRPr lang="zh-CN" altLang="en-US" sz="1100" dirty="0">
              <a:latin typeface="微软雅黑" panose="020B0503020204020204" pitchFamily="34" charset="-122"/>
              <a:ea typeface="微软雅黑" panose="020B0503020204020204" pitchFamily="34" charset="-122"/>
              <a:sym typeface="Arial" panose="020B0604020202020204" pitchFamily="34" charset="0"/>
            </a:endParaRPr>
          </a:p>
          <a:p>
            <a:pPr marL="171450" indent="-171450">
              <a:lnSpc>
                <a:spcPct val="120000"/>
              </a:lnSpc>
              <a:spcBef>
                <a:spcPct val="20000"/>
              </a:spcBef>
              <a:buFont typeface="Wingdings" panose="05000000000000000000" pitchFamily="2" charset="2"/>
              <a:buChar char="l"/>
            </a:pPr>
            <a:r>
              <a:rPr lang="zh-CN" altLang="en-US" sz="1100" dirty="0">
                <a:solidFill>
                  <a:srgbClr val="FF0000"/>
                </a:solidFill>
                <a:latin typeface="微软雅黑" panose="020B0503020204020204" pitchFamily="34" charset="-122"/>
                <a:ea typeface="微软雅黑" panose="020B0503020204020204" pitchFamily="34" charset="-122"/>
                <a:sym typeface="Arial" panose="020B0604020202020204" pitchFamily="34" charset="0"/>
              </a:rPr>
              <a:t>具体装饰角色</a:t>
            </a:r>
            <a:r>
              <a:rPr lang="en-US" altLang="zh-CN" sz="1100" dirty="0">
                <a:solidFill>
                  <a:srgbClr val="FF0000"/>
                </a:solidFill>
                <a:latin typeface="微软雅黑" panose="020B0503020204020204" pitchFamily="34" charset="-122"/>
                <a:ea typeface="微软雅黑" panose="020B0503020204020204" pitchFamily="34" charset="-122"/>
                <a:sym typeface="Arial" panose="020B0604020202020204" pitchFamily="34" charset="0"/>
              </a:rPr>
              <a:t>(Concrete Decorator)</a:t>
            </a:r>
            <a:r>
              <a:rPr lang="zh-CN" altLang="en-US" sz="1100" dirty="0">
                <a:solidFill>
                  <a:srgbClr val="FF0000"/>
                </a:solidFill>
                <a:latin typeface="微软雅黑" panose="020B0503020204020204" pitchFamily="34" charset="-122"/>
                <a:ea typeface="微软雅黑" panose="020B0503020204020204" pitchFamily="34" charset="-122"/>
                <a:sym typeface="Arial" panose="020B0604020202020204" pitchFamily="34" charset="0"/>
              </a:rPr>
              <a:t>：</a:t>
            </a:r>
            <a:r>
              <a:rPr lang="zh-CN" altLang="en-US" sz="1100" dirty="0">
                <a:latin typeface="微软雅黑" panose="020B0503020204020204" pitchFamily="34" charset="-122"/>
                <a:ea typeface="微软雅黑" panose="020B0503020204020204" pitchFamily="34" charset="-122"/>
                <a:sym typeface="Arial" panose="020B0604020202020204" pitchFamily="34" charset="0"/>
              </a:rPr>
              <a:t>负责给构件添加增加的功能</a:t>
            </a:r>
            <a:r>
              <a:rPr lang="zh-CN" altLang="en-US" sz="1100" dirty="0" smtClean="0">
                <a:latin typeface="微软雅黑" panose="020B0503020204020204" pitchFamily="34" charset="-122"/>
                <a:ea typeface="微软雅黑" panose="020B0503020204020204" pitchFamily="34" charset="-122"/>
                <a:sym typeface="Arial" panose="020B0604020202020204" pitchFamily="34" charset="0"/>
              </a:rPr>
              <a:t>。</a:t>
            </a:r>
            <a:endParaRPr lang="en-US" altLang="zh-CN" sz="1100" dirty="0" smtClean="0">
              <a:latin typeface="微软雅黑" panose="020B0503020204020204" pitchFamily="34" charset="-122"/>
              <a:ea typeface="微软雅黑" panose="020B0503020204020204" pitchFamily="34" charset="-122"/>
              <a:sym typeface="Arial" panose="020B0604020202020204" pitchFamily="34" charset="0"/>
            </a:endParaRPr>
          </a:p>
          <a:p>
            <a:pPr marL="171450" indent="-171450">
              <a:lnSpc>
                <a:spcPct val="120000"/>
              </a:lnSpc>
              <a:spcBef>
                <a:spcPct val="20000"/>
              </a:spcBef>
              <a:buFont typeface="Wingdings" panose="05000000000000000000" pitchFamily="2" charset="2"/>
              <a:buChar char="l"/>
            </a:pPr>
            <a:endParaRPr lang="en-US" sz="1100" dirty="0">
              <a:solidFill>
                <a:srgbClr val="FF0000"/>
              </a:solidFill>
              <a:latin typeface="微软雅黑" panose="020B0503020204020204" pitchFamily="34" charset="-122"/>
              <a:ea typeface="微软雅黑" panose="020B0503020204020204" pitchFamily="34" charset="-122"/>
              <a:sym typeface="Arial" panose="020B0604020202020204" pitchFamily="34" charset="0"/>
            </a:endParaRPr>
          </a:p>
          <a:p>
            <a:pPr>
              <a:lnSpc>
                <a:spcPct val="120000"/>
              </a:lnSpc>
              <a:spcBef>
                <a:spcPct val="20000"/>
              </a:spcBef>
            </a:pPr>
            <a:r>
              <a:rPr lang="zh-CN" altLang="en-US" sz="1600" dirty="0" smtClean="0">
                <a:solidFill>
                  <a:srgbClr val="FF0000"/>
                </a:solidFill>
                <a:latin typeface="微软雅黑" panose="020B0503020204020204" pitchFamily="34" charset="-122"/>
                <a:ea typeface="微软雅黑" panose="020B0503020204020204" pitchFamily="34" charset="-122"/>
                <a:sym typeface="Arial" panose="020B0604020202020204" pitchFamily="34" charset="0"/>
              </a:rPr>
              <a:t>代码实例：</a:t>
            </a:r>
            <a:r>
              <a:rPr lang="zh-CN" altLang="en-US" sz="1600" dirty="0" smtClean="0">
                <a:solidFill>
                  <a:schemeClr val="tx1">
                    <a:lumMod val="95000"/>
                    <a:lumOff val="5000"/>
                  </a:schemeClr>
                </a:solidFill>
                <a:latin typeface="微软雅黑" panose="020B0503020204020204" pitchFamily="34" charset="-122"/>
                <a:ea typeface="微软雅黑" panose="020B0503020204020204" pitchFamily="34" charset="-122"/>
                <a:sym typeface="Arial" panose="020B0604020202020204" pitchFamily="34" charset="0"/>
              </a:rPr>
              <a:t>美味蛋糕</a:t>
            </a:r>
            <a:endParaRPr sz="1600" dirty="0">
              <a:solidFill>
                <a:schemeClr val="tx1">
                  <a:lumMod val="95000"/>
                  <a:lumOff val="5000"/>
                </a:schemeClr>
              </a:solidFill>
              <a:latin typeface="微软雅黑" panose="020B0503020204020204" pitchFamily="34" charset="-122"/>
              <a:ea typeface="微软雅黑" panose="020B0503020204020204" pitchFamily="34" charset="-122"/>
              <a:sym typeface="Arial" panose="020B0604020202020204" pitchFamily="34" charset="0"/>
            </a:endParaRPr>
          </a:p>
        </p:txBody>
      </p:sp>
    </p:spTree>
  </p:cSld>
  <p:clrMapOvr>
    <a:masterClrMapping/>
  </p:clrMapOvr>
  <mc:AlternateContent xmlns:mc="http://schemas.openxmlformats.org/markup-compatibility/2006">
    <mc:Choice xmlns:p14="http://schemas.microsoft.com/office/powerpoint/2010/main" Requires="p14">
      <p:transition spd="slow" p14:dur="1600" advClick="0" advTm="3000">
        <p14:gallery dir="l"/>
      </p:transition>
    </mc:Choice>
    <mc:Fallback>
      <p:transition spd="slow" advClick="0" advTm="3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32"/>
                                        </p:tgtEl>
                                        <p:attrNameLst>
                                          <p:attrName>style.visibility</p:attrName>
                                        </p:attrNameLst>
                                      </p:cBhvr>
                                      <p:to>
                                        <p:strVal val="visible"/>
                                      </p:to>
                                    </p:set>
                                    <p:animEffect transition="in" filter="wipe(left)">
                                      <p:cBhvr>
                                        <p:cTn id="7" dur="500"/>
                                        <p:tgtEl>
                                          <p:spTgt spid="32"/>
                                        </p:tgtEl>
                                      </p:cBhvr>
                                    </p:animEffect>
                                  </p:childTnLst>
                                </p:cTn>
                              </p:par>
                            </p:childTnLst>
                          </p:cTn>
                        </p:par>
                        <p:par>
                          <p:cTn id="8" fill="hold">
                            <p:stCondLst>
                              <p:cond delay="500"/>
                            </p:stCondLst>
                            <p:childTnLst>
                              <p:par>
                                <p:cTn id="9" presetID="42" presetClass="entr" presetSubtype="0" fill="hold" grpId="0" nodeType="afterEffect">
                                  <p:stCondLst>
                                    <p:cond delay="0"/>
                                  </p:stCondLst>
                                  <p:childTnLst>
                                    <p:set>
                                      <p:cBhvr>
                                        <p:cTn id="10" dur="1" fill="hold">
                                          <p:stCondLst>
                                            <p:cond delay="0"/>
                                          </p:stCondLst>
                                        </p:cTn>
                                        <p:tgtEl>
                                          <p:spTgt spid="33"/>
                                        </p:tgtEl>
                                        <p:attrNameLst>
                                          <p:attrName>style.visibility</p:attrName>
                                        </p:attrNameLst>
                                      </p:cBhvr>
                                      <p:to>
                                        <p:strVal val="visible"/>
                                      </p:to>
                                    </p:set>
                                    <p:animEffect transition="in" filter="fade">
                                      <p:cBhvr>
                                        <p:cTn id="11" dur="1000"/>
                                        <p:tgtEl>
                                          <p:spTgt spid="33"/>
                                        </p:tgtEl>
                                      </p:cBhvr>
                                    </p:animEffect>
                                    <p:anim calcmode="lin" valueType="num">
                                      <p:cBhvr>
                                        <p:cTn id="12" dur="1000" fill="hold"/>
                                        <p:tgtEl>
                                          <p:spTgt spid="33"/>
                                        </p:tgtEl>
                                        <p:attrNameLst>
                                          <p:attrName>ppt_x</p:attrName>
                                        </p:attrNameLst>
                                      </p:cBhvr>
                                      <p:tavLst>
                                        <p:tav tm="0">
                                          <p:val>
                                            <p:strVal val="#ppt_x"/>
                                          </p:val>
                                        </p:tav>
                                        <p:tav tm="100000">
                                          <p:val>
                                            <p:strVal val="#ppt_x"/>
                                          </p:val>
                                        </p:tav>
                                      </p:tavLst>
                                    </p:anim>
                                    <p:anim calcmode="lin" valueType="num">
                                      <p:cBhvr>
                                        <p:cTn id="13" dur="1000" fill="hold"/>
                                        <p:tgtEl>
                                          <p:spTgt spid="33"/>
                                        </p:tgtEl>
                                        <p:attrNameLst>
                                          <p:attrName>ppt_y</p:attrName>
                                        </p:attrNameLst>
                                      </p:cBhvr>
                                      <p:tavLst>
                                        <p:tav tm="0">
                                          <p:val>
                                            <p:strVal val="#ppt_y+.1"/>
                                          </p:val>
                                        </p:tav>
                                        <p:tav tm="100000">
                                          <p:val>
                                            <p:strVal val="#ppt_y"/>
                                          </p:val>
                                        </p:tav>
                                      </p:tavLst>
                                    </p:anim>
                                  </p:childTnLst>
                                </p:cTn>
                              </p:par>
                            </p:childTnLst>
                          </p:cTn>
                        </p:par>
                        <p:par>
                          <p:cTn id="14" fill="hold">
                            <p:stCondLst>
                              <p:cond delay="1500"/>
                            </p:stCondLst>
                            <p:childTnLst>
                              <p:par>
                                <p:cTn id="15" presetID="2" presetClass="entr" presetSubtype="4" fill="hold" grpId="0" nodeType="afterEffect">
                                  <p:stCondLst>
                                    <p:cond delay="0"/>
                                  </p:stCondLst>
                                  <p:childTnLst>
                                    <p:set>
                                      <p:cBhvr>
                                        <p:cTn id="16" dur="1" fill="hold">
                                          <p:stCondLst>
                                            <p:cond delay="0"/>
                                          </p:stCondLst>
                                        </p:cTn>
                                        <p:tgtEl>
                                          <p:spTgt spid="4"/>
                                        </p:tgtEl>
                                        <p:attrNameLst>
                                          <p:attrName>style.visibility</p:attrName>
                                        </p:attrNameLst>
                                      </p:cBhvr>
                                      <p:to>
                                        <p:strVal val="visible"/>
                                      </p:to>
                                    </p:set>
                                    <p:anim calcmode="lin" valueType="num">
                                      <p:cBhvr additive="base">
                                        <p:cTn id="17" dur="500" fill="hold"/>
                                        <p:tgtEl>
                                          <p:spTgt spid="4"/>
                                        </p:tgtEl>
                                        <p:attrNameLst>
                                          <p:attrName>ppt_x</p:attrName>
                                        </p:attrNameLst>
                                      </p:cBhvr>
                                      <p:tavLst>
                                        <p:tav tm="0">
                                          <p:val>
                                            <p:strVal val="#ppt_x"/>
                                          </p:val>
                                        </p:tav>
                                        <p:tav tm="100000">
                                          <p:val>
                                            <p:strVal val="#ppt_x"/>
                                          </p:val>
                                        </p:tav>
                                      </p:tavLst>
                                    </p:anim>
                                    <p:anim calcmode="lin" valueType="num">
                                      <p:cBhvr additive="base">
                                        <p:cTn id="18" dur="500" fill="hold"/>
                                        <p:tgtEl>
                                          <p:spTgt spid="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2" grpId="0" animBg="1"/>
      <p:bldP spid="33" grpId="0"/>
      <p:bldP spid="4"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矩形 31"/>
          <p:cNvSpPr/>
          <p:nvPr/>
        </p:nvSpPr>
        <p:spPr bwMode="auto">
          <a:xfrm>
            <a:off x="578557" y="389336"/>
            <a:ext cx="324672" cy="599032"/>
          </a:xfrm>
          <a:prstGeom prst="rect">
            <a:avLst/>
          </a:prstGeom>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91440" tIns="45720" rIns="91440" bIns="45720" numCol="1" rtlCol="0" anchor="t" anchorCtr="0" compatLnSpc="1"/>
          <a:lstStyle/>
          <a:p>
            <a:pPr marL="0" marR="0" indent="0" algn="l" defTabSz="914400" rtl="0" eaLnBrk="1" fontAlgn="base" latinLnBrk="0" hangingPunct="1">
              <a:lnSpc>
                <a:spcPct val="100000"/>
              </a:lnSpc>
              <a:spcBef>
                <a:spcPct val="0"/>
              </a:spcBef>
              <a:spcAft>
                <a:spcPct val="0"/>
              </a:spcAft>
              <a:buClrTx/>
              <a:buSzTx/>
              <a:buFontTx/>
              <a:buNone/>
            </a:pPr>
            <a:endParaRPr kumimoji="0" lang="zh-CN" altLang="en-US" sz="1800" b="1" i="0" u="none" strike="noStrike" cap="none" normalizeH="0" baseline="0" smtClean="0">
              <a:ln>
                <a:noFill/>
              </a:ln>
              <a:solidFill>
                <a:schemeClr val="tx1"/>
              </a:solidFill>
              <a:effectLst/>
              <a:latin typeface="Arial" panose="020B0604020202020204" pitchFamily="34" charset="0"/>
              <a:ea typeface="微软雅黑" panose="020B0503020204020204" pitchFamily="34" charset="-122"/>
            </a:endParaRPr>
          </a:p>
        </p:txBody>
      </p:sp>
      <p:sp>
        <p:nvSpPr>
          <p:cNvPr id="33" name="矩形 32"/>
          <p:cNvSpPr/>
          <p:nvPr/>
        </p:nvSpPr>
        <p:spPr>
          <a:xfrm>
            <a:off x="903229" y="477255"/>
            <a:ext cx="3778470" cy="423193"/>
          </a:xfrm>
          <a:prstGeom prst="rect">
            <a:avLst/>
          </a:prstGeom>
        </p:spPr>
        <p:txBody>
          <a:bodyPr wrap="none" lIns="68580" tIns="34290" rIns="68580" bIns="34290">
            <a:spAutoFit/>
          </a:bodyPr>
          <a:lstStyle/>
          <a:p>
            <a:r>
              <a:rPr lang="zh-CN" altLang="en-US" sz="2300" dirty="0">
                <a:solidFill>
                  <a:schemeClr val="accent1"/>
                </a:solidFill>
                <a:latin typeface="Agency FB" panose="020B0503020202020204" pitchFamily="34" charset="0"/>
              </a:rPr>
              <a:t>外观</a:t>
            </a:r>
            <a:r>
              <a:rPr lang="zh-CN" altLang="en-US" sz="2300" dirty="0" smtClean="0">
                <a:solidFill>
                  <a:schemeClr val="accent1"/>
                </a:solidFill>
                <a:latin typeface="Agency FB" panose="020B0503020202020204" pitchFamily="34" charset="0"/>
              </a:rPr>
              <a:t>模式 </a:t>
            </a:r>
            <a:r>
              <a:rPr lang="zh-CN" altLang="en-US" sz="2300" dirty="0">
                <a:solidFill>
                  <a:schemeClr val="accent1"/>
                </a:solidFill>
                <a:latin typeface="Agency FB" panose="020B0503020202020204" pitchFamily="34" charset="0"/>
              </a:rPr>
              <a:t> </a:t>
            </a:r>
            <a:r>
              <a:rPr lang="en-US" altLang="zh-CN" sz="2300" dirty="0">
                <a:solidFill>
                  <a:schemeClr val="accent1"/>
                </a:solidFill>
                <a:latin typeface="Agency FB" panose="020B0503020202020204" pitchFamily="34" charset="0"/>
              </a:rPr>
              <a:t>/</a:t>
            </a:r>
            <a:r>
              <a:rPr lang="zh-CN" altLang="en-US" sz="2300" dirty="0">
                <a:solidFill>
                  <a:schemeClr val="accent1"/>
                </a:solidFill>
                <a:latin typeface="Agency FB" panose="020B0503020202020204" pitchFamily="34" charset="0"/>
              </a:rPr>
              <a:t> </a:t>
            </a:r>
            <a:r>
              <a:rPr lang="en-US" altLang="zh-CN" sz="2300" dirty="0" smtClean="0">
                <a:solidFill>
                  <a:schemeClr val="accent1"/>
                </a:solidFill>
                <a:latin typeface="Agency FB" panose="020B0503020202020204" pitchFamily="34" charset="0"/>
              </a:rPr>
              <a:t>Façade Pattern</a:t>
            </a:r>
            <a:endParaRPr lang="zh-CN" altLang="en-US" sz="2300" dirty="0">
              <a:solidFill>
                <a:schemeClr val="accent1"/>
              </a:solidFill>
              <a:latin typeface="Agency FB" panose="020B0503020202020204" pitchFamily="34" charset="0"/>
            </a:endParaRPr>
          </a:p>
        </p:txBody>
      </p:sp>
      <p:sp>
        <p:nvSpPr>
          <p:cNvPr id="4" name="矩形 42"/>
          <p:cNvSpPr>
            <a:spLocks noChangeArrowheads="1"/>
          </p:cNvSpPr>
          <p:nvPr/>
        </p:nvSpPr>
        <p:spPr bwMode="auto">
          <a:xfrm>
            <a:off x="903228" y="1200944"/>
            <a:ext cx="7783571" cy="264380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lvl1pPr defTabSz="1216025">
              <a:defRPr>
                <a:solidFill>
                  <a:schemeClr val="tx1"/>
                </a:solidFill>
                <a:latin typeface="Calibri" panose="020F0502020204030204" pitchFamily="34" charset="0"/>
                <a:ea typeface="宋体" panose="02010600030101010101" pitchFamily="2" charset="-122"/>
              </a:defRPr>
            </a:lvl1pPr>
            <a:lvl2pPr marL="742950" indent="-285750" defTabSz="1216025">
              <a:defRPr>
                <a:solidFill>
                  <a:schemeClr val="tx1"/>
                </a:solidFill>
                <a:latin typeface="Calibri" panose="020F0502020204030204" pitchFamily="34" charset="0"/>
                <a:ea typeface="宋体" panose="02010600030101010101" pitchFamily="2" charset="-122"/>
              </a:defRPr>
            </a:lvl2pPr>
            <a:lvl3pPr marL="1143000" indent="-228600" defTabSz="1216025">
              <a:defRPr>
                <a:solidFill>
                  <a:schemeClr val="tx1"/>
                </a:solidFill>
                <a:latin typeface="Calibri" panose="020F0502020204030204" pitchFamily="34" charset="0"/>
                <a:ea typeface="宋体" panose="02010600030101010101" pitchFamily="2" charset="-122"/>
              </a:defRPr>
            </a:lvl3pPr>
            <a:lvl4pPr marL="1600200" indent="-228600" defTabSz="1216025">
              <a:defRPr>
                <a:solidFill>
                  <a:schemeClr val="tx1"/>
                </a:solidFill>
                <a:latin typeface="Calibri" panose="020F0502020204030204" pitchFamily="34" charset="0"/>
                <a:ea typeface="宋体" panose="02010600030101010101" pitchFamily="2" charset="-122"/>
              </a:defRPr>
            </a:lvl4pPr>
            <a:lvl5pPr marL="2057400" indent="-228600" defTabSz="1216025">
              <a:defRPr>
                <a:solidFill>
                  <a:schemeClr val="tx1"/>
                </a:solidFill>
                <a:latin typeface="Calibri" panose="020F0502020204030204" pitchFamily="34" charset="0"/>
                <a:ea typeface="宋体" panose="02010600030101010101" pitchFamily="2" charset="-122"/>
              </a:defRPr>
            </a:lvl5pPr>
            <a:lvl6pPr marL="25146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r>
              <a:rPr lang="zh-CN" altLang="en-US" sz="1600" dirty="0">
                <a:solidFill>
                  <a:srgbClr val="FF0000"/>
                </a:solidFill>
                <a:latin typeface="微软雅黑" panose="020B0503020204020204" pitchFamily="34" charset="-122"/>
                <a:ea typeface="微软雅黑" panose="020B0503020204020204" pitchFamily="34" charset="-122"/>
                <a:sym typeface="Arial" panose="020B0604020202020204" pitchFamily="34" charset="0"/>
              </a:rPr>
              <a:t>定义</a:t>
            </a:r>
            <a:r>
              <a:rPr lang="zh-CN" altLang="en-US" sz="1600" dirty="0" smtClean="0">
                <a:solidFill>
                  <a:srgbClr val="FF0000"/>
                </a:solidFill>
                <a:latin typeface="微软雅黑" panose="020B0503020204020204" pitchFamily="34" charset="-122"/>
                <a:ea typeface="微软雅黑" panose="020B0503020204020204" pitchFamily="34" charset="-122"/>
                <a:sym typeface="Arial" panose="020B0604020202020204" pitchFamily="34" charset="0"/>
              </a:rPr>
              <a:t>： </a:t>
            </a:r>
            <a:r>
              <a:rPr lang="zh-CN" altLang="en-US" sz="1100" dirty="0">
                <a:latin typeface="微软雅黑" panose="020B0503020204020204" pitchFamily="34" charset="-122"/>
                <a:ea typeface="微软雅黑" panose="020B0503020204020204" pitchFamily="34" charset="-122"/>
                <a:sym typeface="Arial" panose="020B0604020202020204" pitchFamily="34" charset="0"/>
              </a:rPr>
              <a:t>又称门面模式，</a:t>
            </a:r>
            <a:r>
              <a:rPr lang="zh-CN" altLang="en-US" sz="1100" dirty="0">
                <a:latin typeface="微软雅黑" panose="020B0503020204020204" pitchFamily="34" charset="-122"/>
                <a:ea typeface="微软雅黑" panose="020B0503020204020204" pitchFamily="34" charset="-122"/>
              </a:rPr>
              <a:t>为子系统中的一组接口提供一个一致的界面，</a:t>
            </a:r>
            <a:r>
              <a:rPr lang="en-US" altLang="zh-CN" sz="1100" dirty="0">
                <a:latin typeface="微软雅黑" panose="020B0503020204020204" pitchFamily="34" charset="-122"/>
                <a:ea typeface="微软雅黑" panose="020B0503020204020204" pitchFamily="34" charset="-122"/>
              </a:rPr>
              <a:t>Facade</a:t>
            </a:r>
            <a:r>
              <a:rPr lang="zh-CN" altLang="en-US" sz="1100" dirty="0">
                <a:latin typeface="微软雅黑" panose="020B0503020204020204" pitchFamily="34" charset="-122"/>
                <a:ea typeface="微软雅黑" panose="020B0503020204020204" pitchFamily="34" charset="-122"/>
              </a:rPr>
              <a:t>模式定义了一个高层接口，这个接口使得这一子系统更加容易使用</a:t>
            </a:r>
            <a:r>
              <a:rPr lang="zh-CN" altLang="en-US" sz="1100" dirty="0" smtClean="0">
                <a:latin typeface="微软雅黑" panose="020B0503020204020204" pitchFamily="34" charset="-122"/>
                <a:ea typeface="微软雅黑" panose="020B0503020204020204" pitchFamily="34" charset="-122"/>
              </a:rPr>
              <a:t>。</a:t>
            </a:r>
            <a:endParaRPr lang="en-US" altLang="zh-CN" sz="1100" dirty="0" smtClean="0">
              <a:latin typeface="微软雅黑" panose="020B0503020204020204" pitchFamily="34" charset="-122"/>
              <a:ea typeface="微软雅黑" panose="020B0503020204020204" pitchFamily="34" charset="-122"/>
            </a:endParaRPr>
          </a:p>
          <a:p>
            <a:endParaRPr lang="en-US" altLang="zh-CN" sz="1200" dirty="0" smtClean="0">
              <a:solidFill>
                <a:schemeClr val="tx1">
                  <a:lumMod val="95000"/>
                  <a:lumOff val="5000"/>
                </a:schemeClr>
              </a:solidFill>
              <a:latin typeface="微软雅黑" panose="020B0503020204020204" pitchFamily="34" charset="-122"/>
              <a:ea typeface="微软雅黑" panose="020B0503020204020204" pitchFamily="34" charset="-122"/>
              <a:sym typeface="Arial" panose="020B0604020202020204" pitchFamily="34" charset="0"/>
            </a:endParaRPr>
          </a:p>
          <a:p>
            <a:pPr>
              <a:lnSpc>
                <a:spcPct val="120000"/>
              </a:lnSpc>
              <a:spcBef>
                <a:spcPct val="20000"/>
              </a:spcBef>
            </a:pPr>
            <a:r>
              <a:rPr lang="zh-CN" altLang="en-US" sz="1600" dirty="0" smtClean="0">
                <a:solidFill>
                  <a:srgbClr val="FF0000"/>
                </a:solidFill>
                <a:latin typeface="微软雅黑" panose="020B0503020204020204" pitchFamily="34" charset="-122"/>
                <a:ea typeface="微软雅黑" panose="020B0503020204020204" pitchFamily="34" charset="-122"/>
                <a:sym typeface="Arial" panose="020B0604020202020204" pitchFamily="34" charset="0"/>
              </a:rPr>
              <a:t>角色：</a:t>
            </a:r>
            <a:endParaRPr lang="en-US" altLang="zh-CN" sz="1600" dirty="0">
              <a:solidFill>
                <a:srgbClr val="FF0000"/>
              </a:solidFill>
              <a:latin typeface="微软雅黑" panose="020B0503020204020204" pitchFamily="34" charset="-122"/>
              <a:ea typeface="微软雅黑" panose="020B0503020204020204" pitchFamily="34" charset="-122"/>
              <a:sym typeface="Arial" panose="020B0604020202020204" pitchFamily="34" charset="0"/>
            </a:endParaRPr>
          </a:p>
          <a:p>
            <a:pPr marL="171450" indent="-171450">
              <a:lnSpc>
                <a:spcPct val="120000"/>
              </a:lnSpc>
              <a:spcBef>
                <a:spcPct val="20000"/>
              </a:spcBef>
              <a:buFont typeface="Wingdings" panose="05000000000000000000" pitchFamily="2" charset="2"/>
              <a:buChar char="l"/>
            </a:pPr>
            <a:r>
              <a:rPr lang="zh-CN" altLang="en-US" sz="1100" dirty="0" smtClean="0">
                <a:solidFill>
                  <a:srgbClr val="FF0000"/>
                </a:solidFill>
                <a:latin typeface="微软雅黑" panose="020B0503020204020204" pitchFamily="34" charset="-122"/>
                <a:ea typeface="微软雅黑" panose="020B0503020204020204" pitchFamily="34" charset="-122"/>
                <a:sym typeface="Arial" panose="020B0604020202020204" pitchFamily="34" charset="0"/>
              </a:rPr>
              <a:t>门面</a:t>
            </a:r>
            <a:r>
              <a:rPr lang="zh-CN" altLang="en-US" sz="1100" dirty="0">
                <a:solidFill>
                  <a:srgbClr val="FF0000"/>
                </a:solidFill>
                <a:latin typeface="微软雅黑" panose="020B0503020204020204" pitchFamily="34" charset="-122"/>
                <a:ea typeface="微软雅黑" panose="020B0503020204020204" pitchFamily="34" charset="-122"/>
                <a:sym typeface="Arial" panose="020B0604020202020204" pitchFamily="34" charset="0"/>
              </a:rPr>
              <a:t>角色（</a:t>
            </a:r>
            <a:r>
              <a:rPr lang="en-US" altLang="zh-CN" sz="1100" dirty="0">
                <a:solidFill>
                  <a:srgbClr val="FF0000"/>
                </a:solidFill>
                <a:latin typeface="微软雅黑" panose="020B0503020204020204" pitchFamily="34" charset="-122"/>
                <a:ea typeface="微软雅黑" panose="020B0503020204020204" pitchFamily="34" charset="-122"/>
                <a:sym typeface="Arial" panose="020B0604020202020204" pitchFamily="34" charset="0"/>
              </a:rPr>
              <a:t>facade</a:t>
            </a:r>
            <a:r>
              <a:rPr lang="zh-CN" altLang="en-US" sz="1100" dirty="0">
                <a:solidFill>
                  <a:srgbClr val="FF0000"/>
                </a:solidFill>
                <a:latin typeface="微软雅黑" panose="020B0503020204020204" pitchFamily="34" charset="-122"/>
                <a:ea typeface="微软雅黑" panose="020B0503020204020204" pitchFamily="34" charset="-122"/>
                <a:sym typeface="Arial" panose="020B0604020202020204" pitchFamily="34" charset="0"/>
              </a:rPr>
              <a:t>）：</a:t>
            </a:r>
            <a:r>
              <a:rPr lang="zh-CN" altLang="en-US" sz="1100" dirty="0">
                <a:latin typeface="微软雅黑" panose="020B0503020204020204" pitchFamily="34" charset="-122"/>
                <a:ea typeface="微软雅黑" panose="020B0503020204020204" pitchFamily="34" charset="-122"/>
                <a:sym typeface="Arial" panose="020B0604020202020204" pitchFamily="34" charset="0"/>
              </a:rPr>
              <a:t>这是门面模式的核心。它被客户角色调用，因此它熟悉子系统的功能。它内部根据客户角色已有的需求预定了几种功能组合。</a:t>
            </a:r>
            <a:endParaRPr lang="zh-CN" altLang="en-US" sz="1100" dirty="0">
              <a:latin typeface="微软雅黑" panose="020B0503020204020204" pitchFamily="34" charset="-122"/>
              <a:ea typeface="微软雅黑" panose="020B0503020204020204" pitchFamily="34" charset="-122"/>
              <a:sym typeface="Arial" panose="020B0604020202020204" pitchFamily="34" charset="0"/>
            </a:endParaRPr>
          </a:p>
          <a:p>
            <a:pPr marL="171450" indent="-171450">
              <a:lnSpc>
                <a:spcPct val="120000"/>
              </a:lnSpc>
              <a:spcBef>
                <a:spcPct val="20000"/>
              </a:spcBef>
              <a:buFont typeface="Wingdings" panose="05000000000000000000" pitchFamily="2" charset="2"/>
              <a:buChar char="l"/>
            </a:pPr>
            <a:r>
              <a:rPr lang="zh-CN" altLang="en-US" sz="1100" dirty="0">
                <a:solidFill>
                  <a:srgbClr val="FF0000"/>
                </a:solidFill>
                <a:latin typeface="微软雅黑" panose="020B0503020204020204" pitchFamily="34" charset="-122"/>
                <a:ea typeface="微软雅黑" panose="020B0503020204020204" pitchFamily="34" charset="-122"/>
                <a:sym typeface="Arial" panose="020B0604020202020204" pitchFamily="34" charset="0"/>
              </a:rPr>
              <a:t>子系统角色：</a:t>
            </a:r>
            <a:r>
              <a:rPr lang="zh-CN" altLang="en-US" sz="1100" dirty="0">
                <a:latin typeface="微软雅黑" panose="020B0503020204020204" pitchFamily="34" charset="-122"/>
                <a:ea typeface="微软雅黑" panose="020B0503020204020204" pitchFamily="34" charset="-122"/>
                <a:sym typeface="Arial" panose="020B0604020202020204" pitchFamily="34" charset="0"/>
              </a:rPr>
              <a:t>实现了子系统的功能。对它而言，</a:t>
            </a:r>
            <a:r>
              <a:rPr lang="en-US" altLang="zh-CN" sz="1100" dirty="0">
                <a:latin typeface="微软雅黑" panose="020B0503020204020204" pitchFamily="34" charset="-122"/>
                <a:ea typeface="微软雅黑" panose="020B0503020204020204" pitchFamily="34" charset="-122"/>
                <a:sym typeface="Arial" panose="020B0604020202020204" pitchFamily="34" charset="0"/>
              </a:rPr>
              <a:t>facade</a:t>
            </a:r>
            <a:r>
              <a:rPr lang="zh-CN" altLang="en-US" sz="1100" dirty="0">
                <a:latin typeface="微软雅黑" panose="020B0503020204020204" pitchFamily="34" charset="-122"/>
                <a:ea typeface="微软雅黑" panose="020B0503020204020204" pitchFamily="34" charset="-122"/>
                <a:sym typeface="Arial" panose="020B0604020202020204" pitchFamily="34" charset="0"/>
              </a:rPr>
              <a:t>角色就和客户角色一样是未知的，它没有任何</a:t>
            </a:r>
            <a:r>
              <a:rPr lang="en-US" altLang="zh-CN" sz="1100" dirty="0">
                <a:latin typeface="微软雅黑" panose="020B0503020204020204" pitchFamily="34" charset="-122"/>
                <a:ea typeface="微软雅黑" panose="020B0503020204020204" pitchFamily="34" charset="-122"/>
                <a:sym typeface="Arial" panose="020B0604020202020204" pitchFamily="34" charset="0"/>
              </a:rPr>
              <a:t>facade</a:t>
            </a:r>
            <a:r>
              <a:rPr lang="zh-CN" altLang="en-US" sz="1100" dirty="0">
                <a:latin typeface="微软雅黑" panose="020B0503020204020204" pitchFamily="34" charset="-122"/>
                <a:ea typeface="微软雅黑" panose="020B0503020204020204" pitchFamily="34" charset="-122"/>
                <a:sym typeface="Arial" panose="020B0604020202020204" pitchFamily="34" charset="0"/>
              </a:rPr>
              <a:t>角色的信息和链接。</a:t>
            </a:r>
            <a:endParaRPr lang="zh-CN" altLang="en-US" sz="1100" dirty="0">
              <a:latin typeface="微软雅黑" panose="020B0503020204020204" pitchFamily="34" charset="-122"/>
              <a:ea typeface="微软雅黑" panose="020B0503020204020204" pitchFamily="34" charset="-122"/>
              <a:sym typeface="Arial" panose="020B0604020202020204" pitchFamily="34" charset="0"/>
            </a:endParaRPr>
          </a:p>
          <a:p>
            <a:pPr marL="171450" indent="-171450">
              <a:lnSpc>
                <a:spcPct val="120000"/>
              </a:lnSpc>
              <a:spcBef>
                <a:spcPct val="20000"/>
              </a:spcBef>
              <a:buFont typeface="Wingdings" panose="05000000000000000000" pitchFamily="2" charset="2"/>
              <a:buChar char="l"/>
            </a:pPr>
            <a:r>
              <a:rPr lang="zh-CN" altLang="en-US" sz="1100" dirty="0">
                <a:solidFill>
                  <a:srgbClr val="FF0000"/>
                </a:solidFill>
                <a:latin typeface="微软雅黑" panose="020B0503020204020204" pitchFamily="34" charset="-122"/>
                <a:ea typeface="微软雅黑" panose="020B0503020204020204" pitchFamily="34" charset="-122"/>
                <a:sym typeface="Arial" panose="020B0604020202020204" pitchFamily="34" charset="0"/>
              </a:rPr>
              <a:t>客户角色</a:t>
            </a:r>
            <a:r>
              <a:rPr lang="zh-CN" altLang="en-US" sz="1100" dirty="0" smtClean="0">
                <a:solidFill>
                  <a:srgbClr val="FF0000"/>
                </a:solidFill>
                <a:latin typeface="微软雅黑" panose="020B0503020204020204" pitchFamily="34" charset="-122"/>
                <a:ea typeface="微软雅黑" panose="020B0503020204020204" pitchFamily="34" charset="-122"/>
                <a:sym typeface="Arial" panose="020B0604020202020204" pitchFamily="34" charset="0"/>
              </a:rPr>
              <a:t>：</a:t>
            </a:r>
            <a:r>
              <a:rPr lang="zh-CN" altLang="en-US" sz="1100" dirty="0" smtClean="0">
                <a:latin typeface="微软雅黑" panose="020B0503020204020204" pitchFamily="34" charset="-122"/>
                <a:ea typeface="微软雅黑" panose="020B0503020204020204" pitchFamily="34" charset="-122"/>
                <a:sym typeface="Arial" panose="020B0604020202020204" pitchFamily="34" charset="0"/>
              </a:rPr>
              <a:t>调用</a:t>
            </a:r>
            <a:r>
              <a:rPr lang="en-US" altLang="zh-CN" sz="1100" dirty="0" smtClean="0">
                <a:latin typeface="微软雅黑" panose="020B0503020204020204" pitchFamily="34" charset="-122"/>
                <a:ea typeface="微软雅黑" panose="020B0503020204020204" pitchFamily="34" charset="-122"/>
                <a:sym typeface="Arial" panose="020B0604020202020204" pitchFamily="34" charset="0"/>
              </a:rPr>
              <a:t>facade</a:t>
            </a:r>
            <a:r>
              <a:rPr lang="zh-CN" altLang="en-US" sz="1100" dirty="0" smtClean="0">
                <a:latin typeface="微软雅黑" panose="020B0503020204020204" pitchFamily="34" charset="-122"/>
                <a:ea typeface="微软雅黑" panose="020B0503020204020204" pitchFamily="34" charset="-122"/>
                <a:sym typeface="Arial" panose="020B0604020202020204" pitchFamily="34" charset="0"/>
              </a:rPr>
              <a:t>角色来完成要得到的功能。</a:t>
            </a:r>
            <a:endParaRPr lang="en-US" altLang="zh-CN" sz="1100" dirty="0" smtClean="0">
              <a:latin typeface="微软雅黑" panose="020B0503020204020204" pitchFamily="34" charset="-122"/>
              <a:ea typeface="微软雅黑" panose="020B0503020204020204" pitchFamily="34" charset="-122"/>
              <a:sym typeface="Arial" panose="020B0604020202020204" pitchFamily="34" charset="0"/>
            </a:endParaRPr>
          </a:p>
          <a:p>
            <a:pPr marL="171450" indent="-171450">
              <a:lnSpc>
                <a:spcPct val="120000"/>
              </a:lnSpc>
              <a:spcBef>
                <a:spcPct val="20000"/>
              </a:spcBef>
              <a:buFont typeface="Wingdings" panose="05000000000000000000" pitchFamily="2" charset="2"/>
              <a:buChar char="l"/>
            </a:pPr>
            <a:endParaRPr lang="en-US" sz="1100" dirty="0" smtClean="0">
              <a:solidFill>
                <a:srgbClr val="FF0000"/>
              </a:solidFill>
              <a:latin typeface="微软雅黑" panose="020B0503020204020204" pitchFamily="34" charset="-122"/>
              <a:ea typeface="微软雅黑" panose="020B0503020204020204" pitchFamily="34" charset="-122"/>
              <a:sym typeface="Arial" panose="020B0604020202020204" pitchFamily="34" charset="0"/>
            </a:endParaRPr>
          </a:p>
          <a:p>
            <a:pPr>
              <a:lnSpc>
                <a:spcPct val="120000"/>
              </a:lnSpc>
              <a:spcBef>
                <a:spcPct val="20000"/>
              </a:spcBef>
            </a:pPr>
            <a:r>
              <a:rPr lang="zh-CN" altLang="en-US" sz="1600" dirty="0" smtClean="0">
                <a:solidFill>
                  <a:srgbClr val="FF0000"/>
                </a:solidFill>
                <a:latin typeface="微软雅黑" panose="020B0503020204020204" pitchFamily="34" charset="-122"/>
                <a:ea typeface="微软雅黑" panose="020B0503020204020204" pitchFamily="34" charset="-122"/>
                <a:sym typeface="Arial" panose="020B0604020202020204" pitchFamily="34" charset="0"/>
              </a:rPr>
              <a:t>代码实例：</a:t>
            </a:r>
            <a:r>
              <a:rPr lang="zh-CN" altLang="en-US" sz="1600" dirty="0" smtClean="0">
                <a:solidFill>
                  <a:schemeClr val="tx1">
                    <a:lumMod val="95000"/>
                    <a:lumOff val="5000"/>
                  </a:schemeClr>
                </a:solidFill>
                <a:latin typeface="微软雅黑" panose="020B0503020204020204" pitchFamily="34" charset="-122"/>
                <a:ea typeface="微软雅黑" panose="020B0503020204020204" pitchFamily="34" charset="-122"/>
                <a:sym typeface="Arial" panose="020B0604020202020204" pitchFamily="34" charset="0"/>
              </a:rPr>
              <a:t>网站建设</a:t>
            </a:r>
            <a:endParaRPr sz="1600" dirty="0">
              <a:solidFill>
                <a:schemeClr val="tx1">
                  <a:lumMod val="95000"/>
                  <a:lumOff val="5000"/>
                </a:schemeClr>
              </a:solidFill>
              <a:latin typeface="微软雅黑" panose="020B0503020204020204" pitchFamily="34" charset="-122"/>
              <a:ea typeface="微软雅黑" panose="020B0503020204020204" pitchFamily="34" charset="-122"/>
              <a:sym typeface="Arial" panose="020B0604020202020204" pitchFamily="34" charset="0"/>
            </a:endParaRPr>
          </a:p>
        </p:txBody>
      </p:sp>
    </p:spTree>
  </p:cSld>
  <p:clrMapOvr>
    <a:masterClrMapping/>
  </p:clrMapOvr>
  <mc:AlternateContent xmlns:mc="http://schemas.openxmlformats.org/markup-compatibility/2006">
    <mc:Choice xmlns:p14="http://schemas.microsoft.com/office/powerpoint/2010/main" Requires="p14">
      <p:transition spd="slow" p14:dur="1600" advClick="0" advTm="3000">
        <p14:gallery dir="l"/>
      </p:transition>
    </mc:Choice>
    <mc:Fallback>
      <p:transition spd="slow" advClick="0" advTm="3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32"/>
                                        </p:tgtEl>
                                        <p:attrNameLst>
                                          <p:attrName>style.visibility</p:attrName>
                                        </p:attrNameLst>
                                      </p:cBhvr>
                                      <p:to>
                                        <p:strVal val="visible"/>
                                      </p:to>
                                    </p:set>
                                    <p:animEffect transition="in" filter="wipe(left)">
                                      <p:cBhvr>
                                        <p:cTn id="7" dur="500"/>
                                        <p:tgtEl>
                                          <p:spTgt spid="32"/>
                                        </p:tgtEl>
                                      </p:cBhvr>
                                    </p:animEffect>
                                  </p:childTnLst>
                                </p:cTn>
                              </p:par>
                            </p:childTnLst>
                          </p:cTn>
                        </p:par>
                        <p:par>
                          <p:cTn id="8" fill="hold">
                            <p:stCondLst>
                              <p:cond delay="500"/>
                            </p:stCondLst>
                            <p:childTnLst>
                              <p:par>
                                <p:cTn id="9" presetID="42" presetClass="entr" presetSubtype="0" fill="hold" grpId="0" nodeType="afterEffect">
                                  <p:stCondLst>
                                    <p:cond delay="0"/>
                                  </p:stCondLst>
                                  <p:childTnLst>
                                    <p:set>
                                      <p:cBhvr>
                                        <p:cTn id="10" dur="1" fill="hold">
                                          <p:stCondLst>
                                            <p:cond delay="0"/>
                                          </p:stCondLst>
                                        </p:cTn>
                                        <p:tgtEl>
                                          <p:spTgt spid="33"/>
                                        </p:tgtEl>
                                        <p:attrNameLst>
                                          <p:attrName>style.visibility</p:attrName>
                                        </p:attrNameLst>
                                      </p:cBhvr>
                                      <p:to>
                                        <p:strVal val="visible"/>
                                      </p:to>
                                    </p:set>
                                    <p:animEffect transition="in" filter="fade">
                                      <p:cBhvr>
                                        <p:cTn id="11" dur="1000"/>
                                        <p:tgtEl>
                                          <p:spTgt spid="33"/>
                                        </p:tgtEl>
                                      </p:cBhvr>
                                    </p:animEffect>
                                    <p:anim calcmode="lin" valueType="num">
                                      <p:cBhvr>
                                        <p:cTn id="12" dur="1000" fill="hold"/>
                                        <p:tgtEl>
                                          <p:spTgt spid="33"/>
                                        </p:tgtEl>
                                        <p:attrNameLst>
                                          <p:attrName>ppt_x</p:attrName>
                                        </p:attrNameLst>
                                      </p:cBhvr>
                                      <p:tavLst>
                                        <p:tav tm="0">
                                          <p:val>
                                            <p:strVal val="#ppt_x"/>
                                          </p:val>
                                        </p:tav>
                                        <p:tav tm="100000">
                                          <p:val>
                                            <p:strVal val="#ppt_x"/>
                                          </p:val>
                                        </p:tav>
                                      </p:tavLst>
                                    </p:anim>
                                    <p:anim calcmode="lin" valueType="num">
                                      <p:cBhvr>
                                        <p:cTn id="13" dur="1000" fill="hold"/>
                                        <p:tgtEl>
                                          <p:spTgt spid="33"/>
                                        </p:tgtEl>
                                        <p:attrNameLst>
                                          <p:attrName>ppt_y</p:attrName>
                                        </p:attrNameLst>
                                      </p:cBhvr>
                                      <p:tavLst>
                                        <p:tav tm="0">
                                          <p:val>
                                            <p:strVal val="#ppt_y+.1"/>
                                          </p:val>
                                        </p:tav>
                                        <p:tav tm="100000">
                                          <p:val>
                                            <p:strVal val="#ppt_y"/>
                                          </p:val>
                                        </p:tav>
                                      </p:tavLst>
                                    </p:anim>
                                  </p:childTnLst>
                                </p:cTn>
                              </p:par>
                            </p:childTnLst>
                          </p:cTn>
                        </p:par>
                        <p:par>
                          <p:cTn id="14" fill="hold">
                            <p:stCondLst>
                              <p:cond delay="1500"/>
                            </p:stCondLst>
                            <p:childTnLst>
                              <p:par>
                                <p:cTn id="15" presetID="2" presetClass="entr" presetSubtype="4" fill="hold" grpId="0" nodeType="afterEffect">
                                  <p:stCondLst>
                                    <p:cond delay="0"/>
                                  </p:stCondLst>
                                  <p:childTnLst>
                                    <p:set>
                                      <p:cBhvr>
                                        <p:cTn id="16" dur="1" fill="hold">
                                          <p:stCondLst>
                                            <p:cond delay="0"/>
                                          </p:stCondLst>
                                        </p:cTn>
                                        <p:tgtEl>
                                          <p:spTgt spid="4"/>
                                        </p:tgtEl>
                                        <p:attrNameLst>
                                          <p:attrName>style.visibility</p:attrName>
                                        </p:attrNameLst>
                                      </p:cBhvr>
                                      <p:to>
                                        <p:strVal val="visible"/>
                                      </p:to>
                                    </p:set>
                                    <p:anim calcmode="lin" valueType="num">
                                      <p:cBhvr additive="base">
                                        <p:cTn id="17" dur="500" fill="hold"/>
                                        <p:tgtEl>
                                          <p:spTgt spid="4"/>
                                        </p:tgtEl>
                                        <p:attrNameLst>
                                          <p:attrName>ppt_x</p:attrName>
                                        </p:attrNameLst>
                                      </p:cBhvr>
                                      <p:tavLst>
                                        <p:tav tm="0">
                                          <p:val>
                                            <p:strVal val="#ppt_x"/>
                                          </p:val>
                                        </p:tav>
                                        <p:tav tm="100000">
                                          <p:val>
                                            <p:strVal val="#ppt_x"/>
                                          </p:val>
                                        </p:tav>
                                      </p:tavLst>
                                    </p:anim>
                                    <p:anim calcmode="lin" valueType="num">
                                      <p:cBhvr additive="base">
                                        <p:cTn id="18" dur="500" fill="hold"/>
                                        <p:tgtEl>
                                          <p:spTgt spid="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2" grpId="0" animBg="1"/>
      <p:bldP spid="33" grpId="0"/>
      <p:bldP spid="4" grpId="0"/>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矩形 31"/>
          <p:cNvSpPr/>
          <p:nvPr/>
        </p:nvSpPr>
        <p:spPr bwMode="auto">
          <a:xfrm>
            <a:off x="578557" y="389336"/>
            <a:ext cx="324672" cy="599032"/>
          </a:xfrm>
          <a:prstGeom prst="rect">
            <a:avLst/>
          </a:prstGeom>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91440" tIns="45720" rIns="91440" bIns="45720" numCol="1" rtlCol="0" anchor="t" anchorCtr="0" compatLnSpc="1"/>
          <a:lstStyle/>
          <a:p>
            <a:pPr marL="0" marR="0" indent="0" algn="l" defTabSz="914400" rtl="0" eaLnBrk="1" fontAlgn="base" latinLnBrk="0" hangingPunct="1">
              <a:lnSpc>
                <a:spcPct val="100000"/>
              </a:lnSpc>
              <a:spcBef>
                <a:spcPct val="0"/>
              </a:spcBef>
              <a:spcAft>
                <a:spcPct val="0"/>
              </a:spcAft>
              <a:buClrTx/>
              <a:buSzTx/>
              <a:buFontTx/>
              <a:buNone/>
            </a:pPr>
            <a:endParaRPr kumimoji="0" lang="zh-CN" altLang="en-US" sz="1800" b="1" i="0" u="none" strike="noStrike" cap="none" normalizeH="0" baseline="0" smtClean="0">
              <a:ln>
                <a:noFill/>
              </a:ln>
              <a:solidFill>
                <a:schemeClr val="tx1"/>
              </a:solidFill>
              <a:effectLst/>
              <a:latin typeface="Arial" panose="020B0604020202020204" pitchFamily="34" charset="0"/>
              <a:ea typeface="微软雅黑" panose="020B0503020204020204" pitchFamily="34" charset="-122"/>
            </a:endParaRPr>
          </a:p>
        </p:txBody>
      </p:sp>
      <p:sp>
        <p:nvSpPr>
          <p:cNvPr id="33" name="矩形 32"/>
          <p:cNvSpPr/>
          <p:nvPr/>
        </p:nvSpPr>
        <p:spPr>
          <a:xfrm>
            <a:off x="903229" y="477255"/>
            <a:ext cx="4157805" cy="423193"/>
          </a:xfrm>
          <a:prstGeom prst="rect">
            <a:avLst/>
          </a:prstGeom>
        </p:spPr>
        <p:txBody>
          <a:bodyPr wrap="none" lIns="68580" tIns="34290" rIns="68580" bIns="34290">
            <a:spAutoFit/>
          </a:bodyPr>
          <a:lstStyle/>
          <a:p>
            <a:r>
              <a:rPr lang="zh-CN" altLang="en-US" sz="2300" dirty="0" smtClean="0">
                <a:solidFill>
                  <a:schemeClr val="accent1"/>
                </a:solidFill>
                <a:latin typeface="Agency FB" panose="020B0503020202020204" pitchFamily="34" charset="0"/>
              </a:rPr>
              <a:t>享元模式 </a:t>
            </a:r>
            <a:r>
              <a:rPr lang="zh-CN" altLang="en-US" sz="2300" dirty="0">
                <a:solidFill>
                  <a:schemeClr val="accent1"/>
                </a:solidFill>
                <a:latin typeface="Agency FB" panose="020B0503020202020204" pitchFamily="34" charset="0"/>
              </a:rPr>
              <a:t> </a:t>
            </a:r>
            <a:r>
              <a:rPr lang="en-US" altLang="zh-CN" sz="2300" dirty="0">
                <a:solidFill>
                  <a:schemeClr val="accent1"/>
                </a:solidFill>
                <a:latin typeface="Agency FB" panose="020B0503020202020204" pitchFamily="34" charset="0"/>
              </a:rPr>
              <a:t>/</a:t>
            </a:r>
            <a:r>
              <a:rPr lang="zh-CN" altLang="en-US" sz="2300" dirty="0">
                <a:solidFill>
                  <a:schemeClr val="accent1"/>
                </a:solidFill>
                <a:latin typeface="Agency FB" panose="020B0503020202020204" pitchFamily="34" charset="0"/>
              </a:rPr>
              <a:t> </a:t>
            </a:r>
            <a:r>
              <a:rPr lang="en-US" altLang="zh-CN" sz="2300" dirty="0" smtClean="0">
                <a:solidFill>
                  <a:schemeClr val="accent1"/>
                </a:solidFill>
                <a:latin typeface="Agency FB" panose="020B0503020202020204" pitchFamily="34" charset="0"/>
              </a:rPr>
              <a:t>Flyweight Pattern</a:t>
            </a:r>
            <a:endParaRPr lang="zh-CN" altLang="en-US" sz="2300" dirty="0">
              <a:solidFill>
                <a:schemeClr val="accent1"/>
              </a:solidFill>
              <a:latin typeface="Agency FB" panose="020B0503020202020204" pitchFamily="34" charset="0"/>
            </a:endParaRPr>
          </a:p>
        </p:txBody>
      </p:sp>
      <p:sp>
        <p:nvSpPr>
          <p:cNvPr id="4" name="矩形 42"/>
          <p:cNvSpPr>
            <a:spLocks noChangeArrowheads="1"/>
          </p:cNvSpPr>
          <p:nvPr/>
        </p:nvSpPr>
        <p:spPr bwMode="auto">
          <a:xfrm>
            <a:off x="903228" y="1200944"/>
            <a:ext cx="7783571" cy="285308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lvl1pPr defTabSz="1216025">
              <a:defRPr>
                <a:solidFill>
                  <a:schemeClr val="tx1"/>
                </a:solidFill>
                <a:latin typeface="Calibri" panose="020F0502020204030204" pitchFamily="34" charset="0"/>
                <a:ea typeface="宋体" panose="02010600030101010101" pitchFamily="2" charset="-122"/>
              </a:defRPr>
            </a:lvl1pPr>
            <a:lvl2pPr marL="742950" indent="-285750" defTabSz="1216025">
              <a:defRPr>
                <a:solidFill>
                  <a:schemeClr val="tx1"/>
                </a:solidFill>
                <a:latin typeface="Calibri" panose="020F0502020204030204" pitchFamily="34" charset="0"/>
                <a:ea typeface="宋体" panose="02010600030101010101" pitchFamily="2" charset="-122"/>
              </a:defRPr>
            </a:lvl2pPr>
            <a:lvl3pPr marL="1143000" indent="-228600" defTabSz="1216025">
              <a:defRPr>
                <a:solidFill>
                  <a:schemeClr val="tx1"/>
                </a:solidFill>
                <a:latin typeface="Calibri" panose="020F0502020204030204" pitchFamily="34" charset="0"/>
                <a:ea typeface="宋体" panose="02010600030101010101" pitchFamily="2" charset="-122"/>
              </a:defRPr>
            </a:lvl3pPr>
            <a:lvl4pPr marL="1600200" indent="-228600" defTabSz="1216025">
              <a:defRPr>
                <a:solidFill>
                  <a:schemeClr val="tx1"/>
                </a:solidFill>
                <a:latin typeface="Calibri" panose="020F0502020204030204" pitchFamily="34" charset="0"/>
                <a:ea typeface="宋体" panose="02010600030101010101" pitchFamily="2" charset="-122"/>
              </a:defRPr>
            </a:lvl4pPr>
            <a:lvl5pPr marL="2057400" indent="-228600" defTabSz="1216025">
              <a:defRPr>
                <a:solidFill>
                  <a:schemeClr val="tx1"/>
                </a:solidFill>
                <a:latin typeface="Calibri" panose="020F0502020204030204" pitchFamily="34" charset="0"/>
                <a:ea typeface="宋体" panose="02010600030101010101" pitchFamily="2" charset="-122"/>
              </a:defRPr>
            </a:lvl5pPr>
            <a:lvl6pPr marL="25146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r>
              <a:rPr lang="zh-CN" altLang="en-US" sz="1600" dirty="0">
                <a:solidFill>
                  <a:srgbClr val="FF0000"/>
                </a:solidFill>
                <a:latin typeface="微软雅黑" panose="020B0503020204020204" pitchFamily="34" charset="-122"/>
                <a:ea typeface="微软雅黑" panose="020B0503020204020204" pitchFamily="34" charset="-122"/>
                <a:sym typeface="Arial" panose="020B0604020202020204" pitchFamily="34" charset="0"/>
              </a:rPr>
              <a:t>定义</a:t>
            </a:r>
            <a:r>
              <a:rPr lang="zh-CN" altLang="en-US" sz="1600" dirty="0" smtClean="0">
                <a:solidFill>
                  <a:srgbClr val="FF0000"/>
                </a:solidFill>
                <a:latin typeface="微软雅黑" panose="020B0503020204020204" pitchFamily="34" charset="-122"/>
                <a:ea typeface="微软雅黑" panose="020B0503020204020204" pitchFamily="34" charset="-122"/>
                <a:sym typeface="Arial" panose="020B0604020202020204" pitchFamily="34" charset="0"/>
              </a:rPr>
              <a:t>：</a:t>
            </a:r>
            <a:r>
              <a:rPr lang="zh-CN" altLang="en-US" sz="1100" dirty="0">
                <a:latin typeface="微软雅黑" panose="020B0503020204020204" pitchFamily="34" charset="-122"/>
                <a:ea typeface="微软雅黑" panose="020B0503020204020204" pitchFamily="34" charset="-122"/>
              </a:rPr>
              <a:t>采用一个共享类来避免大量拥有相同内容的“小类”的开销。这种开销中最常见、直观的影响就是增加了内存的损耗。享元模式以共享的方式高效的支持大量的细粒度对象，减少其带来的开销。享元模式尝试重用现有的同类对象，如果未找到匹配的对象，则创建新对象。在有大量对象时，有可能会造成内存溢出，我们把其中共同的部分抽象出来，如果有相同的业务请求，直接返回在内存中已有的对象，避免重新创建。</a:t>
            </a:r>
            <a:endParaRPr lang="en-US" altLang="zh-CN" sz="1100" dirty="0">
              <a:latin typeface="微软雅黑" panose="020B0503020204020204" pitchFamily="34" charset="-122"/>
              <a:ea typeface="微软雅黑" panose="020B0503020204020204" pitchFamily="34" charset="-122"/>
              <a:sym typeface="Arial" panose="020B0604020202020204" pitchFamily="34" charset="0"/>
            </a:endParaRPr>
          </a:p>
          <a:p>
            <a:pPr>
              <a:lnSpc>
                <a:spcPct val="120000"/>
              </a:lnSpc>
              <a:spcBef>
                <a:spcPct val="20000"/>
              </a:spcBef>
            </a:pPr>
            <a:endParaRPr lang="en-US" altLang="zh-CN" sz="1200" dirty="0" smtClean="0">
              <a:solidFill>
                <a:schemeClr val="tx1">
                  <a:lumMod val="95000"/>
                  <a:lumOff val="5000"/>
                </a:schemeClr>
              </a:solidFill>
              <a:latin typeface="微软雅黑" panose="020B0503020204020204" pitchFamily="34" charset="-122"/>
              <a:ea typeface="微软雅黑" panose="020B0503020204020204" pitchFamily="34" charset="-122"/>
              <a:sym typeface="Arial" panose="020B0604020202020204" pitchFamily="34" charset="0"/>
            </a:endParaRPr>
          </a:p>
          <a:p>
            <a:pPr>
              <a:lnSpc>
                <a:spcPct val="120000"/>
              </a:lnSpc>
              <a:spcBef>
                <a:spcPct val="20000"/>
              </a:spcBef>
            </a:pPr>
            <a:r>
              <a:rPr lang="zh-CN" altLang="en-US" sz="1600" dirty="0" smtClean="0">
                <a:solidFill>
                  <a:srgbClr val="FF0000"/>
                </a:solidFill>
                <a:latin typeface="微软雅黑" panose="020B0503020204020204" pitchFamily="34" charset="-122"/>
                <a:ea typeface="微软雅黑" panose="020B0503020204020204" pitchFamily="34" charset="-122"/>
                <a:sym typeface="Arial" panose="020B0604020202020204" pitchFamily="34" charset="0"/>
              </a:rPr>
              <a:t>角色：</a:t>
            </a:r>
            <a:endParaRPr lang="en-US" altLang="zh-CN" sz="1600" dirty="0">
              <a:solidFill>
                <a:srgbClr val="FF0000"/>
              </a:solidFill>
              <a:latin typeface="微软雅黑" panose="020B0503020204020204" pitchFamily="34" charset="-122"/>
              <a:ea typeface="微软雅黑" panose="020B0503020204020204" pitchFamily="34" charset="-122"/>
              <a:sym typeface="Arial" panose="020B0604020202020204" pitchFamily="34" charset="0"/>
            </a:endParaRPr>
          </a:p>
          <a:p>
            <a:pPr marL="171450" indent="-171450">
              <a:lnSpc>
                <a:spcPct val="120000"/>
              </a:lnSpc>
              <a:spcBef>
                <a:spcPct val="20000"/>
              </a:spcBef>
              <a:buFont typeface="Wingdings" panose="05000000000000000000" pitchFamily="2" charset="2"/>
              <a:buChar char="l"/>
            </a:pPr>
            <a:r>
              <a:rPr lang="zh-CN" altLang="en-US" sz="1100" dirty="0">
                <a:solidFill>
                  <a:srgbClr val="FF0000"/>
                </a:solidFill>
                <a:latin typeface="微软雅黑" panose="020B0503020204020204" pitchFamily="34" charset="-122"/>
                <a:ea typeface="微软雅黑" panose="020B0503020204020204" pitchFamily="34" charset="-122"/>
                <a:sym typeface="Arial" panose="020B0604020202020204" pitchFamily="34" charset="0"/>
              </a:rPr>
              <a:t>抽象享元角色：</a:t>
            </a:r>
            <a:r>
              <a:rPr lang="zh-CN" altLang="en-US" sz="1100" dirty="0">
                <a:latin typeface="微软雅黑" panose="020B0503020204020204" pitchFamily="34" charset="-122"/>
                <a:ea typeface="微软雅黑" panose="020B0503020204020204" pitchFamily="34" charset="-122"/>
                <a:sym typeface="Arial" panose="020B0604020202020204" pitchFamily="34" charset="0"/>
              </a:rPr>
              <a:t>为具体享元角色规定了必须实现的方法，而外蕴状态就是以参数的形式通过此方法传入</a:t>
            </a:r>
            <a:r>
              <a:rPr lang="zh-CN" altLang="en-US" sz="1100" dirty="0" smtClean="0">
                <a:latin typeface="微软雅黑" panose="020B0503020204020204" pitchFamily="34" charset="-122"/>
                <a:ea typeface="微软雅黑" panose="020B0503020204020204" pitchFamily="34" charset="-122"/>
                <a:sym typeface="Arial" panose="020B0604020202020204" pitchFamily="34" charset="0"/>
              </a:rPr>
              <a:t>。可以</a:t>
            </a:r>
            <a:r>
              <a:rPr lang="zh-CN" altLang="en-US" sz="1100" dirty="0">
                <a:latin typeface="微软雅黑" panose="020B0503020204020204" pitchFamily="34" charset="-122"/>
                <a:ea typeface="微软雅黑" panose="020B0503020204020204" pitchFamily="34" charset="-122"/>
                <a:sym typeface="Arial" panose="020B0604020202020204" pitchFamily="34" charset="0"/>
              </a:rPr>
              <a:t>由抽象类、接口来担当</a:t>
            </a:r>
            <a:r>
              <a:rPr lang="zh-CN" altLang="en-US" sz="1100" dirty="0" smtClean="0">
                <a:latin typeface="微软雅黑" panose="020B0503020204020204" pitchFamily="34" charset="-122"/>
                <a:ea typeface="微软雅黑" panose="020B0503020204020204" pitchFamily="34" charset="-122"/>
                <a:sym typeface="Arial" panose="020B0604020202020204" pitchFamily="34" charset="0"/>
              </a:rPr>
              <a:t>。</a:t>
            </a:r>
            <a:endParaRPr lang="zh-CN" altLang="en-US" sz="1100" dirty="0">
              <a:latin typeface="微软雅黑" panose="020B0503020204020204" pitchFamily="34" charset="-122"/>
              <a:ea typeface="微软雅黑" panose="020B0503020204020204" pitchFamily="34" charset="-122"/>
              <a:sym typeface="Arial" panose="020B0604020202020204" pitchFamily="34" charset="0"/>
            </a:endParaRPr>
          </a:p>
          <a:p>
            <a:pPr marL="171450" indent="-171450">
              <a:lnSpc>
                <a:spcPct val="120000"/>
              </a:lnSpc>
              <a:spcBef>
                <a:spcPct val="20000"/>
              </a:spcBef>
              <a:buFont typeface="Wingdings" panose="05000000000000000000" pitchFamily="2" charset="2"/>
              <a:buChar char="l"/>
            </a:pPr>
            <a:r>
              <a:rPr lang="zh-CN" altLang="en-US" sz="1100" dirty="0">
                <a:solidFill>
                  <a:srgbClr val="FF0000"/>
                </a:solidFill>
                <a:latin typeface="微软雅黑" panose="020B0503020204020204" pitchFamily="34" charset="-122"/>
                <a:ea typeface="微软雅黑" panose="020B0503020204020204" pitchFamily="34" charset="-122"/>
                <a:sym typeface="Arial" panose="020B0604020202020204" pitchFamily="34" charset="0"/>
              </a:rPr>
              <a:t>具体享元角色：</a:t>
            </a:r>
            <a:r>
              <a:rPr lang="zh-CN" altLang="en-US" sz="1100" dirty="0">
                <a:latin typeface="微软雅黑" panose="020B0503020204020204" pitchFamily="34" charset="-122"/>
                <a:ea typeface="微软雅黑" panose="020B0503020204020204" pitchFamily="34" charset="-122"/>
                <a:sym typeface="Arial" panose="020B0604020202020204" pitchFamily="34" charset="0"/>
              </a:rPr>
              <a:t>实现抽象角色规定的方法</a:t>
            </a:r>
            <a:r>
              <a:rPr lang="zh-CN" altLang="en-US" sz="1100" dirty="0" smtClean="0">
                <a:latin typeface="微软雅黑" panose="020B0503020204020204" pitchFamily="34" charset="-122"/>
                <a:ea typeface="微软雅黑" panose="020B0503020204020204" pitchFamily="34" charset="-122"/>
                <a:sym typeface="Arial" panose="020B0604020202020204" pitchFamily="34" charset="0"/>
              </a:rPr>
              <a:t>。</a:t>
            </a:r>
            <a:endParaRPr lang="en-US" altLang="zh-CN" sz="1100" dirty="0" smtClean="0">
              <a:latin typeface="微软雅黑" panose="020B0503020204020204" pitchFamily="34" charset="-122"/>
              <a:ea typeface="微软雅黑" panose="020B0503020204020204" pitchFamily="34" charset="-122"/>
              <a:sym typeface="Arial" panose="020B0604020202020204" pitchFamily="34" charset="0"/>
            </a:endParaRPr>
          </a:p>
          <a:p>
            <a:pPr marL="171450" indent="-171450">
              <a:lnSpc>
                <a:spcPct val="120000"/>
              </a:lnSpc>
              <a:spcBef>
                <a:spcPct val="20000"/>
              </a:spcBef>
              <a:buFont typeface="Wingdings" panose="05000000000000000000" pitchFamily="2" charset="2"/>
              <a:buChar char="l"/>
            </a:pPr>
            <a:r>
              <a:rPr lang="zh-CN" altLang="en-US" sz="1100" dirty="0" smtClean="0">
                <a:solidFill>
                  <a:srgbClr val="FF0000"/>
                </a:solidFill>
                <a:latin typeface="微软雅黑" panose="020B0503020204020204" pitchFamily="34" charset="-122"/>
                <a:ea typeface="微软雅黑" panose="020B0503020204020204" pitchFamily="34" charset="-122"/>
                <a:sym typeface="Arial" panose="020B0604020202020204" pitchFamily="34" charset="0"/>
              </a:rPr>
              <a:t>享元工厂角色：</a:t>
            </a:r>
            <a:r>
              <a:rPr lang="zh-CN" altLang="en-US" sz="1100" dirty="0" smtClean="0">
                <a:latin typeface="微软雅黑" panose="020B0503020204020204" pitchFamily="34" charset="-122"/>
                <a:ea typeface="微软雅黑" panose="020B0503020204020204" pitchFamily="34" charset="-122"/>
                <a:sym typeface="Arial" panose="020B0604020202020204" pitchFamily="34" charset="0"/>
              </a:rPr>
              <a:t>负责创建和管理享元角色。要想达到共享的目的，这个角色的实现是关键！。</a:t>
            </a:r>
            <a:endParaRPr lang="en-US" altLang="zh-CN" sz="1100" dirty="0" smtClean="0">
              <a:latin typeface="微软雅黑" panose="020B0503020204020204" pitchFamily="34" charset="-122"/>
              <a:ea typeface="微软雅黑" panose="020B0503020204020204" pitchFamily="34" charset="-122"/>
              <a:sym typeface="Arial" panose="020B0604020202020204" pitchFamily="34" charset="0"/>
            </a:endParaRPr>
          </a:p>
          <a:p>
            <a:pPr marL="171450" indent="-171450">
              <a:lnSpc>
                <a:spcPct val="120000"/>
              </a:lnSpc>
              <a:spcBef>
                <a:spcPct val="20000"/>
              </a:spcBef>
              <a:buFont typeface="Wingdings" panose="05000000000000000000" pitchFamily="2" charset="2"/>
              <a:buChar char="l"/>
            </a:pPr>
            <a:endParaRPr lang="en-US" sz="1100" dirty="0">
              <a:solidFill>
                <a:srgbClr val="FF0000"/>
              </a:solidFill>
              <a:latin typeface="微软雅黑" panose="020B0503020204020204" pitchFamily="34" charset="-122"/>
              <a:ea typeface="微软雅黑" panose="020B0503020204020204" pitchFamily="34" charset="-122"/>
              <a:sym typeface="Arial" panose="020B0604020202020204" pitchFamily="34" charset="0"/>
            </a:endParaRPr>
          </a:p>
          <a:p>
            <a:pPr>
              <a:lnSpc>
                <a:spcPct val="120000"/>
              </a:lnSpc>
              <a:spcBef>
                <a:spcPct val="20000"/>
              </a:spcBef>
            </a:pPr>
            <a:r>
              <a:rPr lang="zh-CN" altLang="en-US" sz="1600" dirty="0" smtClean="0">
                <a:solidFill>
                  <a:srgbClr val="FF0000"/>
                </a:solidFill>
                <a:latin typeface="微软雅黑" panose="020B0503020204020204" pitchFamily="34" charset="-122"/>
                <a:ea typeface="微软雅黑" panose="020B0503020204020204" pitchFamily="34" charset="-122"/>
                <a:sym typeface="Arial" panose="020B0604020202020204" pitchFamily="34" charset="0"/>
              </a:rPr>
              <a:t>代码实例：</a:t>
            </a:r>
            <a:r>
              <a:rPr lang="zh-CN" altLang="en-US" sz="1600" dirty="0" smtClean="0">
                <a:solidFill>
                  <a:schemeClr val="tx1">
                    <a:lumMod val="95000"/>
                    <a:lumOff val="5000"/>
                  </a:schemeClr>
                </a:solidFill>
                <a:latin typeface="微软雅黑" panose="020B0503020204020204" pitchFamily="34" charset="-122"/>
                <a:ea typeface="微软雅黑" panose="020B0503020204020204" pitchFamily="34" charset="-122"/>
                <a:sym typeface="Arial" panose="020B0604020202020204" pitchFamily="34" charset="0"/>
              </a:rPr>
              <a:t>画笔</a:t>
            </a:r>
            <a:endParaRPr sz="1600" dirty="0">
              <a:solidFill>
                <a:schemeClr val="tx1">
                  <a:lumMod val="95000"/>
                  <a:lumOff val="5000"/>
                </a:schemeClr>
              </a:solidFill>
              <a:latin typeface="微软雅黑" panose="020B0503020204020204" pitchFamily="34" charset="-122"/>
              <a:ea typeface="微软雅黑" panose="020B0503020204020204" pitchFamily="34" charset="-122"/>
              <a:sym typeface="Arial" panose="020B0604020202020204" pitchFamily="34" charset="0"/>
            </a:endParaRPr>
          </a:p>
        </p:txBody>
      </p:sp>
    </p:spTree>
  </p:cSld>
  <p:clrMapOvr>
    <a:masterClrMapping/>
  </p:clrMapOvr>
  <mc:AlternateContent xmlns:mc="http://schemas.openxmlformats.org/markup-compatibility/2006">
    <mc:Choice xmlns:p14="http://schemas.microsoft.com/office/powerpoint/2010/main" Requires="p14">
      <p:transition spd="slow" p14:dur="1600" advClick="0" advTm="3000">
        <p14:gallery dir="l"/>
      </p:transition>
    </mc:Choice>
    <mc:Fallback>
      <p:transition spd="slow" advClick="0" advTm="3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32"/>
                                        </p:tgtEl>
                                        <p:attrNameLst>
                                          <p:attrName>style.visibility</p:attrName>
                                        </p:attrNameLst>
                                      </p:cBhvr>
                                      <p:to>
                                        <p:strVal val="visible"/>
                                      </p:to>
                                    </p:set>
                                    <p:animEffect transition="in" filter="wipe(left)">
                                      <p:cBhvr>
                                        <p:cTn id="7" dur="500"/>
                                        <p:tgtEl>
                                          <p:spTgt spid="32"/>
                                        </p:tgtEl>
                                      </p:cBhvr>
                                    </p:animEffect>
                                  </p:childTnLst>
                                </p:cTn>
                              </p:par>
                            </p:childTnLst>
                          </p:cTn>
                        </p:par>
                        <p:par>
                          <p:cTn id="8" fill="hold">
                            <p:stCondLst>
                              <p:cond delay="500"/>
                            </p:stCondLst>
                            <p:childTnLst>
                              <p:par>
                                <p:cTn id="9" presetID="42" presetClass="entr" presetSubtype="0" fill="hold" grpId="0" nodeType="afterEffect">
                                  <p:stCondLst>
                                    <p:cond delay="0"/>
                                  </p:stCondLst>
                                  <p:childTnLst>
                                    <p:set>
                                      <p:cBhvr>
                                        <p:cTn id="10" dur="1" fill="hold">
                                          <p:stCondLst>
                                            <p:cond delay="0"/>
                                          </p:stCondLst>
                                        </p:cTn>
                                        <p:tgtEl>
                                          <p:spTgt spid="33"/>
                                        </p:tgtEl>
                                        <p:attrNameLst>
                                          <p:attrName>style.visibility</p:attrName>
                                        </p:attrNameLst>
                                      </p:cBhvr>
                                      <p:to>
                                        <p:strVal val="visible"/>
                                      </p:to>
                                    </p:set>
                                    <p:animEffect transition="in" filter="fade">
                                      <p:cBhvr>
                                        <p:cTn id="11" dur="1000"/>
                                        <p:tgtEl>
                                          <p:spTgt spid="33"/>
                                        </p:tgtEl>
                                      </p:cBhvr>
                                    </p:animEffect>
                                    <p:anim calcmode="lin" valueType="num">
                                      <p:cBhvr>
                                        <p:cTn id="12" dur="1000" fill="hold"/>
                                        <p:tgtEl>
                                          <p:spTgt spid="33"/>
                                        </p:tgtEl>
                                        <p:attrNameLst>
                                          <p:attrName>ppt_x</p:attrName>
                                        </p:attrNameLst>
                                      </p:cBhvr>
                                      <p:tavLst>
                                        <p:tav tm="0">
                                          <p:val>
                                            <p:strVal val="#ppt_x"/>
                                          </p:val>
                                        </p:tav>
                                        <p:tav tm="100000">
                                          <p:val>
                                            <p:strVal val="#ppt_x"/>
                                          </p:val>
                                        </p:tav>
                                      </p:tavLst>
                                    </p:anim>
                                    <p:anim calcmode="lin" valueType="num">
                                      <p:cBhvr>
                                        <p:cTn id="13" dur="1000" fill="hold"/>
                                        <p:tgtEl>
                                          <p:spTgt spid="33"/>
                                        </p:tgtEl>
                                        <p:attrNameLst>
                                          <p:attrName>ppt_y</p:attrName>
                                        </p:attrNameLst>
                                      </p:cBhvr>
                                      <p:tavLst>
                                        <p:tav tm="0">
                                          <p:val>
                                            <p:strVal val="#ppt_y+.1"/>
                                          </p:val>
                                        </p:tav>
                                        <p:tav tm="100000">
                                          <p:val>
                                            <p:strVal val="#ppt_y"/>
                                          </p:val>
                                        </p:tav>
                                      </p:tavLst>
                                    </p:anim>
                                  </p:childTnLst>
                                </p:cTn>
                              </p:par>
                            </p:childTnLst>
                          </p:cTn>
                        </p:par>
                        <p:par>
                          <p:cTn id="14" fill="hold">
                            <p:stCondLst>
                              <p:cond delay="1500"/>
                            </p:stCondLst>
                            <p:childTnLst>
                              <p:par>
                                <p:cTn id="15" presetID="2" presetClass="entr" presetSubtype="4" fill="hold" grpId="0" nodeType="afterEffect">
                                  <p:stCondLst>
                                    <p:cond delay="0"/>
                                  </p:stCondLst>
                                  <p:childTnLst>
                                    <p:set>
                                      <p:cBhvr>
                                        <p:cTn id="16" dur="1" fill="hold">
                                          <p:stCondLst>
                                            <p:cond delay="0"/>
                                          </p:stCondLst>
                                        </p:cTn>
                                        <p:tgtEl>
                                          <p:spTgt spid="4"/>
                                        </p:tgtEl>
                                        <p:attrNameLst>
                                          <p:attrName>style.visibility</p:attrName>
                                        </p:attrNameLst>
                                      </p:cBhvr>
                                      <p:to>
                                        <p:strVal val="visible"/>
                                      </p:to>
                                    </p:set>
                                    <p:anim calcmode="lin" valueType="num">
                                      <p:cBhvr additive="base">
                                        <p:cTn id="17" dur="500" fill="hold"/>
                                        <p:tgtEl>
                                          <p:spTgt spid="4"/>
                                        </p:tgtEl>
                                        <p:attrNameLst>
                                          <p:attrName>ppt_x</p:attrName>
                                        </p:attrNameLst>
                                      </p:cBhvr>
                                      <p:tavLst>
                                        <p:tav tm="0">
                                          <p:val>
                                            <p:strVal val="#ppt_x"/>
                                          </p:val>
                                        </p:tav>
                                        <p:tav tm="100000">
                                          <p:val>
                                            <p:strVal val="#ppt_x"/>
                                          </p:val>
                                        </p:tav>
                                      </p:tavLst>
                                    </p:anim>
                                    <p:anim calcmode="lin" valueType="num">
                                      <p:cBhvr additive="base">
                                        <p:cTn id="18" dur="500" fill="hold"/>
                                        <p:tgtEl>
                                          <p:spTgt spid="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2" grpId="0" animBg="1"/>
      <p:bldP spid="33" grpId="0"/>
      <p:bldP spid="4" grpId="0"/>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矩形 31"/>
          <p:cNvSpPr/>
          <p:nvPr/>
        </p:nvSpPr>
        <p:spPr bwMode="auto">
          <a:xfrm>
            <a:off x="578557" y="389336"/>
            <a:ext cx="324672" cy="599032"/>
          </a:xfrm>
          <a:prstGeom prst="rect">
            <a:avLst/>
          </a:prstGeom>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91440" tIns="45720" rIns="91440" bIns="45720" numCol="1" rtlCol="0" anchor="t" anchorCtr="0" compatLnSpc="1"/>
          <a:lstStyle/>
          <a:p>
            <a:pPr marL="0" marR="0" indent="0" algn="l" defTabSz="914400" rtl="0" eaLnBrk="1" fontAlgn="base" latinLnBrk="0" hangingPunct="1">
              <a:lnSpc>
                <a:spcPct val="100000"/>
              </a:lnSpc>
              <a:spcBef>
                <a:spcPct val="0"/>
              </a:spcBef>
              <a:spcAft>
                <a:spcPct val="0"/>
              </a:spcAft>
              <a:buClrTx/>
              <a:buSzTx/>
              <a:buFontTx/>
              <a:buNone/>
            </a:pPr>
            <a:endParaRPr kumimoji="0" lang="zh-CN" altLang="en-US" sz="1800" b="1" i="0" u="none" strike="noStrike" cap="none" normalizeH="0" baseline="0" smtClean="0">
              <a:ln>
                <a:noFill/>
              </a:ln>
              <a:solidFill>
                <a:schemeClr val="tx1"/>
              </a:solidFill>
              <a:effectLst/>
              <a:latin typeface="Arial" panose="020B0604020202020204" pitchFamily="34" charset="0"/>
              <a:ea typeface="微软雅黑" panose="020B0503020204020204" pitchFamily="34" charset="-122"/>
            </a:endParaRPr>
          </a:p>
        </p:txBody>
      </p:sp>
      <p:sp>
        <p:nvSpPr>
          <p:cNvPr id="33" name="矩形 32"/>
          <p:cNvSpPr/>
          <p:nvPr/>
        </p:nvSpPr>
        <p:spPr>
          <a:xfrm>
            <a:off x="903229" y="477255"/>
            <a:ext cx="3601563" cy="423193"/>
          </a:xfrm>
          <a:prstGeom prst="rect">
            <a:avLst/>
          </a:prstGeom>
        </p:spPr>
        <p:txBody>
          <a:bodyPr wrap="none" lIns="68580" tIns="34290" rIns="68580" bIns="34290">
            <a:spAutoFit/>
          </a:bodyPr>
          <a:lstStyle/>
          <a:p>
            <a:r>
              <a:rPr lang="zh-CN" altLang="en-US" sz="2300" dirty="0">
                <a:solidFill>
                  <a:schemeClr val="accent1"/>
                </a:solidFill>
                <a:latin typeface="Agency FB" panose="020B0503020202020204" pitchFamily="34" charset="0"/>
              </a:rPr>
              <a:t>代理</a:t>
            </a:r>
            <a:r>
              <a:rPr lang="zh-CN" altLang="en-US" sz="2300" dirty="0" smtClean="0">
                <a:solidFill>
                  <a:schemeClr val="accent1"/>
                </a:solidFill>
                <a:latin typeface="Agency FB" panose="020B0503020202020204" pitchFamily="34" charset="0"/>
              </a:rPr>
              <a:t>模式 </a:t>
            </a:r>
            <a:r>
              <a:rPr lang="zh-CN" altLang="en-US" sz="2300" dirty="0">
                <a:solidFill>
                  <a:schemeClr val="accent1"/>
                </a:solidFill>
                <a:latin typeface="Agency FB" panose="020B0503020202020204" pitchFamily="34" charset="0"/>
              </a:rPr>
              <a:t> </a:t>
            </a:r>
            <a:r>
              <a:rPr lang="en-US" altLang="zh-CN" sz="2300" dirty="0">
                <a:solidFill>
                  <a:schemeClr val="accent1"/>
                </a:solidFill>
                <a:latin typeface="Agency FB" panose="020B0503020202020204" pitchFamily="34" charset="0"/>
              </a:rPr>
              <a:t>/</a:t>
            </a:r>
            <a:r>
              <a:rPr lang="zh-CN" altLang="en-US" sz="2300" dirty="0">
                <a:solidFill>
                  <a:schemeClr val="accent1"/>
                </a:solidFill>
                <a:latin typeface="Agency FB" panose="020B0503020202020204" pitchFamily="34" charset="0"/>
              </a:rPr>
              <a:t> </a:t>
            </a:r>
            <a:r>
              <a:rPr lang="en-US" altLang="zh-CN" sz="2300" dirty="0" smtClean="0">
                <a:solidFill>
                  <a:schemeClr val="accent1"/>
                </a:solidFill>
                <a:latin typeface="Agency FB" panose="020B0503020202020204" pitchFamily="34" charset="0"/>
              </a:rPr>
              <a:t>Proxy Pattern</a:t>
            </a:r>
            <a:endParaRPr lang="zh-CN" altLang="en-US" sz="2300" dirty="0">
              <a:solidFill>
                <a:schemeClr val="accent1"/>
              </a:solidFill>
              <a:latin typeface="Agency FB" panose="020B0503020202020204" pitchFamily="34" charset="0"/>
            </a:endParaRPr>
          </a:p>
        </p:txBody>
      </p:sp>
      <p:sp>
        <p:nvSpPr>
          <p:cNvPr id="4" name="矩形 42"/>
          <p:cNvSpPr>
            <a:spLocks noChangeArrowheads="1"/>
          </p:cNvSpPr>
          <p:nvPr/>
        </p:nvSpPr>
        <p:spPr bwMode="auto">
          <a:xfrm>
            <a:off x="903228" y="1200944"/>
            <a:ext cx="7783571" cy="23791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lvl1pPr defTabSz="1216025">
              <a:defRPr>
                <a:solidFill>
                  <a:schemeClr val="tx1"/>
                </a:solidFill>
                <a:latin typeface="Calibri" panose="020F0502020204030204" pitchFamily="34" charset="0"/>
                <a:ea typeface="宋体" panose="02010600030101010101" pitchFamily="2" charset="-122"/>
              </a:defRPr>
            </a:lvl1pPr>
            <a:lvl2pPr marL="742950" indent="-285750" defTabSz="1216025">
              <a:defRPr>
                <a:solidFill>
                  <a:schemeClr val="tx1"/>
                </a:solidFill>
                <a:latin typeface="Calibri" panose="020F0502020204030204" pitchFamily="34" charset="0"/>
                <a:ea typeface="宋体" panose="02010600030101010101" pitchFamily="2" charset="-122"/>
              </a:defRPr>
            </a:lvl2pPr>
            <a:lvl3pPr marL="1143000" indent="-228600" defTabSz="1216025">
              <a:defRPr>
                <a:solidFill>
                  <a:schemeClr val="tx1"/>
                </a:solidFill>
                <a:latin typeface="Calibri" panose="020F0502020204030204" pitchFamily="34" charset="0"/>
                <a:ea typeface="宋体" panose="02010600030101010101" pitchFamily="2" charset="-122"/>
              </a:defRPr>
            </a:lvl3pPr>
            <a:lvl4pPr marL="1600200" indent="-228600" defTabSz="1216025">
              <a:defRPr>
                <a:solidFill>
                  <a:schemeClr val="tx1"/>
                </a:solidFill>
                <a:latin typeface="Calibri" panose="020F0502020204030204" pitchFamily="34" charset="0"/>
                <a:ea typeface="宋体" panose="02010600030101010101" pitchFamily="2" charset="-122"/>
              </a:defRPr>
            </a:lvl4pPr>
            <a:lvl5pPr marL="2057400" indent="-228600" defTabSz="1216025">
              <a:defRPr>
                <a:solidFill>
                  <a:schemeClr val="tx1"/>
                </a:solidFill>
                <a:latin typeface="Calibri" panose="020F0502020204030204" pitchFamily="34" charset="0"/>
                <a:ea typeface="宋体" panose="02010600030101010101" pitchFamily="2" charset="-122"/>
              </a:defRPr>
            </a:lvl5pPr>
            <a:lvl6pPr marL="25146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r>
              <a:rPr lang="zh-CN" altLang="en-US" sz="1600" dirty="0">
                <a:solidFill>
                  <a:srgbClr val="FF0000"/>
                </a:solidFill>
                <a:latin typeface="微软雅黑" panose="020B0503020204020204" pitchFamily="34" charset="-122"/>
                <a:ea typeface="微软雅黑" panose="020B0503020204020204" pitchFamily="34" charset="-122"/>
                <a:sym typeface="Arial" panose="020B0604020202020204" pitchFamily="34" charset="0"/>
              </a:rPr>
              <a:t>定义</a:t>
            </a:r>
            <a:r>
              <a:rPr lang="zh-CN" altLang="en-US" sz="1600" dirty="0" smtClean="0">
                <a:solidFill>
                  <a:srgbClr val="FF0000"/>
                </a:solidFill>
                <a:latin typeface="微软雅黑" panose="020B0503020204020204" pitchFamily="34" charset="-122"/>
                <a:ea typeface="微软雅黑" panose="020B0503020204020204" pitchFamily="34" charset="-122"/>
                <a:sym typeface="Arial" panose="020B0604020202020204" pitchFamily="34" charset="0"/>
              </a:rPr>
              <a:t>：</a:t>
            </a:r>
            <a:r>
              <a:rPr lang="zh-CN" altLang="en-US" sz="1100" dirty="0">
                <a:latin typeface="微软雅黑" panose="020B0503020204020204" pitchFamily="34" charset="-122"/>
                <a:ea typeface="微软雅黑" panose="020B0503020204020204" pitchFamily="34" charset="-122"/>
              </a:rPr>
              <a:t>为其他对象提供一种代理以控制对这个对象的访问。说白了就是，在一些情况下客户不想</a:t>
            </a:r>
            <a:r>
              <a:rPr lang="zh-CN" altLang="en-US" sz="1100" dirty="0" smtClean="0">
                <a:latin typeface="微软雅黑" panose="020B0503020204020204" pitchFamily="34" charset="-122"/>
                <a:ea typeface="微软雅黑" panose="020B0503020204020204" pitchFamily="34" charset="-122"/>
              </a:rPr>
              <a:t>或者</a:t>
            </a:r>
            <a:r>
              <a:rPr lang="zh-CN" altLang="en-US" sz="1100" dirty="0">
                <a:latin typeface="微软雅黑" panose="020B0503020204020204" pitchFamily="34" charset="-122"/>
                <a:ea typeface="微软雅黑" panose="020B0503020204020204" pitchFamily="34" charset="-122"/>
              </a:rPr>
              <a:t>不能直接引用一个对象，而代理对象可以在客户和目标对象之间起到中介作用，去掉</a:t>
            </a:r>
            <a:r>
              <a:rPr lang="zh-CN" altLang="en-US" sz="1100" dirty="0" smtClean="0">
                <a:latin typeface="微软雅黑" panose="020B0503020204020204" pitchFamily="34" charset="-122"/>
                <a:ea typeface="微软雅黑" panose="020B0503020204020204" pitchFamily="34" charset="-122"/>
              </a:rPr>
              <a:t>客户不能</a:t>
            </a:r>
            <a:r>
              <a:rPr lang="zh-CN" altLang="en-US" sz="1100" dirty="0">
                <a:latin typeface="微软雅黑" panose="020B0503020204020204" pitchFamily="34" charset="-122"/>
                <a:ea typeface="微软雅黑" panose="020B0503020204020204" pitchFamily="34" charset="-122"/>
              </a:rPr>
              <a:t>看到的内容和服务或者增添客户需要的额外服务</a:t>
            </a:r>
            <a:r>
              <a:rPr lang="zh-CN" altLang="en-US" sz="1100" dirty="0" smtClean="0">
                <a:latin typeface="微软雅黑" panose="020B0503020204020204" pitchFamily="34" charset="-122"/>
                <a:ea typeface="微软雅黑" panose="020B0503020204020204" pitchFamily="34" charset="-122"/>
              </a:rPr>
              <a:t>。常用的</a:t>
            </a:r>
            <a:r>
              <a:rPr lang="en-US" altLang="zh-CN" sz="1100" dirty="0" smtClean="0">
                <a:latin typeface="微软雅黑" panose="020B0503020204020204" pitchFamily="34" charset="-122"/>
                <a:ea typeface="微软雅黑" panose="020B0503020204020204" pitchFamily="34" charset="-122"/>
              </a:rPr>
              <a:t>Web Service</a:t>
            </a:r>
            <a:r>
              <a:rPr lang="zh-CN" altLang="en-US" sz="1100" dirty="0" smtClean="0">
                <a:latin typeface="微软雅黑" panose="020B0503020204020204" pitchFamily="34" charset="-122"/>
                <a:ea typeface="微软雅黑" panose="020B0503020204020204" pitchFamily="34" charset="-122"/>
              </a:rPr>
              <a:t>就是基于代理模式的实现。</a:t>
            </a:r>
            <a:endParaRPr lang="zh-CN" altLang="en-US" sz="1100" dirty="0">
              <a:latin typeface="微软雅黑" panose="020B0503020204020204" pitchFamily="34" charset="-122"/>
              <a:ea typeface="微软雅黑" panose="020B0503020204020204" pitchFamily="34" charset="-122"/>
            </a:endParaRPr>
          </a:p>
          <a:p>
            <a:pPr>
              <a:lnSpc>
                <a:spcPct val="120000"/>
              </a:lnSpc>
              <a:spcBef>
                <a:spcPct val="20000"/>
              </a:spcBef>
            </a:pPr>
            <a:endParaRPr lang="en-US" altLang="zh-CN" sz="1200" dirty="0" smtClean="0">
              <a:solidFill>
                <a:schemeClr val="tx1">
                  <a:lumMod val="95000"/>
                  <a:lumOff val="5000"/>
                </a:schemeClr>
              </a:solidFill>
              <a:latin typeface="微软雅黑" panose="020B0503020204020204" pitchFamily="34" charset="-122"/>
              <a:ea typeface="微软雅黑" panose="020B0503020204020204" pitchFamily="34" charset="-122"/>
              <a:sym typeface="Arial" panose="020B0604020202020204" pitchFamily="34" charset="0"/>
            </a:endParaRPr>
          </a:p>
          <a:p>
            <a:pPr>
              <a:lnSpc>
                <a:spcPct val="120000"/>
              </a:lnSpc>
              <a:spcBef>
                <a:spcPct val="20000"/>
              </a:spcBef>
            </a:pPr>
            <a:r>
              <a:rPr lang="zh-CN" altLang="en-US" sz="1600" dirty="0" smtClean="0">
                <a:solidFill>
                  <a:srgbClr val="FF0000"/>
                </a:solidFill>
                <a:latin typeface="微软雅黑" panose="020B0503020204020204" pitchFamily="34" charset="-122"/>
                <a:ea typeface="微软雅黑" panose="020B0503020204020204" pitchFamily="34" charset="-122"/>
                <a:sym typeface="Arial" panose="020B0604020202020204" pitchFamily="34" charset="0"/>
              </a:rPr>
              <a:t>角色：</a:t>
            </a:r>
            <a:endParaRPr lang="en-US" altLang="zh-CN" sz="1600" dirty="0">
              <a:solidFill>
                <a:srgbClr val="FF0000"/>
              </a:solidFill>
              <a:latin typeface="微软雅黑" panose="020B0503020204020204" pitchFamily="34" charset="-122"/>
              <a:ea typeface="微软雅黑" panose="020B0503020204020204" pitchFamily="34" charset="-122"/>
              <a:sym typeface="Arial" panose="020B0604020202020204" pitchFamily="34" charset="0"/>
            </a:endParaRPr>
          </a:p>
          <a:p>
            <a:pPr marL="171450" indent="-171450">
              <a:lnSpc>
                <a:spcPct val="120000"/>
              </a:lnSpc>
              <a:buFont typeface="Wingdings" panose="05000000000000000000" pitchFamily="2" charset="2"/>
              <a:buChar char="l"/>
            </a:pPr>
            <a:r>
              <a:rPr lang="zh-CN" altLang="en-US" sz="1100" dirty="0" smtClean="0">
                <a:solidFill>
                  <a:srgbClr val="FF0000"/>
                </a:solidFill>
                <a:latin typeface="微软雅黑" panose="020B0503020204020204" pitchFamily="34" charset="-122"/>
                <a:ea typeface="微软雅黑" panose="020B0503020204020204" pitchFamily="34" charset="-122"/>
                <a:sym typeface="Arial" panose="020B0604020202020204" pitchFamily="34" charset="0"/>
              </a:rPr>
              <a:t>抽象</a:t>
            </a:r>
            <a:r>
              <a:rPr lang="zh-CN" altLang="en-US" sz="1100" dirty="0">
                <a:solidFill>
                  <a:srgbClr val="FF0000"/>
                </a:solidFill>
                <a:latin typeface="微软雅黑" panose="020B0503020204020204" pitchFamily="34" charset="-122"/>
                <a:ea typeface="微软雅黑" panose="020B0503020204020204" pitchFamily="34" charset="-122"/>
                <a:sym typeface="Arial" panose="020B0604020202020204" pitchFamily="34" charset="0"/>
              </a:rPr>
              <a:t>主题接口：</a:t>
            </a:r>
            <a:r>
              <a:rPr lang="zh-CN" altLang="en-US" sz="1100" dirty="0">
                <a:latin typeface="微软雅黑" panose="020B0503020204020204" pitchFamily="34" charset="-122"/>
                <a:ea typeface="微软雅黑" panose="020B0503020204020204" pitchFamily="34" charset="-122"/>
                <a:sym typeface="Arial" panose="020B0604020202020204" pitchFamily="34" charset="0"/>
              </a:rPr>
              <a:t>声明了真实主题和代理主题的共同接口。</a:t>
            </a:r>
            <a:endParaRPr lang="zh-CN" altLang="en-US" sz="1100" dirty="0">
              <a:latin typeface="微软雅黑" panose="020B0503020204020204" pitchFamily="34" charset="-122"/>
              <a:ea typeface="微软雅黑" panose="020B0503020204020204" pitchFamily="34" charset="-122"/>
              <a:sym typeface="Arial" panose="020B0604020202020204" pitchFamily="34" charset="0"/>
            </a:endParaRPr>
          </a:p>
          <a:p>
            <a:pPr marL="171450" indent="-171450">
              <a:lnSpc>
                <a:spcPct val="120000"/>
              </a:lnSpc>
              <a:buFont typeface="Wingdings" panose="05000000000000000000" pitchFamily="2" charset="2"/>
              <a:buChar char="l"/>
            </a:pPr>
            <a:r>
              <a:rPr lang="zh-CN" altLang="en-US" sz="1100" dirty="0">
                <a:solidFill>
                  <a:srgbClr val="FF0000"/>
                </a:solidFill>
                <a:latin typeface="微软雅黑" panose="020B0503020204020204" pitchFamily="34" charset="-122"/>
                <a:ea typeface="微软雅黑" panose="020B0503020204020204" pitchFamily="34" charset="-122"/>
                <a:sym typeface="Arial" panose="020B0604020202020204" pitchFamily="34" charset="0"/>
              </a:rPr>
              <a:t>真实主题角色：</a:t>
            </a:r>
            <a:r>
              <a:rPr lang="zh-CN" altLang="en-US" sz="1100" dirty="0">
                <a:latin typeface="微软雅黑" panose="020B0503020204020204" pitchFamily="34" charset="-122"/>
                <a:ea typeface="微软雅黑" panose="020B0503020204020204" pitchFamily="34" charset="-122"/>
                <a:sym typeface="Arial" panose="020B0604020202020204" pitchFamily="34" charset="0"/>
              </a:rPr>
              <a:t>定义真实的对象，并实现抽象主题的接口。</a:t>
            </a:r>
            <a:endParaRPr lang="zh-CN" altLang="en-US" sz="1100" dirty="0">
              <a:latin typeface="微软雅黑" panose="020B0503020204020204" pitchFamily="34" charset="-122"/>
              <a:ea typeface="微软雅黑" panose="020B0503020204020204" pitchFamily="34" charset="-122"/>
              <a:sym typeface="Arial" panose="020B0604020202020204" pitchFamily="34" charset="0"/>
            </a:endParaRPr>
          </a:p>
          <a:p>
            <a:pPr marL="171450" indent="-171450">
              <a:lnSpc>
                <a:spcPct val="120000"/>
              </a:lnSpc>
              <a:buFont typeface="Wingdings" panose="05000000000000000000" pitchFamily="2" charset="2"/>
              <a:buChar char="l"/>
            </a:pPr>
            <a:r>
              <a:rPr lang="zh-CN" altLang="en-US" sz="1100" dirty="0">
                <a:solidFill>
                  <a:srgbClr val="FF0000"/>
                </a:solidFill>
                <a:latin typeface="微软雅黑" panose="020B0503020204020204" pitchFamily="34" charset="-122"/>
                <a:ea typeface="微软雅黑" panose="020B0503020204020204" pitchFamily="34" charset="-122"/>
                <a:sym typeface="Arial" panose="020B0604020202020204" pitchFamily="34" charset="0"/>
              </a:rPr>
              <a:t>代理主题角色：</a:t>
            </a:r>
            <a:r>
              <a:rPr lang="zh-CN" altLang="en-US" sz="1100" dirty="0">
                <a:latin typeface="微软雅黑" panose="020B0503020204020204" pitchFamily="34" charset="-122"/>
                <a:ea typeface="微软雅黑" panose="020B0503020204020204" pitchFamily="34" charset="-122"/>
                <a:sym typeface="Arial" panose="020B0604020202020204" pitchFamily="34" charset="0"/>
              </a:rPr>
              <a:t>内部包含对真实主题的引用，并且提供和真实主题角色相同的接口。</a:t>
            </a:r>
            <a:endParaRPr lang="en-US" altLang="zh-CN" sz="1100" dirty="0">
              <a:latin typeface="微软雅黑" panose="020B0503020204020204" pitchFamily="34" charset="-122"/>
              <a:ea typeface="微软雅黑" panose="020B0503020204020204" pitchFamily="34" charset="-122"/>
              <a:sym typeface="Arial" panose="020B0604020202020204" pitchFamily="34" charset="0"/>
            </a:endParaRPr>
          </a:p>
          <a:p>
            <a:pPr marL="171450" indent="-171450">
              <a:lnSpc>
                <a:spcPct val="120000"/>
              </a:lnSpc>
              <a:spcBef>
                <a:spcPct val="20000"/>
              </a:spcBef>
              <a:buFont typeface="Wingdings" panose="05000000000000000000" pitchFamily="2" charset="2"/>
              <a:buChar char="l"/>
            </a:pPr>
            <a:endParaRPr lang="en-US" sz="1100" dirty="0">
              <a:solidFill>
                <a:srgbClr val="FF0000"/>
              </a:solidFill>
              <a:latin typeface="微软雅黑" panose="020B0503020204020204" pitchFamily="34" charset="-122"/>
              <a:ea typeface="微软雅黑" panose="020B0503020204020204" pitchFamily="34" charset="-122"/>
              <a:sym typeface="Arial" panose="020B0604020202020204" pitchFamily="34" charset="0"/>
            </a:endParaRPr>
          </a:p>
          <a:p>
            <a:pPr>
              <a:lnSpc>
                <a:spcPct val="120000"/>
              </a:lnSpc>
              <a:spcBef>
                <a:spcPct val="20000"/>
              </a:spcBef>
            </a:pPr>
            <a:r>
              <a:rPr lang="zh-CN" altLang="en-US" sz="1600" dirty="0" smtClean="0">
                <a:solidFill>
                  <a:srgbClr val="FF0000"/>
                </a:solidFill>
                <a:latin typeface="微软雅黑" panose="020B0503020204020204" pitchFamily="34" charset="-122"/>
                <a:ea typeface="微软雅黑" panose="020B0503020204020204" pitchFamily="34" charset="-122"/>
                <a:sym typeface="Arial" panose="020B0604020202020204" pitchFamily="34" charset="0"/>
              </a:rPr>
              <a:t>代码实例：</a:t>
            </a:r>
            <a:r>
              <a:rPr lang="zh-CN" altLang="en-US" sz="1600" dirty="0" smtClean="0">
                <a:solidFill>
                  <a:schemeClr val="tx1">
                    <a:lumMod val="95000"/>
                    <a:lumOff val="5000"/>
                  </a:schemeClr>
                </a:solidFill>
                <a:latin typeface="微软雅黑" panose="020B0503020204020204" pitchFamily="34" charset="-122"/>
                <a:ea typeface="微软雅黑" panose="020B0503020204020204" pitchFamily="34" charset="-122"/>
                <a:sym typeface="Arial" panose="020B0604020202020204" pitchFamily="34" charset="0"/>
              </a:rPr>
              <a:t>房屋中介，产品经理</a:t>
            </a:r>
            <a:endParaRPr sz="1600" dirty="0">
              <a:solidFill>
                <a:schemeClr val="tx1">
                  <a:lumMod val="95000"/>
                  <a:lumOff val="5000"/>
                </a:schemeClr>
              </a:solidFill>
              <a:latin typeface="微软雅黑" panose="020B0503020204020204" pitchFamily="34" charset="-122"/>
              <a:ea typeface="微软雅黑" panose="020B0503020204020204" pitchFamily="34" charset="-122"/>
              <a:sym typeface="Arial" panose="020B0604020202020204" pitchFamily="34" charset="0"/>
            </a:endParaRPr>
          </a:p>
        </p:txBody>
      </p:sp>
    </p:spTree>
  </p:cSld>
  <p:clrMapOvr>
    <a:masterClrMapping/>
  </p:clrMapOvr>
  <mc:AlternateContent xmlns:mc="http://schemas.openxmlformats.org/markup-compatibility/2006">
    <mc:Choice xmlns:p14="http://schemas.microsoft.com/office/powerpoint/2010/main" Requires="p14">
      <p:transition spd="slow" p14:dur="1600" advClick="0" advTm="3000">
        <p14:gallery dir="l"/>
      </p:transition>
    </mc:Choice>
    <mc:Fallback>
      <p:transition spd="slow" advClick="0" advTm="3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32"/>
                                        </p:tgtEl>
                                        <p:attrNameLst>
                                          <p:attrName>style.visibility</p:attrName>
                                        </p:attrNameLst>
                                      </p:cBhvr>
                                      <p:to>
                                        <p:strVal val="visible"/>
                                      </p:to>
                                    </p:set>
                                    <p:animEffect transition="in" filter="wipe(left)">
                                      <p:cBhvr>
                                        <p:cTn id="7" dur="500"/>
                                        <p:tgtEl>
                                          <p:spTgt spid="32"/>
                                        </p:tgtEl>
                                      </p:cBhvr>
                                    </p:animEffect>
                                  </p:childTnLst>
                                </p:cTn>
                              </p:par>
                            </p:childTnLst>
                          </p:cTn>
                        </p:par>
                        <p:par>
                          <p:cTn id="8" fill="hold">
                            <p:stCondLst>
                              <p:cond delay="500"/>
                            </p:stCondLst>
                            <p:childTnLst>
                              <p:par>
                                <p:cTn id="9" presetID="42" presetClass="entr" presetSubtype="0" fill="hold" grpId="0" nodeType="afterEffect">
                                  <p:stCondLst>
                                    <p:cond delay="0"/>
                                  </p:stCondLst>
                                  <p:childTnLst>
                                    <p:set>
                                      <p:cBhvr>
                                        <p:cTn id="10" dur="1" fill="hold">
                                          <p:stCondLst>
                                            <p:cond delay="0"/>
                                          </p:stCondLst>
                                        </p:cTn>
                                        <p:tgtEl>
                                          <p:spTgt spid="33"/>
                                        </p:tgtEl>
                                        <p:attrNameLst>
                                          <p:attrName>style.visibility</p:attrName>
                                        </p:attrNameLst>
                                      </p:cBhvr>
                                      <p:to>
                                        <p:strVal val="visible"/>
                                      </p:to>
                                    </p:set>
                                    <p:animEffect transition="in" filter="fade">
                                      <p:cBhvr>
                                        <p:cTn id="11" dur="1000"/>
                                        <p:tgtEl>
                                          <p:spTgt spid="33"/>
                                        </p:tgtEl>
                                      </p:cBhvr>
                                    </p:animEffect>
                                    <p:anim calcmode="lin" valueType="num">
                                      <p:cBhvr>
                                        <p:cTn id="12" dur="1000" fill="hold"/>
                                        <p:tgtEl>
                                          <p:spTgt spid="33"/>
                                        </p:tgtEl>
                                        <p:attrNameLst>
                                          <p:attrName>ppt_x</p:attrName>
                                        </p:attrNameLst>
                                      </p:cBhvr>
                                      <p:tavLst>
                                        <p:tav tm="0">
                                          <p:val>
                                            <p:strVal val="#ppt_x"/>
                                          </p:val>
                                        </p:tav>
                                        <p:tav tm="100000">
                                          <p:val>
                                            <p:strVal val="#ppt_x"/>
                                          </p:val>
                                        </p:tav>
                                      </p:tavLst>
                                    </p:anim>
                                    <p:anim calcmode="lin" valueType="num">
                                      <p:cBhvr>
                                        <p:cTn id="13" dur="1000" fill="hold"/>
                                        <p:tgtEl>
                                          <p:spTgt spid="33"/>
                                        </p:tgtEl>
                                        <p:attrNameLst>
                                          <p:attrName>ppt_y</p:attrName>
                                        </p:attrNameLst>
                                      </p:cBhvr>
                                      <p:tavLst>
                                        <p:tav tm="0">
                                          <p:val>
                                            <p:strVal val="#ppt_y+.1"/>
                                          </p:val>
                                        </p:tav>
                                        <p:tav tm="100000">
                                          <p:val>
                                            <p:strVal val="#ppt_y"/>
                                          </p:val>
                                        </p:tav>
                                      </p:tavLst>
                                    </p:anim>
                                  </p:childTnLst>
                                </p:cTn>
                              </p:par>
                            </p:childTnLst>
                          </p:cTn>
                        </p:par>
                        <p:par>
                          <p:cTn id="14" fill="hold">
                            <p:stCondLst>
                              <p:cond delay="1500"/>
                            </p:stCondLst>
                            <p:childTnLst>
                              <p:par>
                                <p:cTn id="15" presetID="2" presetClass="entr" presetSubtype="4" fill="hold" grpId="0" nodeType="afterEffect">
                                  <p:stCondLst>
                                    <p:cond delay="0"/>
                                  </p:stCondLst>
                                  <p:childTnLst>
                                    <p:set>
                                      <p:cBhvr>
                                        <p:cTn id="16" dur="1" fill="hold">
                                          <p:stCondLst>
                                            <p:cond delay="0"/>
                                          </p:stCondLst>
                                        </p:cTn>
                                        <p:tgtEl>
                                          <p:spTgt spid="4"/>
                                        </p:tgtEl>
                                        <p:attrNameLst>
                                          <p:attrName>style.visibility</p:attrName>
                                        </p:attrNameLst>
                                      </p:cBhvr>
                                      <p:to>
                                        <p:strVal val="visible"/>
                                      </p:to>
                                    </p:set>
                                    <p:anim calcmode="lin" valueType="num">
                                      <p:cBhvr additive="base">
                                        <p:cTn id="17" dur="500" fill="hold"/>
                                        <p:tgtEl>
                                          <p:spTgt spid="4"/>
                                        </p:tgtEl>
                                        <p:attrNameLst>
                                          <p:attrName>ppt_x</p:attrName>
                                        </p:attrNameLst>
                                      </p:cBhvr>
                                      <p:tavLst>
                                        <p:tav tm="0">
                                          <p:val>
                                            <p:strVal val="#ppt_x"/>
                                          </p:val>
                                        </p:tav>
                                        <p:tav tm="100000">
                                          <p:val>
                                            <p:strVal val="#ppt_x"/>
                                          </p:val>
                                        </p:tav>
                                      </p:tavLst>
                                    </p:anim>
                                    <p:anim calcmode="lin" valueType="num">
                                      <p:cBhvr additive="base">
                                        <p:cTn id="18" dur="500" fill="hold"/>
                                        <p:tgtEl>
                                          <p:spTgt spid="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2" grpId="0" animBg="1"/>
      <p:bldP spid="33" grpId="0"/>
      <p:bldP spid="4" grpId="0"/>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rotWithShape="1">
          <a:blip r:embed="rId1">
            <a:extLst>
              <a:ext uri="{28A0092B-C50C-407E-A947-70E740481C1C}">
                <a14:useLocalDpi xmlns:a14="http://schemas.microsoft.com/office/drawing/2010/main" val="0"/>
              </a:ext>
            </a:extLst>
          </a:blip>
          <a:srcRect l="-12" t="-9852" r="-859" b="8108"/>
          <a:stretch>
            <a:fillRect/>
          </a:stretch>
        </p:blipFill>
        <p:spPr>
          <a:xfrm>
            <a:off x="0" y="-551655"/>
            <a:ext cx="9222473" cy="5696744"/>
          </a:xfrm>
          <a:prstGeom prst="rect">
            <a:avLst/>
          </a:prstGeom>
        </p:spPr>
      </p:pic>
      <p:sp>
        <p:nvSpPr>
          <p:cNvPr id="3" name="平行四边形 2"/>
          <p:cNvSpPr/>
          <p:nvPr/>
        </p:nvSpPr>
        <p:spPr>
          <a:xfrm>
            <a:off x="-1295400" y="0"/>
            <a:ext cx="6096000" cy="5145089"/>
          </a:xfrm>
          <a:prstGeom prst="parallelogram">
            <a:avLst/>
          </a:prstGeom>
          <a:solidFill>
            <a:srgbClr val="FFFFFF">
              <a:alpha val="69804"/>
            </a:srgbClr>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zh-CN" altLang="en-US"/>
          </a:p>
        </p:txBody>
      </p:sp>
      <p:sp>
        <p:nvSpPr>
          <p:cNvPr id="20" name="椭圆 19"/>
          <p:cNvSpPr/>
          <p:nvPr/>
        </p:nvSpPr>
        <p:spPr bwMode="auto">
          <a:xfrm>
            <a:off x="1295400" y="972344"/>
            <a:ext cx="1680156" cy="1680675"/>
          </a:xfrm>
          <a:prstGeom prst="ellipse">
            <a:avLst/>
          </a:prstGeom>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91440" tIns="45720" rIns="91440" bIns="45720" numCol="1" rtlCol="0" anchor="t" anchorCtr="0" compatLnSpc="1"/>
          <a:lstStyle/>
          <a:p>
            <a:pPr defTabSz="685800"/>
            <a:endParaRPr lang="zh-CN" altLang="en-US" sz="1400">
              <a:solidFill>
                <a:schemeClr val="bg1"/>
              </a:solidFill>
              <a:latin typeface="Arial" panose="020B0604020202020204" pitchFamily="34" charset="0"/>
              <a:ea typeface="微软雅黑" panose="020B0503020204020204" pitchFamily="34" charset="-122"/>
            </a:endParaRPr>
          </a:p>
        </p:txBody>
      </p:sp>
      <p:sp>
        <p:nvSpPr>
          <p:cNvPr id="22" name="Rectangle 12"/>
          <p:cNvSpPr/>
          <p:nvPr/>
        </p:nvSpPr>
        <p:spPr>
          <a:xfrm>
            <a:off x="914400" y="2877344"/>
            <a:ext cx="2301974" cy="1938020"/>
          </a:xfrm>
          <a:prstGeom prst="rect">
            <a:avLst/>
          </a:prstGeom>
          <a:ln>
            <a:noFill/>
          </a:ln>
        </p:spPr>
        <p:txBody>
          <a:bodyPr wrap="square">
            <a:spAutoFit/>
          </a:bodyPr>
          <a:lstStyle/>
          <a:p>
            <a:pPr algn="ctr"/>
            <a:r>
              <a:rPr lang="zh-CN" altLang="en-US" sz="3000" b="1" dirty="0" smtClean="0">
                <a:solidFill>
                  <a:schemeClr val="accent1"/>
                </a:solidFill>
                <a:latin typeface="微软雅黑" panose="020B0503020204020204" pitchFamily="34" charset="-122"/>
                <a:ea typeface="微软雅黑" panose="020B0503020204020204" pitchFamily="34" charset="-122"/>
                <a:cs typeface="Open Sans" pitchFamily="34" charset="0"/>
              </a:rPr>
              <a:t>行为型</a:t>
            </a:r>
            <a:endParaRPr lang="zh-CN" altLang="en-US" sz="3000" b="1" dirty="0" smtClean="0">
              <a:solidFill>
                <a:schemeClr val="accent1"/>
              </a:solidFill>
              <a:latin typeface="微软雅黑" panose="020B0503020204020204" pitchFamily="34" charset="-122"/>
              <a:ea typeface="微软雅黑" panose="020B0503020204020204" pitchFamily="34" charset="-122"/>
              <a:cs typeface="Open Sans" pitchFamily="34" charset="0"/>
            </a:endParaRPr>
          </a:p>
          <a:p>
            <a:pPr algn="ctr"/>
            <a:endParaRPr lang="en-US" altLang="zh-CN" sz="1500" kern="3000" spc="23" dirty="0" smtClean="0">
              <a:solidFill>
                <a:schemeClr val="accent1"/>
              </a:solidFill>
              <a:latin typeface="微软雅黑" panose="020B0503020204020204" pitchFamily="34" charset="-122"/>
              <a:ea typeface="微软雅黑" panose="020B0503020204020204" pitchFamily="34" charset="-122"/>
            </a:endParaRPr>
          </a:p>
          <a:p>
            <a:pPr algn="ctr"/>
            <a:r>
              <a:rPr lang="zh-CN" altLang="en-US" sz="1500" kern="3000" spc="23" dirty="0" smtClean="0">
                <a:solidFill>
                  <a:schemeClr val="accent1"/>
                </a:solidFill>
                <a:latin typeface="微软雅黑" panose="020B0503020204020204" pitchFamily="34" charset="-122"/>
                <a:ea typeface="微软雅黑" panose="020B0503020204020204" pitchFamily="34" charset="-122"/>
              </a:rPr>
              <a:t>责任链、命令、</a:t>
            </a:r>
            <a:endParaRPr lang="zh-CN" altLang="en-US" sz="1500" kern="3000" spc="23" dirty="0" smtClean="0">
              <a:solidFill>
                <a:schemeClr val="accent1"/>
              </a:solidFill>
              <a:latin typeface="微软雅黑" panose="020B0503020204020204" pitchFamily="34" charset="-122"/>
              <a:ea typeface="微软雅黑" panose="020B0503020204020204" pitchFamily="34" charset="-122"/>
            </a:endParaRPr>
          </a:p>
          <a:p>
            <a:pPr algn="ctr"/>
            <a:r>
              <a:rPr lang="zh-CN" altLang="en-US" sz="1500" kern="3000" spc="23" dirty="0" smtClean="0">
                <a:solidFill>
                  <a:schemeClr val="accent1"/>
                </a:solidFill>
                <a:latin typeface="微软雅黑" panose="020B0503020204020204" pitchFamily="34" charset="-122"/>
                <a:ea typeface="微软雅黑" panose="020B0503020204020204" pitchFamily="34" charset="-122"/>
              </a:rPr>
              <a:t>解释器、迭代器、</a:t>
            </a:r>
            <a:endParaRPr lang="zh-CN" altLang="en-US" sz="1500" kern="3000" spc="23" dirty="0" smtClean="0">
              <a:solidFill>
                <a:schemeClr val="accent1"/>
              </a:solidFill>
              <a:latin typeface="微软雅黑" panose="020B0503020204020204" pitchFamily="34" charset="-122"/>
              <a:ea typeface="微软雅黑" panose="020B0503020204020204" pitchFamily="34" charset="-122"/>
            </a:endParaRPr>
          </a:p>
          <a:p>
            <a:pPr algn="ctr"/>
            <a:r>
              <a:rPr lang="zh-CN" altLang="en-US" sz="1500" kern="3000" spc="23" dirty="0" smtClean="0">
                <a:solidFill>
                  <a:schemeClr val="accent1"/>
                </a:solidFill>
                <a:latin typeface="微软雅黑" panose="020B0503020204020204" pitchFamily="34" charset="-122"/>
                <a:ea typeface="微软雅黑" panose="020B0503020204020204" pitchFamily="34" charset="-122"/>
              </a:rPr>
              <a:t>中介者、备忘录、</a:t>
            </a:r>
            <a:endParaRPr lang="zh-CN" altLang="en-US" sz="1500" kern="3000" spc="23" dirty="0" smtClean="0">
              <a:solidFill>
                <a:schemeClr val="accent1"/>
              </a:solidFill>
              <a:latin typeface="微软雅黑" panose="020B0503020204020204" pitchFamily="34" charset="-122"/>
              <a:ea typeface="微软雅黑" panose="020B0503020204020204" pitchFamily="34" charset="-122"/>
            </a:endParaRPr>
          </a:p>
          <a:p>
            <a:pPr algn="ctr"/>
            <a:r>
              <a:rPr lang="zh-CN" altLang="en-US" sz="1500" kern="3000" spc="23" dirty="0" smtClean="0">
                <a:solidFill>
                  <a:schemeClr val="accent1"/>
                </a:solidFill>
                <a:latin typeface="微软雅黑" panose="020B0503020204020204" pitchFamily="34" charset="-122"/>
                <a:ea typeface="微软雅黑" panose="020B0503020204020204" pitchFamily="34" charset="-122"/>
              </a:rPr>
              <a:t>观察者、状态、策略、</a:t>
            </a:r>
            <a:endParaRPr lang="zh-CN" altLang="en-US" sz="1500" kern="3000" spc="23" dirty="0" smtClean="0">
              <a:solidFill>
                <a:schemeClr val="accent1"/>
              </a:solidFill>
              <a:latin typeface="微软雅黑" panose="020B0503020204020204" pitchFamily="34" charset="-122"/>
              <a:ea typeface="微软雅黑" panose="020B0503020204020204" pitchFamily="34" charset="-122"/>
            </a:endParaRPr>
          </a:p>
          <a:p>
            <a:pPr algn="ctr"/>
            <a:r>
              <a:rPr lang="zh-CN" altLang="en-US" sz="1500" kern="3000" spc="23" dirty="0" smtClean="0">
                <a:solidFill>
                  <a:schemeClr val="accent1"/>
                </a:solidFill>
                <a:latin typeface="微软雅黑" panose="020B0503020204020204" pitchFamily="34" charset="-122"/>
                <a:ea typeface="微软雅黑" panose="020B0503020204020204" pitchFamily="34" charset="-122"/>
              </a:rPr>
              <a:t>模板、访问者</a:t>
            </a:r>
            <a:endParaRPr lang="zh-CN" altLang="en-US" sz="1500" kern="3000" spc="23" dirty="0" smtClean="0">
              <a:solidFill>
                <a:schemeClr val="accent1"/>
              </a:solidFill>
              <a:latin typeface="微软雅黑" panose="020B0503020204020204" pitchFamily="34" charset="-122"/>
              <a:ea typeface="微软雅黑" panose="020B0503020204020204" pitchFamily="34" charset="-122"/>
            </a:endParaRPr>
          </a:p>
        </p:txBody>
      </p:sp>
      <p:sp>
        <p:nvSpPr>
          <p:cNvPr id="23" name="TextBox 22"/>
          <p:cNvSpPr txBox="1"/>
          <p:nvPr/>
        </p:nvSpPr>
        <p:spPr>
          <a:xfrm>
            <a:off x="1524000" y="1124744"/>
            <a:ext cx="1130438" cy="1323439"/>
          </a:xfrm>
          <a:prstGeom prst="rect">
            <a:avLst/>
          </a:prstGeom>
          <a:noFill/>
        </p:spPr>
        <p:txBody>
          <a:bodyPr wrap="none" rtlCol="0">
            <a:spAutoFit/>
          </a:bodyPr>
          <a:lstStyle/>
          <a:p>
            <a:r>
              <a:rPr lang="en-US" altLang="zh-CN" sz="8000" dirty="0" smtClean="0">
                <a:solidFill>
                  <a:schemeClr val="bg1"/>
                </a:solidFill>
                <a:latin typeface="Agency FB" panose="020B0503020202020204" pitchFamily="34" charset="0"/>
              </a:rPr>
              <a:t>04</a:t>
            </a:r>
            <a:endParaRPr lang="zh-CN" altLang="en-US" sz="8000" dirty="0">
              <a:solidFill>
                <a:schemeClr val="bg1"/>
              </a:solidFill>
              <a:latin typeface="Agency FB" panose="020B0503020202020204" pitchFamily="34" charset="0"/>
            </a:endParaRPr>
          </a:p>
        </p:txBody>
      </p:sp>
      <p:sp>
        <p:nvSpPr>
          <p:cNvPr id="7" name="等腰三角形 6"/>
          <p:cNvSpPr/>
          <p:nvPr/>
        </p:nvSpPr>
        <p:spPr>
          <a:xfrm rot="9007879">
            <a:off x="4333390" y="954899"/>
            <a:ext cx="376746" cy="322924"/>
          </a:xfrm>
          <a:prstGeom prst="triangl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等腰三角形 7"/>
          <p:cNvSpPr/>
          <p:nvPr/>
        </p:nvSpPr>
        <p:spPr>
          <a:xfrm rot="9007879">
            <a:off x="3122238" y="2970585"/>
            <a:ext cx="275073" cy="235776"/>
          </a:xfrm>
          <a:prstGeom prst="triangl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100" advTm="6000">
        <p14:switch dir="r"/>
      </p:transition>
    </mc:Choice>
    <mc:Fallback>
      <p:transition spd="slow" advTm="6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20"/>
                                        </p:tgtEl>
                                        <p:attrNameLst>
                                          <p:attrName>style.visibility</p:attrName>
                                        </p:attrNameLst>
                                      </p:cBhvr>
                                      <p:to>
                                        <p:strVal val="visible"/>
                                      </p:to>
                                    </p:set>
                                    <p:anim calcmode="lin" valueType="num">
                                      <p:cBhvr>
                                        <p:cTn id="7" dur="500" fill="hold"/>
                                        <p:tgtEl>
                                          <p:spTgt spid="20"/>
                                        </p:tgtEl>
                                        <p:attrNameLst>
                                          <p:attrName>ppt_w</p:attrName>
                                        </p:attrNameLst>
                                      </p:cBhvr>
                                      <p:tavLst>
                                        <p:tav tm="0">
                                          <p:val>
                                            <p:fltVal val="0"/>
                                          </p:val>
                                        </p:tav>
                                        <p:tav tm="100000">
                                          <p:val>
                                            <p:strVal val="#ppt_w"/>
                                          </p:val>
                                        </p:tav>
                                      </p:tavLst>
                                    </p:anim>
                                    <p:anim calcmode="lin" valueType="num">
                                      <p:cBhvr>
                                        <p:cTn id="8" dur="500" fill="hold"/>
                                        <p:tgtEl>
                                          <p:spTgt spid="20"/>
                                        </p:tgtEl>
                                        <p:attrNameLst>
                                          <p:attrName>ppt_h</p:attrName>
                                        </p:attrNameLst>
                                      </p:cBhvr>
                                      <p:tavLst>
                                        <p:tav tm="0">
                                          <p:val>
                                            <p:fltVal val="0"/>
                                          </p:val>
                                        </p:tav>
                                        <p:tav tm="100000">
                                          <p:val>
                                            <p:strVal val="#ppt_h"/>
                                          </p:val>
                                        </p:tav>
                                      </p:tavLst>
                                    </p:anim>
                                    <p:animEffect transition="in" filter="fade">
                                      <p:cBhvr>
                                        <p:cTn id="9" dur="500"/>
                                        <p:tgtEl>
                                          <p:spTgt spid="20"/>
                                        </p:tgtEl>
                                      </p:cBhvr>
                                    </p:animEffect>
                                  </p:childTnLst>
                                </p:cTn>
                              </p:par>
                            </p:childTnLst>
                          </p:cTn>
                        </p:par>
                        <p:par>
                          <p:cTn id="10" fill="hold">
                            <p:stCondLst>
                              <p:cond delay="500"/>
                            </p:stCondLst>
                            <p:childTnLst>
                              <p:par>
                                <p:cTn id="11" presetID="53" presetClass="entr" presetSubtype="16" fill="hold" grpId="0" nodeType="afterEffect">
                                  <p:stCondLst>
                                    <p:cond delay="0"/>
                                  </p:stCondLst>
                                  <p:childTnLst>
                                    <p:set>
                                      <p:cBhvr>
                                        <p:cTn id="12" dur="1" fill="hold">
                                          <p:stCondLst>
                                            <p:cond delay="0"/>
                                          </p:stCondLst>
                                        </p:cTn>
                                        <p:tgtEl>
                                          <p:spTgt spid="23"/>
                                        </p:tgtEl>
                                        <p:attrNameLst>
                                          <p:attrName>style.visibility</p:attrName>
                                        </p:attrNameLst>
                                      </p:cBhvr>
                                      <p:to>
                                        <p:strVal val="visible"/>
                                      </p:to>
                                    </p:set>
                                    <p:anim calcmode="lin" valueType="num">
                                      <p:cBhvr>
                                        <p:cTn id="13" dur="500" fill="hold"/>
                                        <p:tgtEl>
                                          <p:spTgt spid="23"/>
                                        </p:tgtEl>
                                        <p:attrNameLst>
                                          <p:attrName>ppt_w</p:attrName>
                                        </p:attrNameLst>
                                      </p:cBhvr>
                                      <p:tavLst>
                                        <p:tav tm="0">
                                          <p:val>
                                            <p:fltVal val="0"/>
                                          </p:val>
                                        </p:tav>
                                        <p:tav tm="100000">
                                          <p:val>
                                            <p:strVal val="#ppt_w"/>
                                          </p:val>
                                        </p:tav>
                                      </p:tavLst>
                                    </p:anim>
                                    <p:anim calcmode="lin" valueType="num">
                                      <p:cBhvr>
                                        <p:cTn id="14" dur="500" fill="hold"/>
                                        <p:tgtEl>
                                          <p:spTgt spid="23"/>
                                        </p:tgtEl>
                                        <p:attrNameLst>
                                          <p:attrName>ppt_h</p:attrName>
                                        </p:attrNameLst>
                                      </p:cBhvr>
                                      <p:tavLst>
                                        <p:tav tm="0">
                                          <p:val>
                                            <p:fltVal val="0"/>
                                          </p:val>
                                        </p:tav>
                                        <p:tav tm="100000">
                                          <p:val>
                                            <p:strVal val="#ppt_h"/>
                                          </p:val>
                                        </p:tav>
                                      </p:tavLst>
                                    </p:anim>
                                    <p:animEffect transition="in" filter="fade">
                                      <p:cBhvr>
                                        <p:cTn id="15" dur="500"/>
                                        <p:tgtEl>
                                          <p:spTgt spid="23"/>
                                        </p:tgtEl>
                                      </p:cBhvr>
                                    </p:animEffect>
                                  </p:childTnLst>
                                </p:cTn>
                              </p:par>
                            </p:childTnLst>
                          </p:cTn>
                        </p:par>
                        <p:par>
                          <p:cTn id="16" fill="hold">
                            <p:stCondLst>
                              <p:cond delay="1000"/>
                            </p:stCondLst>
                            <p:childTnLst>
                              <p:par>
                                <p:cTn id="17" presetID="14" presetClass="entr" presetSubtype="10" fill="hold" grpId="0" nodeType="afterEffect">
                                  <p:stCondLst>
                                    <p:cond delay="0"/>
                                  </p:stCondLst>
                                  <p:childTnLst>
                                    <p:set>
                                      <p:cBhvr>
                                        <p:cTn id="18" dur="1" fill="hold">
                                          <p:stCondLst>
                                            <p:cond delay="0"/>
                                          </p:stCondLst>
                                        </p:cTn>
                                        <p:tgtEl>
                                          <p:spTgt spid="22"/>
                                        </p:tgtEl>
                                        <p:attrNameLst>
                                          <p:attrName>style.visibility</p:attrName>
                                        </p:attrNameLst>
                                      </p:cBhvr>
                                      <p:to>
                                        <p:strVal val="visible"/>
                                      </p:to>
                                    </p:set>
                                    <p:animEffect transition="in" filter="randombar(horizontal)">
                                      <p:cBhvr>
                                        <p:cTn id="19" dur="500"/>
                                        <p:tgtEl>
                                          <p:spTgt spid="22"/>
                                        </p:tgtEl>
                                      </p:cBhvr>
                                    </p:animEffect>
                                  </p:childTnLst>
                                </p:cTn>
                              </p:par>
                            </p:childTnLst>
                          </p:cTn>
                        </p:par>
                        <p:par>
                          <p:cTn id="20" fill="hold">
                            <p:stCondLst>
                              <p:cond delay="1500"/>
                            </p:stCondLst>
                            <p:childTnLst>
                              <p:par>
                                <p:cTn id="21" presetID="14" presetClass="entr" presetSubtype="10" fill="hold" grpId="0" nodeType="afterEffect">
                                  <p:stCondLst>
                                    <p:cond delay="0"/>
                                  </p:stCondLst>
                                  <p:childTnLst>
                                    <p:set>
                                      <p:cBhvr>
                                        <p:cTn id="22" dur="1" fill="hold">
                                          <p:stCondLst>
                                            <p:cond delay="0"/>
                                          </p:stCondLst>
                                        </p:cTn>
                                        <p:tgtEl>
                                          <p:spTgt spid="7"/>
                                        </p:tgtEl>
                                        <p:attrNameLst>
                                          <p:attrName>style.visibility</p:attrName>
                                        </p:attrNameLst>
                                      </p:cBhvr>
                                      <p:to>
                                        <p:strVal val="visible"/>
                                      </p:to>
                                    </p:set>
                                    <p:animEffect transition="in" filter="randombar(horizontal)">
                                      <p:cBhvr>
                                        <p:cTn id="23" dur="500"/>
                                        <p:tgtEl>
                                          <p:spTgt spid="7"/>
                                        </p:tgtEl>
                                      </p:cBhvr>
                                    </p:animEffect>
                                  </p:childTnLst>
                                </p:cTn>
                              </p:par>
                            </p:childTnLst>
                          </p:cTn>
                        </p:par>
                        <p:par>
                          <p:cTn id="24" fill="hold">
                            <p:stCondLst>
                              <p:cond delay="2000"/>
                            </p:stCondLst>
                            <p:childTnLst>
                              <p:par>
                                <p:cTn id="25" presetID="14" presetClass="entr" presetSubtype="10" fill="hold" grpId="0" nodeType="afterEffect">
                                  <p:stCondLst>
                                    <p:cond delay="0"/>
                                  </p:stCondLst>
                                  <p:childTnLst>
                                    <p:set>
                                      <p:cBhvr>
                                        <p:cTn id="26" dur="1" fill="hold">
                                          <p:stCondLst>
                                            <p:cond delay="0"/>
                                          </p:stCondLst>
                                        </p:cTn>
                                        <p:tgtEl>
                                          <p:spTgt spid="8"/>
                                        </p:tgtEl>
                                        <p:attrNameLst>
                                          <p:attrName>style.visibility</p:attrName>
                                        </p:attrNameLst>
                                      </p:cBhvr>
                                      <p:to>
                                        <p:strVal val="visible"/>
                                      </p:to>
                                    </p:set>
                                    <p:animEffect transition="in" filter="randombar(horizontal)">
                                      <p:cBhvr>
                                        <p:cTn id="27"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animBg="1"/>
      <p:bldP spid="22" grpId="0"/>
      <p:bldP spid="23" grpId="0"/>
      <p:bldP spid="7" grpId="0" animBg="1"/>
      <p:bldP spid="8" grpId="0" animBg="1"/>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矩形 31"/>
          <p:cNvSpPr/>
          <p:nvPr/>
        </p:nvSpPr>
        <p:spPr bwMode="auto">
          <a:xfrm>
            <a:off x="578557" y="389336"/>
            <a:ext cx="324672" cy="599032"/>
          </a:xfrm>
          <a:prstGeom prst="rect">
            <a:avLst/>
          </a:prstGeom>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91440" tIns="45720" rIns="91440" bIns="45720" numCol="1" rtlCol="0" anchor="t" anchorCtr="0" compatLnSpc="1"/>
          <a:lstStyle/>
          <a:p>
            <a:pPr marL="0" marR="0" indent="0" algn="l" defTabSz="914400" rtl="0" eaLnBrk="1" fontAlgn="base" latinLnBrk="0" hangingPunct="1">
              <a:lnSpc>
                <a:spcPct val="100000"/>
              </a:lnSpc>
              <a:spcBef>
                <a:spcPct val="0"/>
              </a:spcBef>
              <a:spcAft>
                <a:spcPct val="0"/>
              </a:spcAft>
              <a:buClrTx/>
              <a:buSzTx/>
              <a:buFontTx/>
              <a:buNone/>
            </a:pPr>
            <a:endParaRPr kumimoji="0" lang="zh-CN" altLang="en-US" sz="1800" b="1" i="0" u="none" strike="noStrike" cap="none" normalizeH="0" baseline="0" smtClean="0">
              <a:ln>
                <a:noFill/>
              </a:ln>
              <a:solidFill>
                <a:schemeClr val="tx1"/>
              </a:solidFill>
              <a:effectLst/>
              <a:latin typeface="Arial" panose="020B0604020202020204" pitchFamily="34" charset="0"/>
              <a:ea typeface="微软雅黑" panose="020B0503020204020204" pitchFamily="34" charset="-122"/>
            </a:endParaRPr>
          </a:p>
        </p:txBody>
      </p:sp>
      <p:sp>
        <p:nvSpPr>
          <p:cNvPr id="33" name="矩形 32"/>
          <p:cNvSpPr/>
          <p:nvPr/>
        </p:nvSpPr>
        <p:spPr>
          <a:xfrm>
            <a:off x="903229" y="477255"/>
            <a:ext cx="6210675" cy="423193"/>
          </a:xfrm>
          <a:prstGeom prst="rect">
            <a:avLst/>
          </a:prstGeom>
        </p:spPr>
        <p:txBody>
          <a:bodyPr wrap="none" lIns="68580" tIns="34290" rIns="68580" bIns="34290">
            <a:spAutoFit/>
          </a:bodyPr>
          <a:lstStyle/>
          <a:p>
            <a:r>
              <a:rPr lang="zh-CN" altLang="en-US" sz="2300" dirty="0">
                <a:solidFill>
                  <a:schemeClr val="accent1"/>
                </a:solidFill>
                <a:latin typeface="Agency FB" panose="020B0503020202020204" pitchFamily="34" charset="0"/>
              </a:rPr>
              <a:t>责任链</a:t>
            </a:r>
            <a:r>
              <a:rPr lang="zh-CN" altLang="en-US" sz="2300" dirty="0" smtClean="0">
                <a:solidFill>
                  <a:schemeClr val="accent1"/>
                </a:solidFill>
                <a:latin typeface="Agency FB" panose="020B0503020202020204" pitchFamily="34" charset="0"/>
              </a:rPr>
              <a:t>模式 </a:t>
            </a:r>
            <a:r>
              <a:rPr lang="zh-CN" altLang="en-US" sz="2300" dirty="0">
                <a:solidFill>
                  <a:schemeClr val="accent1"/>
                </a:solidFill>
                <a:latin typeface="Agency FB" panose="020B0503020202020204" pitchFamily="34" charset="0"/>
              </a:rPr>
              <a:t> </a:t>
            </a:r>
            <a:r>
              <a:rPr lang="en-US" altLang="zh-CN" sz="2300" dirty="0">
                <a:solidFill>
                  <a:schemeClr val="accent1"/>
                </a:solidFill>
                <a:latin typeface="Agency FB" panose="020B0503020202020204" pitchFamily="34" charset="0"/>
              </a:rPr>
              <a:t>/</a:t>
            </a:r>
            <a:r>
              <a:rPr lang="zh-CN" altLang="en-US" sz="2300" dirty="0">
                <a:solidFill>
                  <a:schemeClr val="accent1"/>
                </a:solidFill>
                <a:latin typeface="Agency FB" panose="020B0503020202020204" pitchFamily="34" charset="0"/>
              </a:rPr>
              <a:t> </a:t>
            </a:r>
            <a:r>
              <a:rPr lang="en-US" altLang="zh-CN" sz="2300" dirty="0" smtClean="0">
                <a:solidFill>
                  <a:schemeClr val="accent1"/>
                </a:solidFill>
                <a:latin typeface="Agency FB" panose="020B0503020202020204" pitchFamily="34" charset="0"/>
              </a:rPr>
              <a:t>Chain of responsibility pattern</a:t>
            </a:r>
            <a:endParaRPr lang="zh-CN" altLang="en-US" sz="2300" dirty="0">
              <a:solidFill>
                <a:schemeClr val="accent1"/>
              </a:solidFill>
              <a:latin typeface="Agency FB" panose="020B0503020202020204" pitchFamily="34" charset="0"/>
            </a:endParaRPr>
          </a:p>
        </p:txBody>
      </p:sp>
      <p:sp>
        <p:nvSpPr>
          <p:cNvPr id="4" name="矩形 42"/>
          <p:cNvSpPr>
            <a:spLocks noChangeArrowheads="1"/>
          </p:cNvSpPr>
          <p:nvPr/>
        </p:nvSpPr>
        <p:spPr bwMode="auto">
          <a:xfrm>
            <a:off x="903228" y="1200944"/>
            <a:ext cx="7783571" cy="25822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lvl1pPr defTabSz="1216025">
              <a:defRPr>
                <a:solidFill>
                  <a:schemeClr val="tx1"/>
                </a:solidFill>
                <a:latin typeface="Calibri" panose="020F0502020204030204" pitchFamily="34" charset="0"/>
                <a:ea typeface="宋体" panose="02010600030101010101" pitchFamily="2" charset="-122"/>
              </a:defRPr>
            </a:lvl1pPr>
            <a:lvl2pPr marL="742950" indent="-285750" defTabSz="1216025">
              <a:defRPr>
                <a:solidFill>
                  <a:schemeClr val="tx1"/>
                </a:solidFill>
                <a:latin typeface="Calibri" panose="020F0502020204030204" pitchFamily="34" charset="0"/>
                <a:ea typeface="宋体" panose="02010600030101010101" pitchFamily="2" charset="-122"/>
              </a:defRPr>
            </a:lvl2pPr>
            <a:lvl3pPr marL="1143000" indent="-228600" defTabSz="1216025">
              <a:defRPr>
                <a:solidFill>
                  <a:schemeClr val="tx1"/>
                </a:solidFill>
                <a:latin typeface="Calibri" panose="020F0502020204030204" pitchFamily="34" charset="0"/>
                <a:ea typeface="宋体" panose="02010600030101010101" pitchFamily="2" charset="-122"/>
              </a:defRPr>
            </a:lvl3pPr>
            <a:lvl4pPr marL="1600200" indent="-228600" defTabSz="1216025">
              <a:defRPr>
                <a:solidFill>
                  <a:schemeClr val="tx1"/>
                </a:solidFill>
                <a:latin typeface="Calibri" panose="020F0502020204030204" pitchFamily="34" charset="0"/>
                <a:ea typeface="宋体" panose="02010600030101010101" pitchFamily="2" charset="-122"/>
              </a:defRPr>
            </a:lvl4pPr>
            <a:lvl5pPr marL="2057400" indent="-228600" defTabSz="1216025">
              <a:defRPr>
                <a:solidFill>
                  <a:schemeClr val="tx1"/>
                </a:solidFill>
                <a:latin typeface="Calibri" panose="020F0502020204030204" pitchFamily="34" charset="0"/>
                <a:ea typeface="宋体" panose="02010600030101010101" pitchFamily="2" charset="-122"/>
              </a:defRPr>
            </a:lvl5pPr>
            <a:lvl6pPr marL="25146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r>
              <a:rPr lang="zh-CN" altLang="en-US" sz="1600" dirty="0">
                <a:solidFill>
                  <a:srgbClr val="FF0000"/>
                </a:solidFill>
                <a:latin typeface="微软雅黑" panose="020B0503020204020204" pitchFamily="34" charset="-122"/>
                <a:ea typeface="微软雅黑" panose="020B0503020204020204" pitchFamily="34" charset="-122"/>
                <a:sym typeface="Arial" panose="020B0604020202020204" pitchFamily="34" charset="0"/>
              </a:rPr>
              <a:t>定义</a:t>
            </a:r>
            <a:r>
              <a:rPr lang="zh-CN" altLang="en-US" sz="1600" dirty="0" smtClean="0">
                <a:solidFill>
                  <a:srgbClr val="FF0000"/>
                </a:solidFill>
                <a:latin typeface="微软雅黑" panose="020B0503020204020204" pitchFamily="34" charset="-122"/>
                <a:ea typeface="微软雅黑" panose="020B0503020204020204" pitchFamily="34" charset="-122"/>
                <a:sym typeface="Arial" panose="020B0604020202020204" pitchFamily="34" charset="0"/>
              </a:rPr>
              <a:t>：</a:t>
            </a:r>
            <a:r>
              <a:rPr lang="zh-CN" altLang="en-US" sz="1100" dirty="0">
                <a:latin typeface="微软雅黑" panose="020B0503020204020204" pitchFamily="34" charset="-122"/>
                <a:ea typeface="微软雅黑" panose="020B0503020204020204" pitchFamily="34" charset="-122"/>
              </a:rPr>
              <a:t>使多个对象都有机会处理请求，从而避免请求的发送者和接收者之间的耦合关系。将这些对象连成一条链，并沿着这条链传递该请求，直到有一个对象处理它为止。有多个的对象可以处理一个请求，哪个对象处理该请求运行时刻自动确定。</a:t>
            </a:r>
            <a:endParaRPr lang="en-US" altLang="zh-CN" sz="1100" dirty="0">
              <a:latin typeface="微软雅黑" panose="020B0503020204020204" pitchFamily="34" charset="-122"/>
              <a:ea typeface="微软雅黑" panose="020B0503020204020204" pitchFamily="34" charset="-122"/>
            </a:endParaRPr>
          </a:p>
          <a:p>
            <a:r>
              <a:rPr lang="zh-CN" altLang="en-US" sz="1100" dirty="0">
                <a:latin typeface="微软雅黑" panose="020B0503020204020204" pitchFamily="34" charset="-122"/>
                <a:ea typeface="微软雅黑" panose="020B0503020204020204" pitchFamily="34" charset="-122"/>
              </a:rPr>
              <a:t>你想在不明确指定接收者的情况下，向多个对象中的一个提交一个请求。可处理一个请求的对象集合应被动态指定</a:t>
            </a:r>
            <a:r>
              <a:rPr lang="zh-CN" altLang="en-US" sz="1100" dirty="0" smtClean="0">
                <a:latin typeface="微软雅黑" panose="020B0503020204020204" pitchFamily="34" charset="-122"/>
                <a:ea typeface="微软雅黑" panose="020B0503020204020204" pitchFamily="34" charset="-122"/>
              </a:rPr>
              <a:t>。</a:t>
            </a:r>
            <a:endParaRPr lang="zh-CN" altLang="en-US" sz="1100" dirty="0">
              <a:latin typeface="微软雅黑" panose="020B0503020204020204" pitchFamily="34" charset="-122"/>
              <a:ea typeface="微软雅黑" panose="020B0503020204020204" pitchFamily="34" charset="-122"/>
            </a:endParaRPr>
          </a:p>
          <a:p>
            <a:pPr>
              <a:lnSpc>
                <a:spcPct val="120000"/>
              </a:lnSpc>
              <a:spcBef>
                <a:spcPct val="20000"/>
              </a:spcBef>
            </a:pPr>
            <a:endParaRPr lang="en-US" altLang="zh-CN" sz="1200" dirty="0" smtClean="0">
              <a:solidFill>
                <a:schemeClr val="tx1">
                  <a:lumMod val="95000"/>
                  <a:lumOff val="5000"/>
                </a:schemeClr>
              </a:solidFill>
              <a:latin typeface="微软雅黑" panose="020B0503020204020204" pitchFamily="34" charset="-122"/>
              <a:ea typeface="微软雅黑" panose="020B0503020204020204" pitchFamily="34" charset="-122"/>
              <a:sym typeface="Arial" panose="020B0604020202020204" pitchFamily="34" charset="0"/>
            </a:endParaRPr>
          </a:p>
          <a:p>
            <a:pPr>
              <a:lnSpc>
                <a:spcPct val="120000"/>
              </a:lnSpc>
              <a:spcBef>
                <a:spcPct val="20000"/>
              </a:spcBef>
            </a:pPr>
            <a:r>
              <a:rPr lang="zh-CN" altLang="en-US" sz="1600" dirty="0" smtClean="0">
                <a:solidFill>
                  <a:srgbClr val="FF0000"/>
                </a:solidFill>
                <a:latin typeface="微软雅黑" panose="020B0503020204020204" pitchFamily="34" charset="-122"/>
                <a:ea typeface="微软雅黑" panose="020B0503020204020204" pitchFamily="34" charset="-122"/>
                <a:sym typeface="Arial" panose="020B0604020202020204" pitchFamily="34" charset="0"/>
              </a:rPr>
              <a:t>角色：</a:t>
            </a:r>
            <a:endParaRPr lang="en-US" altLang="zh-CN" sz="1600" dirty="0">
              <a:solidFill>
                <a:srgbClr val="FF0000"/>
              </a:solidFill>
              <a:latin typeface="微软雅黑" panose="020B0503020204020204" pitchFamily="34" charset="-122"/>
              <a:ea typeface="微软雅黑" panose="020B0503020204020204" pitchFamily="34" charset="-122"/>
              <a:sym typeface="Arial" panose="020B0604020202020204" pitchFamily="34" charset="0"/>
            </a:endParaRPr>
          </a:p>
          <a:p>
            <a:pPr marL="171450" indent="-171450">
              <a:lnSpc>
                <a:spcPct val="120000"/>
              </a:lnSpc>
              <a:buFont typeface="Wingdings" panose="05000000000000000000" pitchFamily="2" charset="2"/>
              <a:buChar char="l"/>
            </a:pPr>
            <a:r>
              <a:rPr lang="zh-CN" altLang="en-US" sz="1100" dirty="0">
                <a:solidFill>
                  <a:srgbClr val="FF0000"/>
                </a:solidFill>
                <a:latin typeface="微软雅黑" panose="020B0503020204020204" pitchFamily="34" charset="-122"/>
                <a:ea typeface="微软雅黑" panose="020B0503020204020204" pitchFamily="34" charset="-122"/>
                <a:sym typeface="Arial" panose="020B0604020202020204" pitchFamily="34" charset="0"/>
              </a:rPr>
              <a:t>抽象处理者</a:t>
            </a:r>
            <a:r>
              <a:rPr lang="en-US" altLang="zh-CN" sz="1100" dirty="0">
                <a:solidFill>
                  <a:srgbClr val="FF0000"/>
                </a:solidFill>
                <a:latin typeface="微软雅黑" panose="020B0503020204020204" pitchFamily="34" charset="-122"/>
                <a:ea typeface="微软雅黑" panose="020B0503020204020204" pitchFamily="34" charset="-122"/>
                <a:sym typeface="Arial" panose="020B0604020202020204" pitchFamily="34" charset="0"/>
              </a:rPr>
              <a:t>(Handler)</a:t>
            </a:r>
            <a:r>
              <a:rPr lang="zh-CN" altLang="en-US" sz="1100" dirty="0">
                <a:solidFill>
                  <a:srgbClr val="FF0000"/>
                </a:solidFill>
                <a:latin typeface="微软雅黑" panose="020B0503020204020204" pitchFamily="34" charset="-122"/>
                <a:ea typeface="微软雅黑" panose="020B0503020204020204" pitchFamily="34" charset="-122"/>
                <a:sym typeface="Arial" panose="020B0604020202020204" pitchFamily="34" charset="0"/>
              </a:rPr>
              <a:t>角色：</a:t>
            </a:r>
            <a:r>
              <a:rPr lang="zh-CN" altLang="en-US" sz="1100" dirty="0">
                <a:latin typeface="微软雅黑" panose="020B0503020204020204" pitchFamily="34" charset="-122"/>
                <a:ea typeface="微软雅黑" panose="020B0503020204020204" pitchFamily="34" charset="-122"/>
                <a:sym typeface="Arial" panose="020B0604020202020204" pitchFamily="34" charset="0"/>
              </a:rPr>
              <a:t>定义出一个处理请求的接口。如果需要，接口可以定义 出一个方法以设定和返回对下家的引用。这个角色通常由一</a:t>
            </a:r>
            <a:r>
              <a:rPr lang="zh-CN" altLang="en-US" sz="1100" dirty="0" smtClean="0">
                <a:latin typeface="微软雅黑" panose="020B0503020204020204" pitchFamily="34" charset="-122"/>
                <a:ea typeface="微软雅黑" panose="020B0503020204020204" pitchFamily="34" charset="-122"/>
                <a:sym typeface="Arial" panose="020B0604020202020204" pitchFamily="34" charset="0"/>
              </a:rPr>
              <a:t>个抽象</a:t>
            </a:r>
            <a:r>
              <a:rPr lang="zh-CN" altLang="en-US" sz="1100" dirty="0">
                <a:latin typeface="微软雅黑" panose="020B0503020204020204" pitchFamily="34" charset="-122"/>
                <a:ea typeface="微软雅黑" panose="020B0503020204020204" pitchFamily="34" charset="-122"/>
                <a:sym typeface="Arial" panose="020B0604020202020204" pitchFamily="34" charset="0"/>
              </a:rPr>
              <a:t>类</a:t>
            </a:r>
            <a:r>
              <a:rPr lang="zh-CN" altLang="en-US" sz="1100" dirty="0" smtClean="0">
                <a:latin typeface="微软雅黑" panose="020B0503020204020204" pitchFamily="34" charset="-122"/>
                <a:ea typeface="微软雅黑" panose="020B0503020204020204" pitchFamily="34" charset="-122"/>
                <a:sym typeface="Arial" panose="020B0604020202020204" pitchFamily="34" charset="0"/>
              </a:rPr>
              <a:t>或者接口</a:t>
            </a:r>
            <a:r>
              <a:rPr lang="zh-CN" altLang="en-US" sz="1100" dirty="0">
                <a:latin typeface="微软雅黑" panose="020B0503020204020204" pitchFamily="34" charset="-122"/>
                <a:ea typeface="微软雅黑" panose="020B0503020204020204" pitchFamily="34" charset="-122"/>
                <a:sym typeface="Arial" panose="020B0604020202020204" pitchFamily="34" charset="0"/>
              </a:rPr>
              <a:t>实现</a:t>
            </a:r>
            <a:r>
              <a:rPr lang="zh-CN" altLang="en-US" sz="1100" dirty="0" smtClean="0">
                <a:latin typeface="微软雅黑" panose="020B0503020204020204" pitchFamily="34" charset="-122"/>
                <a:ea typeface="微软雅黑" panose="020B0503020204020204" pitchFamily="34" charset="-122"/>
                <a:sym typeface="Arial" panose="020B0604020202020204" pitchFamily="34" charset="0"/>
              </a:rPr>
              <a:t>。</a:t>
            </a:r>
            <a:endParaRPr lang="zh-CN" altLang="en-US" sz="1100" dirty="0">
              <a:latin typeface="微软雅黑" panose="020B0503020204020204" pitchFamily="34" charset="-122"/>
              <a:ea typeface="微软雅黑" panose="020B0503020204020204" pitchFamily="34" charset="-122"/>
              <a:sym typeface="Arial" panose="020B0604020202020204" pitchFamily="34" charset="0"/>
            </a:endParaRPr>
          </a:p>
          <a:p>
            <a:pPr marL="171450" indent="-171450">
              <a:lnSpc>
                <a:spcPct val="120000"/>
              </a:lnSpc>
              <a:buFont typeface="Wingdings" panose="05000000000000000000" pitchFamily="2" charset="2"/>
              <a:buChar char="l"/>
            </a:pPr>
            <a:r>
              <a:rPr lang="zh-CN" altLang="en-US" sz="1100" dirty="0">
                <a:solidFill>
                  <a:srgbClr val="FF0000"/>
                </a:solidFill>
                <a:latin typeface="微软雅黑" panose="020B0503020204020204" pitchFamily="34" charset="-122"/>
                <a:ea typeface="微软雅黑" panose="020B0503020204020204" pitchFamily="34" charset="-122"/>
                <a:sym typeface="Arial" panose="020B0604020202020204" pitchFamily="34" charset="0"/>
              </a:rPr>
              <a:t>具体处理者</a:t>
            </a:r>
            <a:r>
              <a:rPr lang="en-US" altLang="zh-CN" sz="1100" dirty="0">
                <a:solidFill>
                  <a:srgbClr val="FF0000"/>
                </a:solidFill>
                <a:latin typeface="微软雅黑" panose="020B0503020204020204" pitchFamily="34" charset="-122"/>
                <a:ea typeface="微软雅黑" panose="020B0503020204020204" pitchFamily="34" charset="-122"/>
                <a:sym typeface="Arial" panose="020B0604020202020204" pitchFamily="34" charset="0"/>
              </a:rPr>
              <a:t>(</a:t>
            </a:r>
            <a:r>
              <a:rPr lang="en-US" altLang="zh-CN" sz="1100" dirty="0" err="1">
                <a:solidFill>
                  <a:srgbClr val="FF0000"/>
                </a:solidFill>
                <a:latin typeface="微软雅黑" panose="020B0503020204020204" pitchFamily="34" charset="-122"/>
                <a:ea typeface="微软雅黑" panose="020B0503020204020204" pitchFamily="34" charset="-122"/>
                <a:sym typeface="Arial" panose="020B0604020202020204" pitchFamily="34" charset="0"/>
              </a:rPr>
              <a:t>ConcreteHandler</a:t>
            </a:r>
            <a:r>
              <a:rPr lang="en-US" altLang="zh-CN" sz="1100" dirty="0">
                <a:solidFill>
                  <a:srgbClr val="FF0000"/>
                </a:solidFill>
                <a:latin typeface="微软雅黑" panose="020B0503020204020204" pitchFamily="34" charset="-122"/>
                <a:ea typeface="微软雅黑" panose="020B0503020204020204" pitchFamily="34" charset="-122"/>
                <a:sym typeface="Arial" panose="020B0604020202020204" pitchFamily="34" charset="0"/>
              </a:rPr>
              <a:t>)</a:t>
            </a:r>
            <a:r>
              <a:rPr lang="zh-CN" altLang="en-US" sz="1100" dirty="0">
                <a:solidFill>
                  <a:srgbClr val="FF0000"/>
                </a:solidFill>
                <a:latin typeface="微软雅黑" panose="020B0503020204020204" pitchFamily="34" charset="-122"/>
                <a:ea typeface="微软雅黑" panose="020B0503020204020204" pitchFamily="34" charset="-122"/>
                <a:sym typeface="Arial" panose="020B0604020202020204" pitchFamily="34" charset="0"/>
              </a:rPr>
              <a:t>角色：</a:t>
            </a:r>
            <a:r>
              <a:rPr lang="zh-CN" altLang="en-US" sz="1100" dirty="0">
                <a:latin typeface="微软雅黑" panose="020B0503020204020204" pitchFamily="34" charset="-122"/>
                <a:ea typeface="微软雅黑" panose="020B0503020204020204" pitchFamily="34" charset="-122"/>
                <a:sym typeface="Arial" panose="020B0604020202020204" pitchFamily="34" charset="0"/>
              </a:rPr>
              <a:t>具体处理者接到请求后，可以选择将请求处理掉，或者将请求传给下家。由于具体处理者持有对下家的引用，因此，如果需要，具体处理者可以访问下家</a:t>
            </a:r>
            <a:r>
              <a:rPr lang="zh-CN" altLang="en-US" sz="1100" dirty="0" smtClean="0">
                <a:latin typeface="微软雅黑" panose="020B0503020204020204" pitchFamily="34" charset="-122"/>
                <a:ea typeface="微软雅黑" panose="020B0503020204020204" pitchFamily="34" charset="-122"/>
                <a:sym typeface="Arial" panose="020B0604020202020204" pitchFamily="34" charset="0"/>
              </a:rPr>
              <a:t>。</a:t>
            </a:r>
            <a:endParaRPr lang="en-US" altLang="zh-CN" sz="1100" dirty="0">
              <a:latin typeface="微软雅黑" panose="020B0503020204020204" pitchFamily="34" charset="-122"/>
              <a:ea typeface="微软雅黑" panose="020B0503020204020204" pitchFamily="34" charset="-122"/>
              <a:sym typeface="Arial" panose="020B0604020202020204" pitchFamily="34" charset="0"/>
            </a:endParaRPr>
          </a:p>
          <a:p>
            <a:pPr marL="171450" indent="-171450">
              <a:lnSpc>
                <a:spcPct val="120000"/>
              </a:lnSpc>
              <a:spcBef>
                <a:spcPct val="20000"/>
              </a:spcBef>
              <a:buFont typeface="Wingdings" panose="05000000000000000000" pitchFamily="2" charset="2"/>
              <a:buChar char="l"/>
            </a:pPr>
            <a:endParaRPr lang="en-US" sz="1100" dirty="0">
              <a:solidFill>
                <a:srgbClr val="FF0000"/>
              </a:solidFill>
              <a:latin typeface="微软雅黑" panose="020B0503020204020204" pitchFamily="34" charset="-122"/>
              <a:ea typeface="微软雅黑" panose="020B0503020204020204" pitchFamily="34" charset="-122"/>
              <a:sym typeface="Arial" panose="020B0604020202020204" pitchFamily="34" charset="0"/>
            </a:endParaRPr>
          </a:p>
          <a:p>
            <a:pPr>
              <a:lnSpc>
                <a:spcPct val="120000"/>
              </a:lnSpc>
              <a:spcBef>
                <a:spcPct val="20000"/>
              </a:spcBef>
            </a:pPr>
            <a:r>
              <a:rPr lang="zh-CN" altLang="en-US" sz="1600" dirty="0" smtClean="0">
                <a:solidFill>
                  <a:srgbClr val="FF0000"/>
                </a:solidFill>
                <a:latin typeface="微软雅黑" panose="020B0503020204020204" pitchFamily="34" charset="-122"/>
                <a:ea typeface="微软雅黑" panose="020B0503020204020204" pitchFamily="34" charset="-122"/>
                <a:sym typeface="Arial" panose="020B0604020202020204" pitchFamily="34" charset="0"/>
              </a:rPr>
              <a:t>代码实例：</a:t>
            </a:r>
            <a:r>
              <a:rPr lang="zh-CN" altLang="en-US" sz="1600" dirty="0" smtClean="0">
                <a:solidFill>
                  <a:schemeClr val="tx1">
                    <a:lumMod val="95000"/>
                    <a:lumOff val="5000"/>
                  </a:schemeClr>
                </a:solidFill>
                <a:latin typeface="微软雅黑" panose="020B0503020204020204" pitchFamily="34" charset="-122"/>
                <a:ea typeface="微软雅黑" panose="020B0503020204020204" pitchFamily="34" charset="-122"/>
                <a:sym typeface="Arial" panose="020B0604020202020204" pitchFamily="34" charset="0"/>
              </a:rPr>
              <a:t>我要请假</a:t>
            </a:r>
            <a:endParaRPr sz="1600" dirty="0">
              <a:solidFill>
                <a:schemeClr val="tx1">
                  <a:lumMod val="95000"/>
                  <a:lumOff val="5000"/>
                </a:schemeClr>
              </a:solidFill>
              <a:latin typeface="微软雅黑" panose="020B0503020204020204" pitchFamily="34" charset="-122"/>
              <a:ea typeface="微软雅黑" panose="020B0503020204020204" pitchFamily="34" charset="-122"/>
              <a:sym typeface="Arial" panose="020B0604020202020204" pitchFamily="34" charset="0"/>
            </a:endParaRPr>
          </a:p>
        </p:txBody>
      </p:sp>
    </p:spTree>
  </p:cSld>
  <p:clrMapOvr>
    <a:masterClrMapping/>
  </p:clrMapOvr>
  <mc:AlternateContent xmlns:mc="http://schemas.openxmlformats.org/markup-compatibility/2006">
    <mc:Choice xmlns:p14="http://schemas.microsoft.com/office/powerpoint/2010/main" Requires="p14">
      <p:transition spd="slow" p14:dur="1600" advClick="0" advTm="3000">
        <p14:gallery dir="l"/>
      </p:transition>
    </mc:Choice>
    <mc:Fallback>
      <p:transition spd="slow" advClick="0" advTm="3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32"/>
                                        </p:tgtEl>
                                        <p:attrNameLst>
                                          <p:attrName>style.visibility</p:attrName>
                                        </p:attrNameLst>
                                      </p:cBhvr>
                                      <p:to>
                                        <p:strVal val="visible"/>
                                      </p:to>
                                    </p:set>
                                    <p:animEffect transition="in" filter="wipe(left)">
                                      <p:cBhvr>
                                        <p:cTn id="7" dur="500"/>
                                        <p:tgtEl>
                                          <p:spTgt spid="32"/>
                                        </p:tgtEl>
                                      </p:cBhvr>
                                    </p:animEffect>
                                  </p:childTnLst>
                                </p:cTn>
                              </p:par>
                            </p:childTnLst>
                          </p:cTn>
                        </p:par>
                        <p:par>
                          <p:cTn id="8" fill="hold">
                            <p:stCondLst>
                              <p:cond delay="500"/>
                            </p:stCondLst>
                            <p:childTnLst>
                              <p:par>
                                <p:cTn id="9" presetID="42" presetClass="entr" presetSubtype="0" fill="hold" grpId="0" nodeType="afterEffect">
                                  <p:stCondLst>
                                    <p:cond delay="0"/>
                                  </p:stCondLst>
                                  <p:childTnLst>
                                    <p:set>
                                      <p:cBhvr>
                                        <p:cTn id="10" dur="1" fill="hold">
                                          <p:stCondLst>
                                            <p:cond delay="0"/>
                                          </p:stCondLst>
                                        </p:cTn>
                                        <p:tgtEl>
                                          <p:spTgt spid="33"/>
                                        </p:tgtEl>
                                        <p:attrNameLst>
                                          <p:attrName>style.visibility</p:attrName>
                                        </p:attrNameLst>
                                      </p:cBhvr>
                                      <p:to>
                                        <p:strVal val="visible"/>
                                      </p:to>
                                    </p:set>
                                    <p:animEffect transition="in" filter="fade">
                                      <p:cBhvr>
                                        <p:cTn id="11" dur="1000"/>
                                        <p:tgtEl>
                                          <p:spTgt spid="33"/>
                                        </p:tgtEl>
                                      </p:cBhvr>
                                    </p:animEffect>
                                    <p:anim calcmode="lin" valueType="num">
                                      <p:cBhvr>
                                        <p:cTn id="12" dur="1000" fill="hold"/>
                                        <p:tgtEl>
                                          <p:spTgt spid="33"/>
                                        </p:tgtEl>
                                        <p:attrNameLst>
                                          <p:attrName>ppt_x</p:attrName>
                                        </p:attrNameLst>
                                      </p:cBhvr>
                                      <p:tavLst>
                                        <p:tav tm="0">
                                          <p:val>
                                            <p:strVal val="#ppt_x"/>
                                          </p:val>
                                        </p:tav>
                                        <p:tav tm="100000">
                                          <p:val>
                                            <p:strVal val="#ppt_x"/>
                                          </p:val>
                                        </p:tav>
                                      </p:tavLst>
                                    </p:anim>
                                    <p:anim calcmode="lin" valueType="num">
                                      <p:cBhvr>
                                        <p:cTn id="13" dur="1000" fill="hold"/>
                                        <p:tgtEl>
                                          <p:spTgt spid="33"/>
                                        </p:tgtEl>
                                        <p:attrNameLst>
                                          <p:attrName>ppt_y</p:attrName>
                                        </p:attrNameLst>
                                      </p:cBhvr>
                                      <p:tavLst>
                                        <p:tav tm="0">
                                          <p:val>
                                            <p:strVal val="#ppt_y+.1"/>
                                          </p:val>
                                        </p:tav>
                                        <p:tav tm="100000">
                                          <p:val>
                                            <p:strVal val="#ppt_y"/>
                                          </p:val>
                                        </p:tav>
                                      </p:tavLst>
                                    </p:anim>
                                  </p:childTnLst>
                                </p:cTn>
                              </p:par>
                            </p:childTnLst>
                          </p:cTn>
                        </p:par>
                        <p:par>
                          <p:cTn id="14" fill="hold">
                            <p:stCondLst>
                              <p:cond delay="1500"/>
                            </p:stCondLst>
                            <p:childTnLst>
                              <p:par>
                                <p:cTn id="15" presetID="2" presetClass="entr" presetSubtype="4" fill="hold" grpId="0" nodeType="afterEffect">
                                  <p:stCondLst>
                                    <p:cond delay="0"/>
                                  </p:stCondLst>
                                  <p:childTnLst>
                                    <p:set>
                                      <p:cBhvr>
                                        <p:cTn id="16" dur="1" fill="hold">
                                          <p:stCondLst>
                                            <p:cond delay="0"/>
                                          </p:stCondLst>
                                        </p:cTn>
                                        <p:tgtEl>
                                          <p:spTgt spid="4"/>
                                        </p:tgtEl>
                                        <p:attrNameLst>
                                          <p:attrName>style.visibility</p:attrName>
                                        </p:attrNameLst>
                                      </p:cBhvr>
                                      <p:to>
                                        <p:strVal val="visible"/>
                                      </p:to>
                                    </p:set>
                                    <p:anim calcmode="lin" valueType="num">
                                      <p:cBhvr additive="base">
                                        <p:cTn id="17" dur="500" fill="hold"/>
                                        <p:tgtEl>
                                          <p:spTgt spid="4"/>
                                        </p:tgtEl>
                                        <p:attrNameLst>
                                          <p:attrName>ppt_x</p:attrName>
                                        </p:attrNameLst>
                                      </p:cBhvr>
                                      <p:tavLst>
                                        <p:tav tm="0">
                                          <p:val>
                                            <p:strVal val="#ppt_x"/>
                                          </p:val>
                                        </p:tav>
                                        <p:tav tm="100000">
                                          <p:val>
                                            <p:strVal val="#ppt_x"/>
                                          </p:val>
                                        </p:tav>
                                      </p:tavLst>
                                    </p:anim>
                                    <p:anim calcmode="lin" valueType="num">
                                      <p:cBhvr additive="base">
                                        <p:cTn id="18" dur="500" fill="hold"/>
                                        <p:tgtEl>
                                          <p:spTgt spid="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2" grpId="0" animBg="1"/>
      <p:bldP spid="33" grpId="0"/>
      <p:bldP spid="4" grpId="0"/>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矩形 31"/>
          <p:cNvSpPr/>
          <p:nvPr/>
        </p:nvSpPr>
        <p:spPr bwMode="auto">
          <a:xfrm>
            <a:off x="578557" y="389336"/>
            <a:ext cx="324672" cy="599032"/>
          </a:xfrm>
          <a:prstGeom prst="rect">
            <a:avLst/>
          </a:prstGeom>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91440" tIns="45720" rIns="91440" bIns="45720" numCol="1" rtlCol="0" anchor="t" anchorCtr="0" compatLnSpc="1"/>
          <a:lstStyle/>
          <a:p>
            <a:pPr marL="0" marR="0" indent="0" algn="l" defTabSz="914400" rtl="0" eaLnBrk="1" fontAlgn="base" latinLnBrk="0" hangingPunct="1">
              <a:lnSpc>
                <a:spcPct val="100000"/>
              </a:lnSpc>
              <a:spcBef>
                <a:spcPct val="0"/>
              </a:spcBef>
              <a:spcAft>
                <a:spcPct val="0"/>
              </a:spcAft>
              <a:buClrTx/>
              <a:buSzTx/>
              <a:buFontTx/>
              <a:buNone/>
            </a:pPr>
            <a:endParaRPr kumimoji="0" lang="zh-CN" altLang="en-US" sz="1800" b="1" i="0" u="none" strike="noStrike" cap="none" normalizeH="0" baseline="0" smtClean="0">
              <a:ln>
                <a:noFill/>
              </a:ln>
              <a:solidFill>
                <a:schemeClr val="tx1"/>
              </a:solidFill>
              <a:effectLst/>
              <a:latin typeface="Arial" panose="020B0604020202020204" pitchFamily="34" charset="0"/>
              <a:ea typeface="微软雅黑" panose="020B0503020204020204" pitchFamily="34" charset="-122"/>
            </a:endParaRPr>
          </a:p>
        </p:txBody>
      </p:sp>
      <p:sp>
        <p:nvSpPr>
          <p:cNvPr id="33" name="矩形 32"/>
          <p:cNvSpPr/>
          <p:nvPr/>
        </p:nvSpPr>
        <p:spPr>
          <a:xfrm>
            <a:off x="903229" y="477255"/>
            <a:ext cx="4172232" cy="423193"/>
          </a:xfrm>
          <a:prstGeom prst="rect">
            <a:avLst/>
          </a:prstGeom>
        </p:spPr>
        <p:txBody>
          <a:bodyPr wrap="none" lIns="68580" tIns="34290" rIns="68580" bIns="34290">
            <a:spAutoFit/>
          </a:bodyPr>
          <a:lstStyle/>
          <a:p>
            <a:r>
              <a:rPr lang="zh-CN" altLang="en-US" sz="2300" dirty="0">
                <a:solidFill>
                  <a:schemeClr val="accent1"/>
                </a:solidFill>
                <a:latin typeface="Agency FB" panose="020B0503020202020204" pitchFamily="34" charset="0"/>
              </a:rPr>
              <a:t>命令</a:t>
            </a:r>
            <a:r>
              <a:rPr lang="zh-CN" altLang="en-US" sz="2300" dirty="0" smtClean="0">
                <a:solidFill>
                  <a:schemeClr val="accent1"/>
                </a:solidFill>
                <a:latin typeface="Agency FB" panose="020B0503020202020204" pitchFamily="34" charset="0"/>
              </a:rPr>
              <a:t>模式</a:t>
            </a:r>
            <a:r>
              <a:rPr lang="en-US" altLang="zh-CN" sz="2300" dirty="0">
                <a:solidFill>
                  <a:schemeClr val="accent1"/>
                </a:solidFill>
                <a:latin typeface="Agency FB" panose="020B0503020202020204" pitchFamily="34" charset="0"/>
              </a:rPr>
              <a:t> </a:t>
            </a:r>
            <a:r>
              <a:rPr lang="zh-CN" altLang="en-US" sz="2300" dirty="0">
                <a:solidFill>
                  <a:schemeClr val="accent1"/>
                </a:solidFill>
                <a:latin typeface="Agency FB" panose="020B0503020202020204" pitchFamily="34" charset="0"/>
              </a:rPr>
              <a:t> </a:t>
            </a:r>
            <a:r>
              <a:rPr lang="en-US" altLang="zh-CN" sz="2300" dirty="0">
                <a:solidFill>
                  <a:schemeClr val="accent1"/>
                </a:solidFill>
                <a:latin typeface="Agency FB" panose="020B0503020202020204" pitchFamily="34" charset="0"/>
              </a:rPr>
              <a:t>/</a:t>
            </a:r>
            <a:r>
              <a:rPr lang="zh-CN" altLang="en-US" sz="2300" dirty="0">
                <a:solidFill>
                  <a:schemeClr val="accent1"/>
                </a:solidFill>
                <a:latin typeface="Agency FB" panose="020B0503020202020204" pitchFamily="34" charset="0"/>
              </a:rPr>
              <a:t> </a:t>
            </a:r>
            <a:r>
              <a:rPr lang="en-US" altLang="zh-CN" sz="2300" dirty="0" smtClean="0">
                <a:solidFill>
                  <a:schemeClr val="accent1"/>
                </a:solidFill>
                <a:latin typeface="Agency FB" panose="020B0503020202020204" pitchFamily="34" charset="0"/>
              </a:rPr>
              <a:t>Command Pattern</a:t>
            </a:r>
            <a:endParaRPr lang="zh-CN" altLang="en-US" sz="2300" dirty="0">
              <a:solidFill>
                <a:schemeClr val="accent1"/>
              </a:solidFill>
              <a:latin typeface="Agency FB" panose="020B0503020202020204" pitchFamily="34" charset="0"/>
            </a:endParaRPr>
          </a:p>
        </p:txBody>
      </p:sp>
      <p:sp>
        <p:nvSpPr>
          <p:cNvPr id="4" name="矩形 42"/>
          <p:cNvSpPr>
            <a:spLocks noChangeArrowheads="1"/>
          </p:cNvSpPr>
          <p:nvPr/>
        </p:nvSpPr>
        <p:spPr bwMode="auto">
          <a:xfrm>
            <a:off x="903228" y="1200944"/>
            <a:ext cx="7783571" cy="2699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lvl1pPr defTabSz="1216025">
              <a:defRPr>
                <a:solidFill>
                  <a:schemeClr val="tx1"/>
                </a:solidFill>
                <a:latin typeface="Calibri" panose="020F0502020204030204" pitchFamily="34" charset="0"/>
                <a:ea typeface="宋体" panose="02010600030101010101" pitchFamily="2" charset="-122"/>
              </a:defRPr>
            </a:lvl1pPr>
            <a:lvl2pPr marL="742950" indent="-285750" defTabSz="1216025">
              <a:defRPr>
                <a:solidFill>
                  <a:schemeClr val="tx1"/>
                </a:solidFill>
                <a:latin typeface="Calibri" panose="020F0502020204030204" pitchFamily="34" charset="0"/>
                <a:ea typeface="宋体" panose="02010600030101010101" pitchFamily="2" charset="-122"/>
              </a:defRPr>
            </a:lvl2pPr>
            <a:lvl3pPr marL="1143000" indent="-228600" defTabSz="1216025">
              <a:defRPr>
                <a:solidFill>
                  <a:schemeClr val="tx1"/>
                </a:solidFill>
                <a:latin typeface="Calibri" panose="020F0502020204030204" pitchFamily="34" charset="0"/>
                <a:ea typeface="宋体" panose="02010600030101010101" pitchFamily="2" charset="-122"/>
              </a:defRPr>
            </a:lvl3pPr>
            <a:lvl4pPr marL="1600200" indent="-228600" defTabSz="1216025">
              <a:defRPr>
                <a:solidFill>
                  <a:schemeClr val="tx1"/>
                </a:solidFill>
                <a:latin typeface="Calibri" panose="020F0502020204030204" pitchFamily="34" charset="0"/>
                <a:ea typeface="宋体" panose="02010600030101010101" pitchFamily="2" charset="-122"/>
              </a:defRPr>
            </a:lvl4pPr>
            <a:lvl5pPr marL="2057400" indent="-228600" defTabSz="1216025">
              <a:defRPr>
                <a:solidFill>
                  <a:schemeClr val="tx1"/>
                </a:solidFill>
                <a:latin typeface="Calibri" panose="020F0502020204030204" pitchFamily="34" charset="0"/>
                <a:ea typeface="宋体" panose="02010600030101010101" pitchFamily="2" charset="-122"/>
              </a:defRPr>
            </a:lvl5pPr>
            <a:lvl6pPr marL="25146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nSpc>
                <a:spcPct val="120000"/>
              </a:lnSpc>
              <a:spcBef>
                <a:spcPct val="20000"/>
              </a:spcBef>
            </a:pPr>
            <a:r>
              <a:rPr lang="zh-CN" altLang="en-US" sz="1600" dirty="0">
                <a:solidFill>
                  <a:srgbClr val="FF0000"/>
                </a:solidFill>
                <a:latin typeface="微软雅黑" panose="020B0503020204020204" pitchFamily="34" charset="-122"/>
                <a:ea typeface="微软雅黑" panose="020B0503020204020204" pitchFamily="34" charset="-122"/>
                <a:sym typeface="Arial" panose="020B0604020202020204" pitchFamily="34" charset="0"/>
              </a:rPr>
              <a:t>定义</a:t>
            </a:r>
            <a:r>
              <a:rPr lang="zh-CN" altLang="en-US" sz="1600" dirty="0" smtClean="0">
                <a:solidFill>
                  <a:srgbClr val="FF0000"/>
                </a:solidFill>
                <a:latin typeface="微软雅黑" panose="020B0503020204020204" pitchFamily="34" charset="-122"/>
                <a:ea typeface="微软雅黑" panose="020B0503020204020204" pitchFamily="34" charset="-122"/>
                <a:sym typeface="Arial" panose="020B0604020202020204" pitchFamily="34" charset="0"/>
              </a:rPr>
              <a:t>：</a:t>
            </a:r>
            <a:r>
              <a:rPr lang="zh-CN" altLang="en-US" sz="1100" dirty="0">
                <a:latin typeface="微软雅黑" panose="020B0503020204020204" pitchFamily="34" charset="-122"/>
                <a:ea typeface="微软雅黑" panose="020B0503020204020204" pitchFamily="34" charset="-122"/>
              </a:rPr>
              <a:t>请求以命令的形式包裹在对象中，并传给调用对象。调用对象寻找可以处理该命令的合适的对象，并把该命令传给相应的对象，该对象执行命令。 </a:t>
            </a:r>
            <a:endParaRPr lang="en-US" altLang="zh-CN" sz="1100" dirty="0">
              <a:latin typeface="微软雅黑" panose="020B0503020204020204" pitchFamily="34" charset="-122"/>
              <a:ea typeface="微软雅黑" panose="020B0503020204020204" pitchFamily="34" charset="-122"/>
              <a:sym typeface="Arial" panose="020B0604020202020204" pitchFamily="34" charset="0"/>
            </a:endParaRPr>
          </a:p>
          <a:p>
            <a:pPr>
              <a:lnSpc>
                <a:spcPct val="120000"/>
              </a:lnSpc>
              <a:spcBef>
                <a:spcPct val="20000"/>
              </a:spcBef>
            </a:pPr>
            <a:endParaRPr lang="en-US" altLang="zh-CN" sz="1200" dirty="0" smtClean="0">
              <a:solidFill>
                <a:schemeClr val="tx1">
                  <a:lumMod val="95000"/>
                  <a:lumOff val="5000"/>
                </a:schemeClr>
              </a:solidFill>
              <a:latin typeface="微软雅黑" panose="020B0503020204020204" pitchFamily="34" charset="-122"/>
              <a:ea typeface="微软雅黑" panose="020B0503020204020204" pitchFamily="34" charset="-122"/>
              <a:sym typeface="Arial" panose="020B0604020202020204" pitchFamily="34" charset="0"/>
            </a:endParaRPr>
          </a:p>
          <a:p>
            <a:pPr>
              <a:lnSpc>
                <a:spcPct val="120000"/>
              </a:lnSpc>
              <a:spcBef>
                <a:spcPct val="20000"/>
              </a:spcBef>
            </a:pPr>
            <a:r>
              <a:rPr lang="zh-CN" altLang="en-US" sz="1600" dirty="0" smtClean="0">
                <a:solidFill>
                  <a:srgbClr val="FF0000"/>
                </a:solidFill>
                <a:latin typeface="微软雅黑" panose="020B0503020204020204" pitchFamily="34" charset="-122"/>
                <a:ea typeface="微软雅黑" panose="020B0503020204020204" pitchFamily="34" charset="-122"/>
                <a:sym typeface="Arial" panose="020B0604020202020204" pitchFamily="34" charset="0"/>
              </a:rPr>
              <a:t>角色：</a:t>
            </a:r>
            <a:endParaRPr lang="en-US" altLang="zh-CN" sz="1600" dirty="0">
              <a:solidFill>
                <a:srgbClr val="FF0000"/>
              </a:solidFill>
              <a:latin typeface="微软雅黑" panose="020B0503020204020204" pitchFamily="34" charset="-122"/>
              <a:ea typeface="微软雅黑" panose="020B0503020204020204" pitchFamily="34" charset="-122"/>
              <a:sym typeface="Arial" panose="020B0604020202020204" pitchFamily="34" charset="0"/>
            </a:endParaRPr>
          </a:p>
          <a:p>
            <a:pPr marL="171450" indent="-171450">
              <a:buFont typeface="Wingdings" panose="05000000000000000000" pitchFamily="2" charset="2"/>
              <a:buChar char="l"/>
            </a:pPr>
            <a:r>
              <a:rPr lang="en-US" altLang="zh-CN" sz="1100" dirty="0">
                <a:solidFill>
                  <a:srgbClr val="FF0000"/>
                </a:solidFill>
              </a:rPr>
              <a:t>Command</a:t>
            </a:r>
            <a:r>
              <a:rPr lang="zh-CN" altLang="en-US" sz="1100" dirty="0" smtClean="0">
                <a:solidFill>
                  <a:srgbClr val="FF0000"/>
                </a:solidFill>
              </a:rPr>
              <a:t>：</a:t>
            </a:r>
            <a:r>
              <a:rPr lang="zh-CN" altLang="en-US" sz="1100" dirty="0" smtClean="0"/>
              <a:t>定义</a:t>
            </a:r>
            <a:r>
              <a:rPr lang="zh-CN" altLang="en-US" sz="1100" dirty="0"/>
              <a:t>命令的接口，声明执行的方法。</a:t>
            </a:r>
            <a:endParaRPr lang="zh-CN" altLang="en-US" sz="1100" dirty="0"/>
          </a:p>
          <a:p>
            <a:pPr marL="171450" indent="-171450">
              <a:buFont typeface="Wingdings" panose="05000000000000000000" pitchFamily="2" charset="2"/>
              <a:buChar char="l"/>
            </a:pPr>
            <a:r>
              <a:rPr lang="en-US" altLang="zh-CN" sz="1100" dirty="0" err="1">
                <a:solidFill>
                  <a:srgbClr val="FF0000"/>
                </a:solidFill>
              </a:rPr>
              <a:t>ConcreteCommand</a:t>
            </a:r>
            <a:r>
              <a:rPr lang="zh-CN" altLang="en-US" sz="1100" dirty="0" smtClean="0">
                <a:solidFill>
                  <a:srgbClr val="FF0000"/>
                </a:solidFill>
              </a:rPr>
              <a:t>：</a:t>
            </a:r>
            <a:r>
              <a:rPr lang="zh-CN" altLang="en-US" sz="1100" dirty="0" smtClean="0"/>
              <a:t>命令</a:t>
            </a:r>
            <a:r>
              <a:rPr lang="zh-CN" altLang="en-US" sz="1100" dirty="0"/>
              <a:t>接口实现对象，是“虚”的实现；通常会持有接收者，并调用接收者的功能来完成命令要执行的操作。</a:t>
            </a:r>
            <a:endParaRPr lang="zh-CN" altLang="en-US" sz="1100" dirty="0"/>
          </a:p>
          <a:p>
            <a:pPr marL="171450" indent="-171450">
              <a:buFont typeface="Wingdings" panose="05000000000000000000" pitchFamily="2" charset="2"/>
              <a:buChar char="l"/>
            </a:pPr>
            <a:r>
              <a:rPr lang="en-US" altLang="zh-CN" sz="1100" dirty="0">
                <a:solidFill>
                  <a:srgbClr val="FF0000"/>
                </a:solidFill>
              </a:rPr>
              <a:t>Receiver</a:t>
            </a:r>
            <a:r>
              <a:rPr lang="zh-CN" altLang="en-US" sz="1100" dirty="0" smtClean="0">
                <a:solidFill>
                  <a:srgbClr val="FF0000"/>
                </a:solidFill>
              </a:rPr>
              <a:t>：</a:t>
            </a:r>
            <a:r>
              <a:rPr lang="zh-CN" altLang="en-US" sz="1100" dirty="0" smtClean="0"/>
              <a:t>接收者</a:t>
            </a:r>
            <a:r>
              <a:rPr lang="zh-CN" altLang="en-US" sz="1100" dirty="0"/>
              <a:t>，真正执行命令的对象。任何类都可能成为一个接收者，只要它能够实现命令要求实现的相应功能。</a:t>
            </a:r>
            <a:endParaRPr lang="zh-CN" altLang="en-US" sz="1100" dirty="0"/>
          </a:p>
          <a:p>
            <a:pPr marL="171450" indent="-171450">
              <a:buFont typeface="Wingdings" panose="05000000000000000000" pitchFamily="2" charset="2"/>
              <a:buChar char="l"/>
            </a:pPr>
            <a:r>
              <a:rPr lang="en-US" altLang="zh-CN" sz="1100" dirty="0">
                <a:solidFill>
                  <a:srgbClr val="FF0000"/>
                </a:solidFill>
              </a:rPr>
              <a:t>Invoker</a:t>
            </a:r>
            <a:r>
              <a:rPr lang="zh-CN" altLang="en-US" sz="1100" dirty="0" smtClean="0">
                <a:solidFill>
                  <a:srgbClr val="FF0000"/>
                </a:solidFill>
              </a:rPr>
              <a:t>：</a:t>
            </a:r>
            <a:r>
              <a:rPr lang="zh-CN" altLang="en-US" sz="1100" dirty="0" smtClean="0"/>
              <a:t>要求</a:t>
            </a:r>
            <a:r>
              <a:rPr lang="zh-CN" altLang="en-US" sz="1100" dirty="0"/>
              <a:t>命令对象执行请求，通常会持有命令对象，可以持有很多的命令对象。这个是客户端真正触发命令并要求命令执行相应操作的地方，也就是说相当于使用命令对象的入口。</a:t>
            </a:r>
            <a:endParaRPr lang="zh-CN" altLang="en-US" sz="1100" dirty="0"/>
          </a:p>
          <a:p>
            <a:pPr marL="171450" indent="-171450">
              <a:lnSpc>
                <a:spcPct val="120000"/>
              </a:lnSpc>
              <a:spcBef>
                <a:spcPct val="20000"/>
              </a:spcBef>
              <a:buFont typeface="Wingdings" panose="05000000000000000000" pitchFamily="2" charset="2"/>
              <a:buChar char="l"/>
            </a:pPr>
            <a:endParaRPr lang="en-US" sz="1100" dirty="0">
              <a:solidFill>
                <a:srgbClr val="FF0000"/>
              </a:solidFill>
              <a:latin typeface="微软雅黑" panose="020B0503020204020204" pitchFamily="34" charset="-122"/>
              <a:ea typeface="微软雅黑" panose="020B0503020204020204" pitchFamily="34" charset="-122"/>
              <a:sym typeface="Arial" panose="020B0604020202020204" pitchFamily="34" charset="0"/>
            </a:endParaRPr>
          </a:p>
          <a:p>
            <a:pPr>
              <a:lnSpc>
                <a:spcPct val="120000"/>
              </a:lnSpc>
              <a:spcBef>
                <a:spcPct val="20000"/>
              </a:spcBef>
            </a:pPr>
            <a:r>
              <a:rPr lang="zh-CN" altLang="en-US" sz="1600" dirty="0" smtClean="0">
                <a:solidFill>
                  <a:srgbClr val="FF0000"/>
                </a:solidFill>
                <a:latin typeface="微软雅黑" panose="020B0503020204020204" pitchFamily="34" charset="-122"/>
                <a:ea typeface="微软雅黑" panose="020B0503020204020204" pitchFamily="34" charset="-122"/>
                <a:sym typeface="Arial" panose="020B0604020202020204" pitchFamily="34" charset="0"/>
              </a:rPr>
              <a:t>代码实例：</a:t>
            </a:r>
            <a:r>
              <a:rPr lang="zh-CN" altLang="en-US" sz="1600" dirty="0" smtClean="0">
                <a:solidFill>
                  <a:schemeClr val="tx1">
                    <a:lumMod val="95000"/>
                    <a:lumOff val="5000"/>
                  </a:schemeClr>
                </a:solidFill>
                <a:latin typeface="微软雅黑" panose="020B0503020204020204" pitchFamily="34" charset="-122"/>
                <a:ea typeface="微软雅黑" panose="020B0503020204020204" pitchFamily="34" charset="-122"/>
                <a:sym typeface="Arial" panose="020B0604020202020204" pitchFamily="34" charset="0"/>
              </a:rPr>
              <a:t>电视遥控器</a:t>
            </a:r>
            <a:endParaRPr sz="1600" dirty="0">
              <a:solidFill>
                <a:schemeClr val="tx1">
                  <a:lumMod val="95000"/>
                  <a:lumOff val="5000"/>
                </a:schemeClr>
              </a:solidFill>
              <a:latin typeface="微软雅黑" panose="020B0503020204020204" pitchFamily="34" charset="-122"/>
              <a:ea typeface="微软雅黑" panose="020B0503020204020204" pitchFamily="34" charset="-122"/>
              <a:sym typeface="Arial" panose="020B0604020202020204" pitchFamily="34" charset="0"/>
            </a:endParaRPr>
          </a:p>
        </p:txBody>
      </p:sp>
    </p:spTree>
  </p:cSld>
  <p:clrMapOvr>
    <a:masterClrMapping/>
  </p:clrMapOvr>
  <mc:AlternateContent xmlns:mc="http://schemas.openxmlformats.org/markup-compatibility/2006">
    <mc:Choice xmlns:p14="http://schemas.microsoft.com/office/powerpoint/2010/main" Requires="p14">
      <p:transition spd="slow" p14:dur="1600" advClick="0" advTm="3000">
        <p14:gallery dir="l"/>
      </p:transition>
    </mc:Choice>
    <mc:Fallback>
      <p:transition spd="slow" advClick="0" advTm="3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32"/>
                                        </p:tgtEl>
                                        <p:attrNameLst>
                                          <p:attrName>style.visibility</p:attrName>
                                        </p:attrNameLst>
                                      </p:cBhvr>
                                      <p:to>
                                        <p:strVal val="visible"/>
                                      </p:to>
                                    </p:set>
                                    <p:animEffect transition="in" filter="wipe(left)">
                                      <p:cBhvr>
                                        <p:cTn id="7" dur="500"/>
                                        <p:tgtEl>
                                          <p:spTgt spid="32"/>
                                        </p:tgtEl>
                                      </p:cBhvr>
                                    </p:animEffect>
                                  </p:childTnLst>
                                </p:cTn>
                              </p:par>
                            </p:childTnLst>
                          </p:cTn>
                        </p:par>
                        <p:par>
                          <p:cTn id="8" fill="hold">
                            <p:stCondLst>
                              <p:cond delay="500"/>
                            </p:stCondLst>
                            <p:childTnLst>
                              <p:par>
                                <p:cTn id="9" presetID="42" presetClass="entr" presetSubtype="0" fill="hold" grpId="0" nodeType="afterEffect">
                                  <p:stCondLst>
                                    <p:cond delay="0"/>
                                  </p:stCondLst>
                                  <p:childTnLst>
                                    <p:set>
                                      <p:cBhvr>
                                        <p:cTn id="10" dur="1" fill="hold">
                                          <p:stCondLst>
                                            <p:cond delay="0"/>
                                          </p:stCondLst>
                                        </p:cTn>
                                        <p:tgtEl>
                                          <p:spTgt spid="33"/>
                                        </p:tgtEl>
                                        <p:attrNameLst>
                                          <p:attrName>style.visibility</p:attrName>
                                        </p:attrNameLst>
                                      </p:cBhvr>
                                      <p:to>
                                        <p:strVal val="visible"/>
                                      </p:to>
                                    </p:set>
                                    <p:animEffect transition="in" filter="fade">
                                      <p:cBhvr>
                                        <p:cTn id="11" dur="1000"/>
                                        <p:tgtEl>
                                          <p:spTgt spid="33"/>
                                        </p:tgtEl>
                                      </p:cBhvr>
                                    </p:animEffect>
                                    <p:anim calcmode="lin" valueType="num">
                                      <p:cBhvr>
                                        <p:cTn id="12" dur="1000" fill="hold"/>
                                        <p:tgtEl>
                                          <p:spTgt spid="33"/>
                                        </p:tgtEl>
                                        <p:attrNameLst>
                                          <p:attrName>ppt_x</p:attrName>
                                        </p:attrNameLst>
                                      </p:cBhvr>
                                      <p:tavLst>
                                        <p:tav tm="0">
                                          <p:val>
                                            <p:strVal val="#ppt_x"/>
                                          </p:val>
                                        </p:tav>
                                        <p:tav tm="100000">
                                          <p:val>
                                            <p:strVal val="#ppt_x"/>
                                          </p:val>
                                        </p:tav>
                                      </p:tavLst>
                                    </p:anim>
                                    <p:anim calcmode="lin" valueType="num">
                                      <p:cBhvr>
                                        <p:cTn id="13" dur="1000" fill="hold"/>
                                        <p:tgtEl>
                                          <p:spTgt spid="33"/>
                                        </p:tgtEl>
                                        <p:attrNameLst>
                                          <p:attrName>ppt_y</p:attrName>
                                        </p:attrNameLst>
                                      </p:cBhvr>
                                      <p:tavLst>
                                        <p:tav tm="0">
                                          <p:val>
                                            <p:strVal val="#ppt_y+.1"/>
                                          </p:val>
                                        </p:tav>
                                        <p:tav tm="100000">
                                          <p:val>
                                            <p:strVal val="#ppt_y"/>
                                          </p:val>
                                        </p:tav>
                                      </p:tavLst>
                                    </p:anim>
                                  </p:childTnLst>
                                </p:cTn>
                              </p:par>
                            </p:childTnLst>
                          </p:cTn>
                        </p:par>
                        <p:par>
                          <p:cTn id="14" fill="hold">
                            <p:stCondLst>
                              <p:cond delay="1500"/>
                            </p:stCondLst>
                            <p:childTnLst>
                              <p:par>
                                <p:cTn id="15" presetID="2" presetClass="entr" presetSubtype="4" fill="hold" grpId="0" nodeType="afterEffect">
                                  <p:stCondLst>
                                    <p:cond delay="0"/>
                                  </p:stCondLst>
                                  <p:childTnLst>
                                    <p:set>
                                      <p:cBhvr>
                                        <p:cTn id="16" dur="1" fill="hold">
                                          <p:stCondLst>
                                            <p:cond delay="0"/>
                                          </p:stCondLst>
                                        </p:cTn>
                                        <p:tgtEl>
                                          <p:spTgt spid="4"/>
                                        </p:tgtEl>
                                        <p:attrNameLst>
                                          <p:attrName>style.visibility</p:attrName>
                                        </p:attrNameLst>
                                      </p:cBhvr>
                                      <p:to>
                                        <p:strVal val="visible"/>
                                      </p:to>
                                    </p:set>
                                    <p:anim calcmode="lin" valueType="num">
                                      <p:cBhvr additive="base">
                                        <p:cTn id="17" dur="500" fill="hold"/>
                                        <p:tgtEl>
                                          <p:spTgt spid="4"/>
                                        </p:tgtEl>
                                        <p:attrNameLst>
                                          <p:attrName>ppt_x</p:attrName>
                                        </p:attrNameLst>
                                      </p:cBhvr>
                                      <p:tavLst>
                                        <p:tav tm="0">
                                          <p:val>
                                            <p:strVal val="#ppt_x"/>
                                          </p:val>
                                        </p:tav>
                                        <p:tav tm="100000">
                                          <p:val>
                                            <p:strVal val="#ppt_x"/>
                                          </p:val>
                                        </p:tav>
                                      </p:tavLst>
                                    </p:anim>
                                    <p:anim calcmode="lin" valueType="num">
                                      <p:cBhvr additive="base">
                                        <p:cTn id="18" dur="500" fill="hold"/>
                                        <p:tgtEl>
                                          <p:spTgt spid="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2" grpId="0" animBg="1"/>
      <p:bldP spid="33" grpId="0"/>
      <p:bldP spid="4" grpId="0"/>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矩形 31"/>
          <p:cNvSpPr/>
          <p:nvPr/>
        </p:nvSpPr>
        <p:spPr bwMode="auto">
          <a:xfrm>
            <a:off x="578557" y="389336"/>
            <a:ext cx="324672" cy="599032"/>
          </a:xfrm>
          <a:prstGeom prst="rect">
            <a:avLst/>
          </a:prstGeom>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91440" tIns="45720" rIns="91440" bIns="45720" numCol="1" rtlCol="0" anchor="t" anchorCtr="0" compatLnSpc="1"/>
          <a:lstStyle/>
          <a:p>
            <a:pPr marL="0" marR="0" indent="0" algn="l" defTabSz="914400" rtl="0" eaLnBrk="1" fontAlgn="base" latinLnBrk="0" hangingPunct="1">
              <a:lnSpc>
                <a:spcPct val="100000"/>
              </a:lnSpc>
              <a:spcBef>
                <a:spcPct val="0"/>
              </a:spcBef>
              <a:spcAft>
                <a:spcPct val="0"/>
              </a:spcAft>
              <a:buClrTx/>
              <a:buSzTx/>
              <a:buFontTx/>
              <a:buNone/>
            </a:pPr>
            <a:endParaRPr kumimoji="0" lang="zh-CN" altLang="en-US" sz="1800" b="1" i="0" u="none" strike="noStrike" cap="none" normalizeH="0" baseline="0" smtClean="0">
              <a:ln>
                <a:noFill/>
              </a:ln>
              <a:solidFill>
                <a:schemeClr val="tx1"/>
              </a:solidFill>
              <a:effectLst/>
              <a:latin typeface="Arial" panose="020B0604020202020204" pitchFamily="34" charset="0"/>
              <a:ea typeface="微软雅黑" panose="020B0503020204020204" pitchFamily="34" charset="-122"/>
            </a:endParaRPr>
          </a:p>
        </p:txBody>
      </p:sp>
      <p:sp>
        <p:nvSpPr>
          <p:cNvPr id="33" name="矩形 32"/>
          <p:cNvSpPr/>
          <p:nvPr/>
        </p:nvSpPr>
        <p:spPr>
          <a:xfrm>
            <a:off x="903229" y="477255"/>
            <a:ext cx="4662751" cy="423193"/>
          </a:xfrm>
          <a:prstGeom prst="rect">
            <a:avLst/>
          </a:prstGeom>
        </p:spPr>
        <p:txBody>
          <a:bodyPr wrap="none" lIns="68580" tIns="34290" rIns="68580" bIns="34290">
            <a:spAutoFit/>
          </a:bodyPr>
          <a:lstStyle/>
          <a:p>
            <a:r>
              <a:rPr lang="zh-CN" altLang="en-US" sz="2300" dirty="0">
                <a:solidFill>
                  <a:schemeClr val="accent1"/>
                </a:solidFill>
                <a:latin typeface="Agency FB" panose="020B0503020202020204" pitchFamily="34" charset="0"/>
              </a:rPr>
              <a:t>解释器</a:t>
            </a:r>
            <a:r>
              <a:rPr lang="zh-CN" altLang="en-US" sz="2300" dirty="0" smtClean="0">
                <a:solidFill>
                  <a:schemeClr val="accent1"/>
                </a:solidFill>
                <a:latin typeface="Agency FB" panose="020B0503020202020204" pitchFamily="34" charset="0"/>
              </a:rPr>
              <a:t>模式 </a:t>
            </a:r>
            <a:r>
              <a:rPr lang="zh-CN" altLang="en-US" sz="2300" dirty="0">
                <a:solidFill>
                  <a:schemeClr val="accent1"/>
                </a:solidFill>
                <a:latin typeface="Agency FB" panose="020B0503020202020204" pitchFamily="34" charset="0"/>
              </a:rPr>
              <a:t> </a:t>
            </a:r>
            <a:r>
              <a:rPr lang="en-US" altLang="zh-CN" sz="2300" dirty="0">
                <a:solidFill>
                  <a:schemeClr val="accent1"/>
                </a:solidFill>
                <a:latin typeface="Agency FB" panose="020B0503020202020204" pitchFamily="34" charset="0"/>
              </a:rPr>
              <a:t>/</a:t>
            </a:r>
            <a:r>
              <a:rPr lang="zh-CN" altLang="en-US" sz="2300" dirty="0">
                <a:solidFill>
                  <a:schemeClr val="accent1"/>
                </a:solidFill>
                <a:latin typeface="Agency FB" panose="020B0503020202020204" pitchFamily="34" charset="0"/>
              </a:rPr>
              <a:t> </a:t>
            </a:r>
            <a:r>
              <a:rPr lang="en-US" altLang="zh-CN" sz="2300" dirty="0" smtClean="0">
                <a:solidFill>
                  <a:schemeClr val="accent1"/>
                </a:solidFill>
                <a:latin typeface="Agency FB" panose="020B0503020202020204" pitchFamily="34" charset="0"/>
              </a:rPr>
              <a:t>Interpreter Pattern</a:t>
            </a:r>
            <a:endParaRPr lang="zh-CN" altLang="en-US" sz="2300" dirty="0">
              <a:solidFill>
                <a:schemeClr val="accent1"/>
              </a:solidFill>
              <a:latin typeface="Agency FB" panose="020B0503020202020204" pitchFamily="34" charset="0"/>
            </a:endParaRPr>
          </a:p>
        </p:txBody>
      </p:sp>
      <p:sp>
        <p:nvSpPr>
          <p:cNvPr id="5" name="矩形 42"/>
          <p:cNvSpPr>
            <a:spLocks noChangeArrowheads="1"/>
          </p:cNvSpPr>
          <p:nvPr/>
        </p:nvSpPr>
        <p:spPr bwMode="auto">
          <a:xfrm>
            <a:off x="903228" y="1200944"/>
            <a:ext cx="7783571" cy="155119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lvl1pPr defTabSz="1216025">
              <a:defRPr>
                <a:solidFill>
                  <a:schemeClr val="tx1"/>
                </a:solidFill>
                <a:latin typeface="Calibri" panose="020F0502020204030204" pitchFamily="34" charset="0"/>
                <a:ea typeface="宋体" panose="02010600030101010101" pitchFamily="2" charset="-122"/>
              </a:defRPr>
            </a:lvl1pPr>
            <a:lvl2pPr marL="742950" indent="-285750" defTabSz="1216025">
              <a:defRPr>
                <a:solidFill>
                  <a:schemeClr val="tx1"/>
                </a:solidFill>
                <a:latin typeface="Calibri" panose="020F0502020204030204" pitchFamily="34" charset="0"/>
                <a:ea typeface="宋体" panose="02010600030101010101" pitchFamily="2" charset="-122"/>
              </a:defRPr>
            </a:lvl2pPr>
            <a:lvl3pPr marL="1143000" indent="-228600" defTabSz="1216025">
              <a:defRPr>
                <a:solidFill>
                  <a:schemeClr val="tx1"/>
                </a:solidFill>
                <a:latin typeface="Calibri" panose="020F0502020204030204" pitchFamily="34" charset="0"/>
                <a:ea typeface="宋体" panose="02010600030101010101" pitchFamily="2" charset="-122"/>
              </a:defRPr>
            </a:lvl3pPr>
            <a:lvl4pPr marL="1600200" indent="-228600" defTabSz="1216025">
              <a:defRPr>
                <a:solidFill>
                  <a:schemeClr val="tx1"/>
                </a:solidFill>
                <a:latin typeface="Calibri" panose="020F0502020204030204" pitchFamily="34" charset="0"/>
                <a:ea typeface="宋体" panose="02010600030101010101" pitchFamily="2" charset="-122"/>
              </a:defRPr>
            </a:lvl4pPr>
            <a:lvl5pPr marL="2057400" indent="-228600" defTabSz="1216025">
              <a:defRPr>
                <a:solidFill>
                  <a:schemeClr val="tx1"/>
                </a:solidFill>
                <a:latin typeface="Calibri" panose="020F0502020204030204" pitchFamily="34" charset="0"/>
                <a:ea typeface="宋体" panose="02010600030101010101" pitchFamily="2" charset="-122"/>
              </a:defRPr>
            </a:lvl5pPr>
            <a:lvl6pPr marL="25146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nSpc>
                <a:spcPct val="120000"/>
              </a:lnSpc>
              <a:spcBef>
                <a:spcPct val="20000"/>
              </a:spcBef>
            </a:pPr>
            <a:r>
              <a:rPr lang="zh-CN" altLang="en-US" sz="1600" dirty="0">
                <a:solidFill>
                  <a:srgbClr val="FF0000"/>
                </a:solidFill>
                <a:latin typeface="微软雅黑" panose="020B0503020204020204" pitchFamily="34" charset="-122"/>
                <a:ea typeface="微软雅黑" panose="020B0503020204020204" pitchFamily="34" charset="-122"/>
                <a:sym typeface="Arial" panose="020B0604020202020204" pitchFamily="34" charset="0"/>
              </a:rPr>
              <a:t>定义： </a:t>
            </a:r>
            <a:r>
              <a:rPr lang="zh-CN" altLang="en-US" sz="1200" dirty="0" smtClean="0">
                <a:solidFill>
                  <a:schemeClr val="tx1">
                    <a:lumMod val="95000"/>
                    <a:lumOff val="5000"/>
                  </a:schemeClr>
                </a:solidFill>
                <a:latin typeface="微软雅黑" panose="020B0503020204020204" pitchFamily="34" charset="-122"/>
                <a:ea typeface="微软雅黑" panose="020B0503020204020204" pitchFamily="34" charset="-122"/>
                <a:sym typeface="Arial" panose="020B0604020202020204" pitchFamily="34" charset="0"/>
              </a:rPr>
              <a:t>表示</a:t>
            </a:r>
            <a:r>
              <a:rPr lang="zh-CN" altLang="en-US" sz="1200" dirty="0">
                <a:solidFill>
                  <a:schemeClr val="tx1">
                    <a:lumMod val="95000"/>
                    <a:lumOff val="5000"/>
                  </a:schemeClr>
                </a:solidFill>
                <a:latin typeface="微软雅黑" panose="020B0503020204020204" pitchFamily="34" charset="-122"/>
                <a:ea typeface="微软雅黑" panose="020B0503020204020204" pitchFamily="34" charset="-122"/>
                <a:sym typeface="Arial" panose="020B0604020202020204" pitchFamily="34" charset="0"/>
              </a:rPr>
              <a:t>一个作用于某对象结构中的各元素的操作。它使你可以在不改变各元素类的前提下定义作用于这些元素的新操作</a:t>
            </a:r>
            <a:r>
              <a:rPr lang="zh-CN" altLang="en-US" sz="1200" dirty="0" smtClean="0">
                <a:solidFill>
                  <a:schemeClr val="tx1">
                    <a:lumMod val="95000"/>
                    <a:lumOff val="5000"/>
                  </a:schemeClr>
                </a:solidFill>
                <a:latin typeface="微软雅黑" panose="020B0503020204020204" pitchFamily="34" charset="-122"/>
                <a:ea typeface="微软雅黑" panose="020B0503020204020204" pitchFamily="34" charset="-122"/>
                <a:sym typeface="Arial" panose="020B0604020202020204" pitchFamily="34" charset="0"/>
              </a:rPr>
              <a:t>。</a:t>
            </a:r>
            <a:endParaRPr lang="en-US" altLang="zh-CN" sz="1200" dirty="0" smtClean="0">
              <a:solidFill>
                <a:schemeClr val="tx1">
                  <a:lumMod val="95000"/>
                  <a:lumOff val="5000"/>
                </a:schemeClr>
              </a:solidFill>
              <a:latin typeface="微软雅黑" panose="020B0503020204020204" pitchFamily="34" charset="-122"/>
              <a:ea typeface="微软雅黑" panose="020B0503020204020204" pitchFamily="34" charset="-122"/>
              <a:sym typeface="Arial" panose="020B0604020202020204" pitchFamily="34" charset="0"/>
            </a:endParaRPr>
          </a:p>
          <a:p>
            <a:pPr>
              <a:lnSpc>
                <a:spcPct val="120000"/>
              </a:lnSpc>
              <a:spcBef>
                <a:spcPct val="20000"/>
              </a:spcBef>
            </a:pPr>
            <a:endParaRPr lang="en-US" altLang="zh-CN" sz="1200" dirty="0">
              <a:solidFill>
                <a:schemeClr val="tx1">
                  <a:lumMod val="95000"/>
                  <a:lumOff val="5000"/>
                </a:schemeClr>
              </a:solidFill>
              <a:latin typeface="微软雅黑" panose="020B0503020204020204" pitchFamily="34" charset="-122"/>
              <a:ea typeface="微软雅黑" panose="020B0503020204020204" pitchFamily="34" charset="-122"/>
              <a:sym typeface="Arial" panose="020B0604020202020204" pitchFamily="34" charset="0"/>
            </a:endParaRPr>
          </a:p>
          <a:p>
            <a:pPr>
              <a:lnSpc>
                <a:spcPct val="120000"/>
              </a:lnSpc>
              <a:spcBef>
                <a:spcPct val="20000"/>
              </a:spcBef>
            </a:pPr>
            <a:endParaRPr lang="en-US" altLang="zh-CN" sz="1200" dirty="0" smtClean="0">
              <a:solidFill>
                <a:schemeClr val="tx1">
                  <a:lumMod val="95000"/>
                  <a:lumOff val="5000"/>
                </a:schemeClr>
              </a:solidFill>
              <a:latin typeface="微软雅黑" panose="020B0503020204020204" pitchFamily="34" charset="-122"/>
              <a:ea typeface="微软雅黑" panose="020B0503020204020204" pitchFamily="34" charset="-122"/>
              <a:sym typeface="Arial" panose="020B0604020202020204" pitchFamily="34" charset="0"/>
            </a:endParaRPr>
          </a:p>
          <a:p>
            <a:pPr>
              <a:lnSpc>
                <a:spcPct val="120000"/>
              </a:lnSpc>
              <a:spcBef>
                <a:spcPct val="20000"/>
              </a:spcBef>
            </a:pPr>
            <a:r>
              <a:rPr lang="zh-CN" altLang="en-US" sz="1200" dirty="0" smtClean="0">
                <a:solidFill>
                  <a:schemeClr val="tx1">
                    <a:lumMod val="95000"/>
                    <a:lumOff val="5000"/>
                  </a:schemeClr>
                </a:solidFill>
                <a:latin typeface="微软雅黑" panose="020B0503020204020204" pitchFamily="34" charset="-122"/>
                <a:ea typeface="微软雅黑" panose="020B0503020204020204" pitchFamily="34" charset="-122"/>
                <a:sym typeface="Arial" panose="020B0604020202020204" pitchFamily="34" charset="0"/>
              </a:rPr>
              <a:t>实际应用中</a:t>
            </a:r>
            <a:r>
              <a:rPr lang="zh-CN" altLang="en-US" sz="1200" dirty="0"/>
              <a:t>几乎用不到这个</a:t>
            </a:r>
            <a:r>
              <a:rPr lang="zh-CN" altLang="en-US" sz="1200" dirty="0" smtClean="0"/>
              <a:t>模式。</a:t>
            </a:r>
            <a:endParaRPr lang="en-US" altLang="zh-CN" sz="1200" dirty="0" smtClean="0">
              <a:solidFill>
                <a:schemeClr val="tx1">
                  <a:lumMod val="95000"/>
                  <a:lumOff val="5000"/>
                </a:schemeClr>
              </a:solidFill>
              <a:latin typeface="微软雅黑" panose="020B0503020204020204" pitchFamily="34" charset="-122"/>
              <a:ea typeface="微软雅黑" panose="020B0503020204020204" pitchFamily="34" charset="-122"/>
              <a:sym typeface="Arial" panose="020B0604020202020204" pitchFamily="34" charset="0"/>
            </a:endParaRPr>
          </a:p>
          <a:p>
            <a:pPr>
              <a:lnSpc>
                <a:spcPct val="120000"/>
              </a:lnSpc>
              <a:spcBef>
                <a:spcPct val="20000"/>
              </a:spcBef>
            </a:pPr>
            <a:endParaRPr lang="en-US" altLang="zh-CN" sz="1200" dirty="0" smtClean="0">
              <a:solidFill>
                <a:schemeClr val="tx1">
                  <a:lumMod val="95000"/>
                  <a:lumOff val="5000"/>
                </a:schemeClr>
              </a:solidFill>
              <a:latin typeface="微软雅黑" panose="020B0503020204020204" pitchFamily="34" charset="-122"/>
              <a:ea typeface="微软雅黑" panose="020B0503020204020204" pitchFamily="34" charset="-122"/>
              <a:sym typeface="Arial" panose="020B0604020202020204" pitchFamily="34" charset="0"/>
            </a:endParaRPr>
          </a:p>
        </p:txBody>
      </p:sp>
    </p:spTree>
  </p:cSld>
  <p:clrMapOvr>
    <a:masterClrMapping/>
  </p:clrMapOvr>
  <mc:AlternateContent xmlns:mc="http://schemas.openxmlformats.org/markup-compatibility/2006">
    <mc:Choice xmlns:p14="http://schemas.microsoft.com/office/powerpoint/2010/main" Requires="p14">
      <p:transition spd="slow" p14:dur="1600" advClick="0" advTm="3000">
        <p14:gallery dir="l"/>
      </p:transition>
    </mc:Choice>
    <mc:Fallback>
      <p:transition spd="slow" advClick="0" advTm="3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32"/>
                                        </p:tgtEl>
                                        <p:attrNameLst>
                                          <p:attrName>style.visibility</p:attrName>
                                        </p:attrNameLst>
                                      </p:cBhvr>
                                      <p:to>
                                        <p:strVal val="visible"/>
                                      </p:to>
                                    </p:set>
                                    <p:animEffect transition="in" filter="wipe(left)">
                                      <p:cBhvr>
                                        <p:cTn id="7" dur="500"/>
                                        <p:tgtEl>
                                          <p:spTgt spid="32"/>
                                        </p:tgtEl>
                                      </p:cBhvr>
                                    </p:animEffect>
                                  </p:childTnLst>
                                </p:cTn>
                              </p:par>
                            </p:childTnLst>
                          </p:cTn>
                        </p:par>
                        <p:par>
                          <p:cTn id="8" fill="hold">
                            <p:stCondLst>
                              <p:cond delay="500"/>
                            </p:stCondLst>
                            <p:childTnLst>
                              <p:par>
                                <p:cTn id="9" presetID="42" presetClass="entr" presetSubtype="0" fill="hold" grpId="0" nodeType="afterEffect">
                                  <p:stCondLst>
                                    <p:cond delay="0"/>
                                  </p:stCondLst>
                                  <p:childTnLst>
                                    <p:set>
                                      <p:cBhvr>
                                        <p:cTn id="10" dur="1" fill="hold">
                                          <p:stCondLst>
                                            <p:cond delay="0"/>
                                          </p:stCondLst>
                                        </p:cTn>
                                        <p:tgtEl>
                                          <p:spTgt spid="33"/>
                                        </p:tgtEl>
                                        <p:attrNameLst>
                                          <p:attrName>style.visibility</p:attrName>
                                        </p:attrNameLst>
                                      </p:cBhvr>
                                      <p:to>
                                        <p:strVal val="visible"/>
                                      </p:to>
                                    </p:set>
                                    <p:animEffect transition="in" filter="fade">
                                      <p:cBhvr>
                                        <p:cTn id="11" dur="1000"/>
                                        <p:tgtEl>
                                          <p:spTgt spid="33"/>
                                        </p:tgtEl>
                                      </p:cBhvr>
                                    </p:animEffect>
                                    <p:anim calcmode="lin" valueType="num">
                                      <p:cBhvr>
                                        <p:cTn id="12" dur="1000" fill="hold"/>
                                        <p:tgtEl>
                                          <p:spTgt spid="33"/>
                                        </p:tgtEl>
                                        <p:attrNameLst>
                                          <p:attrName>ppt_x</p:attrName>
                                        </p:attrNameLst>
                                      </p:cBhvr>
                                      <p:tavLst>
                                        <p:tav tm="0">
                                          <p:val>
                                            <p:strVal val="#ppt_x"/>
                                          </p:val>
                                        </p:tav>
                                        <p:tav tm="100000">
                                          <p:val>
                                            <p:strVal val="#ppt_x"/>
                                          </p:val>
                                        </p:tav>
                                      </p:tavLst>
                                    </p:anim>
                                    <p:anim calcmode="lin" valueType="num">
                                      <p:cBhvr>
                                        <p:cTn id="13" dur="1000" fill="hold"/>
                                        <p:tgtEl>
                                          <p:spTgt spid="33"/>
                                        </p:tgtEl>
                                        <p:attrNameLst>
                                          <p:attrName>ppt_y</p:attrName>
                                        </p:attrNameLst>
                                      </p:cBhvr>
                                      <p:tavLst>
                                        <p:tav tm="0">
                                          <p:val>
                                            <p:strVal val="#ppt_y+.1"/>
                                          </p:val>
                                        </p:tav>
                                        <p:tav tm="100000">
                                          <p:val>
                                            <p:strVal val="#ppt_y"/>
                                          </p:val>
                                        </p:tav>
                                      </p:tavLst>
                                    </p:anim>
                                  </p:childTnLst>
                                </p:cTn>
                              </p:par>
                            </p:childTnLst>
                          </p:cTn>
                        </p:par>
                        <p:par>
                          <p:cTn id="14" fill="hold">
                            <p:stCondLst>
                              <p:cond delay="1500"/>
                            </p:stCondLst>
                            <p:childTnLst>
                              <p:par>
                                <p:cTn id="15" presetID="2" presetClass="entr" presetSubtype="4" fill="hold" grpId="0" nodeType="afterEffect">
                                  <p:stCondLst>
                                    <p:cond delay="0"/>
                                  </p:stCondLst>
                                  <p:childTnLst>
                                    <p:set>
                                      <p:cBhvr>
                                        <p:cTn id="16" dur="1" fill="hold">
                                          <p:stCondLst>
                                            <p:cond delay="0"/>
                                          </p:stCondLst>
                                        </p:cTn>
                                        <p:tgtEl>
                                          <p:spTgt spid="5"/>
                                        </p:tgtEl>
                                        <p:attrNameLst>
                                          <p:attrName>style.visibility</p:attrName>
                                        </p:attrNameLst>
                                      </p:cBhvr>
                                      <p:to>
                                        <p:strVal val="visible"/>
                                      </p:to>
                                    </p:set>
                                    <p:anim calcmode="lin" valueType="num">
                                      <p:cBhvr additive="base">
                                        <p:cTn id="17" dur="500" fill="hold"/>
                                        <p:tgtEl>
                                          <p:spTgt spid="5"/>
                                        </p:tgtEl>
                                        <p:attrNameLst>
                                          <p:attrName>ppt_x</p:attrName>
                                        </p:attrNameLst>
                                      </p:cBhvr>
                                      <p:tavLst>
                                        <p:tav tm="0">
                                          <p:val>
                                            <p:strVal val="#ppt_x"/>
                                          </p:val>
                                        </p:tav>
                                        <p:tav tm="100000">
                                          <p:val>
                                            <p:strVal val="#ppt_x"/>
                                          </p:val>
                                        </p:tav>
                                      </p:tavLst>
                                    </p:anim>
                                    <p:anim calcmode="lin" valueType="num">
                                      <p:cBhvr additive="base">
                                        <p:cTn id="18" dur="500" fill="hold"/>
                                        <p:tgtEl>
                                          <p:spTgt spid="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2" grpId="0" animBg="1"/>
      <p:bldP spid="33" grpId="0"/>
      <p:bldP spid="5" grpId="0"/>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矩形 31"/>
          <p:cNvSpPr/>
          <p:nvPr/>
        </p:nvSpPr>
        <p:spPr bwMode="auto">
          <a:xfrm>
            <a:off x="578557" y="389336"/>
            <a:ext cx="324672" cy="599032"/>
          </a:xfrm>
          <a:prstGeom prst="rect">
            <a:avLst/>
          </a:prstGeom>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91440" tIns="45720" rIns="91440" bIns="45720" numCol="1" rtlCol="0" anchor="t" anchorCtr="0" compatLnSpc="1"/>
          <a:lstStyle/>
          <a:p>
            <a:pPr marL="0" marR="0" indent="0" algn="l" defTabSz="914400" rtl="0" eaLnBrk="1" fontAlgn="base" latinLnBrk="0" hangingPunct="1">
              <a:lnSpc>
                <a:spcPct val="100000"/>
              </a:lnSpc>
              <a:spcBef>
                <a:spcPct val="0"/>
              </a:spcBef>
              <a:spcAft>
                <a:spcPct val="0"/>
              </a:spcAft>
              <a:buClrTx/>
              <a:buSzTx/>
              <a:buFontTx/>
              <a:buNone/>
            </a:pPr>
            <a:endParaRPr kumimoji="0" lang="zh-CN" altLang="en-US" sz="1800" b="1" i="0" u="none" strike="noStrike" cap="none" normalizeH="0" baseline="0" smtClean="0">
              <a:ln>
                <a:noFill/>
              </a:ln>
              <a:solidFill>
                <a:schemeClr val="tx1"/>
              </a:solidFill>
              <a:effectLst/>
              <a:latin typeface="Arial" panose="020B0604020202020204" pitchFamily="34" charset="0"/>
              <a:ea typeface="微软雅黑" panose="020B0503020204020204" pitchFamily="34" charset="-122"/>
            </a:endParaRPr>
          </a:p>
        </p:txBody>
      </p:sp>
      <p:sp>
        <p:nvSpPr>
          <p:cNvPr id="33" name="矩形 32"/>
          <p:cNvSpPr/>
          <p:nvPr/>
        </p:nvSpPr>
        <p:spPr>
          <a:xfrm>
            <a:off x="903229" y="477255"/>
            <a:ext cx="4164602" cy="423193"/>
          </a:xfrm>
          <a:prstGeom prst="rect">
            <a:avLst/>
          </a:prstGeom>
        </p:spPr>
        <p:txBody>
          <a:bodyPr wrap="none" lIns="68580" tIns="34290" rIns="68580" bIns="34290">
            <a:spAutoFit/>
          </a:bodyPr>
          <a:lstStyle/>
          <a:p>
            <a:r>
              <a:rPr lang="zh-CN" altLang="en-US" sz="2300" dirty="0">
                <a:solidFill>
                  <a:schemeClr val="accent1"/>
                </a:solidFill>
                <a:latin typeface="Agency FB" panose="020B0503020202020204" pitchFamily="34" charset="0"/>
              </a:rPr>
              <a:t>迭代器</a:t>
            </a:r>
            <a:r>
              <a:rPr lang="zh-CN" altLang="en-US" sz="2300" dirty="0" smtClean="0">
                <a:solidFill>
                  <a:schemeClr val="accent1"/>
                </a:solidFill>
                <a:latin typeface="Agency FB" panose="020B0503020202020204" pitchFamily="34" charset="0"/>
              </a:rPr>
              <a:t>模式 </a:t>
            </a:r>
            <a:r>
              <a:rPr lang="zh-CN" altLang="en-US" sz="2300" dirty="0">
                <a:solidFill>
                  <a:schemeClr val="accent1"/>
                </a:solidFill>
                <a:latin typeface="Agency FB" panose="020B0503020202020204" pitchFamily="34" charset="0"/>
              </a:rPr>
              <a:t> </a:t>
            </a:r>
            <a:r>
              <a:rPr lang="en-US" altLang="zh-CN" sz="2300" dirty="0">
                <a:solidFill>
                  <a:schemeClr val="accent1"/>
                </a:solidFill>
                <a:latin typeface="Agency FB" panose="020B0503020202020204" pitchFamily="34" charset="0"/>
              </a:rPr>
              <a:t>/</a:t>
            </a:r>
            <a:r>
              <a:rPr lang="zh-CN" altLang="en-US" sz="2300" dirty="0">
                <a:solidFill>
                  <a:schemeClr val="accent1"/>
                </a:solidFill>
                <a:latin typeface="Agency FB" panose="020B0503020202020204" pitchFamily="34" charset="0"/>
              </a:rPr>
              <a:t> </a:t>
            </a:r>
            <a:r>
              <a:rPr lang="en-US" altLang="zh-CN" sz="2300" dirty="0" smtClean="0">
                <a:solidFill>
                  <a:schemeClr val="accent1"/>
                </a:solidFill>
                <a:latin typeface="Agency FB" panose="020B0503020202020204" pitchFamily="34" charset="0"/>
              </a:rPr>
              <a:t>Iterator Pattern</a:t>
            </a:r>
            <a:endParaRPr lang="zh-CN" altLang="en-US" sz="2300" dirty="0">
              <a:solidFill>
                <a:schemeClr val="accent1"/>
              </a:solidFill>
              <a:latin typeface="Agency FB" panose="020B0503020202020204" pitchFamily="34" charset="0"/>
            </a:endParaRPr>
          </a:p>
        </p:txBody>
      </p:sp>
      <p:sp>
        <p:nvSpPr>
          <p:cNvPr id="4" name="矩形 42"/>
          <p:cNvSpPr>
            <a:spLocks noChangeArrowheads="1"/>
          </p:cNvSpPr>
          <p:nvPr/>
        </p:nvSpPr>
        <p:spPr bwMode="auto">
          <a:xfrm>
            <a:off x="903228" y="1200944"/>
            <a:ext cx="7783571" cy="30162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lvl1pPr defTabSz="1216025">
              <a:defRPr>
                <a:solidFill>
                  <a:schemeClr val="tx1"/>
                </a:solidFill>
                <a:latin typeface="Calibri" panose="020F0502020204030204" pitchFamily="34" charset="0"/>
                <a:ea typeface="宋体" panose="02010600030101010101" pitchFamily="2" charset="-122"/>
              </a:defRPr>
            </a:lvl1pPr>
            <a:lvl2pPr marL="742950" indent="-285750" defTabSz="1216025">
              <a:defRPr>
                <a:solidFill>
                  <a:schemeClr val="tx1"/>
                </a:solidFill>
                <a:latin typeface="Calibri" panose="020F0502020204030204" pitchFamily="34" charset="0"/>
                <a:ea typeface="宋体" panose="02010600030101010101" pitchFamily="2" charset="-122"/>
              </a:defRPr>
            </a:lvl2pPr>
            <a:lvl3pPr marL="1143000" indent="-228600" defTabSz="1216025">
              <a:defRPr>
                <a:solidFill>
                  <a:schemeClr val="tx1"/>
                </a:solidFill>
                <a:latin typeface="Calibri" panose="020F0502020204030204" pitchFamily="34" charset="0"/>
                <a:ea typeface="宋体" panose="02010600030101010101" pitchFamily="2" charset="-122"/>
              </a:defRPr>
            </a:lvl3pPr>
            <a:lvl4pPr marL="1600200" indent="-228600" defTabSz="1216025">
              <a:defRPr>
                <a:solidFill>
                  <a:schemeClr val="tx1"/>
                </a:solidFill>
                <a:latin typeface="Calibri" panose="020F0502020204030204" pitchFamily="34" charset="0"/>
                <a:ea typeface="宋体" panose="02010600030101010101" pitchFamily="2" charset="-122"/>
              </a:defRPr>
            </a:lvl4pPr>
            <a:lvl5pPr marL="2057400" indent="-228600" defTabSz="1216025">
              <a:defRPr>
                <a:solidFill>
                  <a:schemeClr val="tx1"/>
                </a:solidFill>
                <a:latin typeface="Calibri" panose="020F0502020204030204" pitchFamily="34" charset="0"/>
                <a:ea typeface="宋体" panose="02010600030101010101" pitchFamily="2" charset="-122"/>
              </a:defRPr>
            </a:lvl5pPr>
            <a:lvl6pPr marL="25146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nSpc>
                <a:spcPct val="120000"/>
              </a:lnSpc>
              <a:spcBef>
                <a:spcPct val="20000"/>
              </a:spcBef>
            </a:pPr>
            <a:r>
              <a:rPr lang="zh-CN" altLang="en-US" sz="1600" dirty="0">
                <a:solidFill>
                  <a:srgbClr val="FF0000"/>
                </a:solidFill>
                <a:latin typeface="微软雅黑" panose="020B0503020204020204" pitchFamily="34" charset="-122"/>
                <a:ea typeface="微软雅黑" panose="020B0503020204020204" pitchFamily="34" charset="-122"/>
                <a:sym typeface="Arial" panose="020B0604020202020204" pitchFamily="34" charset="0"/>
              </a:rPr>
              <a:t>定义</a:t>
            </a:r>
            <a:r>
              <a:rPr lang="zh-CN" altLang="en-US" sz="1600" dirty="0" smtClean="0">
                <a:solidFill>
                  <a:srgbClr val="FF0000"/>
                </a:solidFill>
                <a:latin typeface="微软雅黑" panose="020B0503020204020204" pitchFamily="34" charset="-122"/>
                <a:ea typeface="微软雅黑" panose="020B0503020204020204" pitchFamily="34" charset="-122"/>
                <a:sym typeface="Arial" panose="020B0604020202020204" pitchFamily="34" charset="0"/>
              </a:rPr>
              <a:t>：</a:t>
            </a:r>
            <a:r>
              <a:rPr lang="zh-CN" altLang="en-US" sz="1100" dirty="0">
                <a:latin typeface="微软雅黑" panose="020B0503020204020204" pitchFamily="34" charset="-122"/>
                <a:ea typeface="微软雅黑" panose="020B0503020204020204" pitchFamily="34" charset="-122"/>
              </a:rPr>
              <a:t>提供一种方法顺序访问一个聚合对象中各个元素</a:t>
            </a:r>
            <a:r>
              <a:rPr lang="en-US" altLang="zh-CN" sz="1100" dirty="0">
                <a:latin typeface="微软雅黑" panose="020B0503020204020204" pitchFamily="34" charset="-122"/>
                <a:ea typeface="微软雅黑" panose="020B0503020204020204" pitchFamily="34" charset="-122"/>
              </a:rPr>
              <a:t>, </a:t>
            </a:r>
            <a:r>
              <a:rPr lang="zh-CN" altLang="en-US" sz="1100" dirty="0">
                <a:latin typeface="微软雅黑" panose="020B0503020204020204" pitchFamily="34" charset="-122"/>
                <a:ea typeface="微软雅黑" panose="020B0503020204020204" pitchFamily="34" charset="-122"/>
              </a:rPr>
              <a:t>而又无须暴露该对象的内部表示</a:t>
            </a:r>
            <a:r>
              <a:rPr lang="zh-CN" altLang="en-US" sz="1100" dirty="0" smtClean="0">
                <a:latin typeface="微软雅黑" panose="020B0503020204020204" pitchFamily="34" charset="-122"/>
                <a:ea typeface="微软雅黑" panose="020B0503020204020204" pitchFamily="34" charset="-122"/>
              </a:rPr>
              <a:t>。目前大部分编程语言中的容器都实现了迭代访问。</a:t>
            </a:r>
            <a:endParaRPr lang="en-US" altLang="zh-CN" sz="1100" dirty="0" smtClean="0">
              <a:latin typeface="微软雅黑" panose="020B0503020204020204" pitchFamily="34" charset="-122"/>
              <a:ea typeface="微软雅黑" panose="020B0503020204020204" pitchFamily="34" charset="-122"/>
            </a:endParaRPr>
          </a:p>
          <a:p>
            <a:pPr>
              <a:lnSpc>
                <a:spcPct val="120000"/>
              </a:lnSpc>
              <a:spcBef>
                <a:spcPct val="20000"/>
              </a:spcBef>
            </a:pPr>
            <a:endParaRPr lang="en-US" altLang="zh-CN" sz="1100" dirty="0">
              <a:latin typeface="微软雅黑" panose="020B0503020204020204" pitchFamily="34" charset="-122"/>
              <a:ea typeface="微软雅黑" panose="020B0503020204020204" pitchFamily="34" charset="-122"/>
              <a:sym typeface="Arial" panose="020B0604020202020204" pitchFamily="34" charset="0"/>
            </a:endParaRPr>
          </a:p>
          <a:p>
            <a:pPr>
              <a:lnSpc>
                <a:spcPct val="120000"/>
              </a:lnSpc>
              <a:spcBef>
                <a:spcPct val="20000"/>
              </a:spcBef>
            </a:pPr>
            <a:r>
              <a:rPr lang="zh-CN" altLang="en-US" sz="1600" dirty="0" smtClean="0">
                <a:solidFill>
                  <a:srgbClr val="FF0000"/>
                </a:solidFill>
                <a:latin typeface="微软雅黑" panose="020B0503020204020204" pitchFamily="34" charset="-122"/>
                <a:ea typeface="微软雅黑" panose="020B0503020204020204" pitchFamily="34" charset="-122"/>
                <a:sym typeface="Arial" panose="020B0604020202020204" pitchFamily="34" charset="0"/>
              </a:rPr>
              <a:t>角色：</a:t>
            </a:r>
            <a:endParaRPr lang="en-US" altLang="zh-CN" sz="1600" dirty="0">
              <a:solidFill>
                <a:srgbClr val="FF0000"/>
              </a:solidFill>
              <a:latin typeface="微软雅黑" panose="020B0503020204020204" pitchFamily="34" charset="-122"/>
              <a:ea typeface="微软雅黑" panose="020B0503020204020204" pitchFamily="34" charset="-122"/>
              <a:sym typeface="Arial" panose="020B0604020202020204" pitchFamily="34" charset="0"/>
            </a:endParaRPr>
          </a:p>
          <a:p>
            <a:pPr marL="171450" indent="-171450">
              <a:lnSpc>
                <a:spcPct val="120000"/>
              </a:lnSpc>
              <a:spcBef>
                <a:spcPct val="20000"/>
              </a:spcBef>
              <a:buFont typeface="Wingdings" panose="05000000000000000000" pitchFamily="2" charset="2"/>
              <a:buChar char="l"/>
            </a:pPr>
            <a:r>
              <a:rPr lang="zh-CN" altLang="en-US" sz="1100" dirty="0">
                <a:solidFill>
                  <a:srgbClr val="FF0000"/>
                </a:solidFill>
                <a:latin typeface="微软雅黑" panose="020B0503020204020204" pitchFamily="34" charset="-122"/>
                <a:ea typeface="微软雅黑" panose="020B0503020204020204" pitchFamily="34" charset="-122"/>
                <a:sym typeface="Arial" panose="020B0604020202020204" pitchFamily="34" charset="0"/>
              </a:rPr>
              <a:t>抽象容器：</a:t>
            </a:r>
            <a:r>
              <a:rPr lang="zh-CN" altLang="en-US" sz="1100" dirty="0">
                <a:latin typeface="微软雅黑" panose="020B0503020204020204" pitchFamily="34" charset="-122"/>
                <a:ea typeface="微软雅黑" panose="020B0503020204020204" pitchFamily="34" charset="-122"/>
                <a:sym typeface="Arial" panose="020B0604020202020204" pitchFamily="34" charset="0"/>
              </a:rPr>
              <a:t>一般是一个接口，提供一个</a:t>
            </a:r>
            <a:r>
              <a:rPr lang="en-US" altLang="zh-CN" sz="1100" dirty="0">
                <a:latin typeface="微软雅黑" panose="020B0503020204020204" pitchFamily="34" charset="-122"/>
                <a:ea typeface="微软雅黑" panose="020B0503020204020204" pitchFamily="34" charset="-122"/>
                <a:sym typeface="Arial" panose="020B0604020202020204" pitchFamily="34" charset="0"/>
              </a:rPr>
              <a:t>iterator()</a:t>
            </a:r>
            <a:r>
              <a:rPr lang="zh-CN" altLang="en-US" sz="1100" dirty="0">
                <a:latin typeface="微软雅黑" panose="020B0503020204020204" pitchFamily="34" charset="-122"/>
                <a:ea typeface="微软雅黑" panose="020B0503020204020204" pitchFamily="34" charset="-122"/>
                <a:sym typeface="Arial" panose="020B0604020202020204" pitchFamily="34" charset="0"/>
              </a:rPr>
              <a:t>方法，例如</a:t>
            </a:r>
            <a:r>
              <a:rPr lang="en-US" altLang="zh-CN" sz="1100" dirty="0">
                <a:latin typeface="微软雅黑" panose="020B0503020204020204" pitchFamily="34" charset="-122"/>
                <a:ea typeface="微软雅黑" panose="020B0503020204020204" pitchFamily="34" charset="-122"/>
                <a:sym typeface="Arial" panose="020B0604020202020204" pitchFamily="34" charset="0"/>
              </a:rPr>
              <a:t>java</a:t>
            </a:r>
            <a:r>
              <a:rPr lang="zh-CN" altLang="en-US" sz="1100" dirty="0">
                <a:latin typeface="微软雅黑" panose="020B0503020204020204" pitchFamily="34" charset="-122"/>
                <a:ea typeface="微软雅黑" panose="020B0503020204020204" pitchFamily="34" charset="-122"/>
                <a:sym typeface="Arial" panose="020B0604020202020204" pitchFamily="34" charset="0"/>
              </a:rPr>
              <a:t>中的</a:t>
            </a:r>
            <a:r>
              <a:rPr lang="en-US" altLang="zh-CN" sz="1100" dirty="0">
                <a:latin typeface="微软雅黑" panose="020B0503020204020204" pitchFamily="34" charset="-122"/>
                <a:ea typeface="微软雅黑" panose="020B0503020204020204" pitchFamily="34" charset="-122"/>
                <a:sym typeface="Arial" panose="020B0604020202020204" pitchFamily="34" charset="0"/>
              </a:rPr>
              <a:t>Collection</a:t>
            </a:r>
            <a:r>
              <a:rPr lang="zh-CN" altLang="en-US" sz="1100" dirty="0">
                <a:latin typeface="微软雅黑" panose="020B0503020204020204" pitchFamily="34" charset="-122"/>
                <a:ea typeface="微软雅黑" panose="020B0503020204020204" pitchFamily="34" charset="-122"/>
                <a:sym typeface="Arial" panose="020B0604020202020204" pitchFamily="34" charset="0"/>
              </a:rPr>
              <a:t>接口，</a:t>
            </a:r>
            <a:r>
              <a:rPr lang="en-US" altLang="zh-CN" sz="1100" dirty="0">
                <a:latin typeface="微软雅黑" panose="020B0503020204020204" pitchFamily="34" charset="-122"/>
                <a:ea typeface="微软雅黑" panose="020B0503020204020204" pitchFamily="34" charset="-122"/>
                <a:sym typeface="Arial" panose="020B0604020202020204" pitchFamily="34" charset="0"/>
              </a:rPr>
              <a:t>List</a:t>
            </a:r>
            <a:r>
              <a:rPr lang="zh-CN" altLang="en-US" sz="1100" dirty="0">
                <a:latin typeface="微软雅黑" panose="020B0503020204020204" pitchFamily="34" charset="-122"/>
                <a:ea typeface="微软雅黑" panose="020B0503020204020204" pitchFamily="34" charset="-122"/>
                <a:sym typeface="Arial" panose="020B0604020202020204" pitchFamily="34" charset="0"/>
              </a:rPr>
              <a:t>接口，</a:t>
            </a:r>
            <a:r>
              <a:rPr lang="en-US" altLang="zh-CN" sz="1100" dirty="0">
                <a:latin typeface="微软雅黑" panose="020B0503020204020204" pitchFamily="34" charset="-122"/>
                <a:ea typeface="微软雅黑" panose="020B0503020204020204" pitchFamily="34" charset="-122"/>
                <a:sym typeface="Arial" panose="020B0604020202020204" pitchFamily="34" charset="0"/>
              </a:rPr>
              <a:t>Set</a:t>
            </a:r>
            <a:r>
              <a:rPr lang="zh-CN" altLang="en-US" sz="1100" dirty="0">
                <a:latin typeface="微软雅黑" panose="020B0503020204020204" pitchFamily="34" charset="-122"/>
                <a:ea typeface="微软雅黑" panose="020B0503020204020204" pitchFamily="34" charset="-122"/>
                <a:sym typeface="Arial" panose="020B0604020202020204" pitchFamily="34" charset="0"/>
              </a:rPr>
              <a:t>接口等。</a:t>
            </a:r>
            <a:endParaRPr lang="zh-CN" altLang="en-US" sz="1100" dirty="0">
              <a:latin typeface="微软雅黑" panose="020B0503020204020204" pitchFamily="34" charset="-122"/>
              <a:ea typeface="微软雅黑" panose="020B0503020204020204" pitchFamily="34" charset="-122"/>
              <a:sym typeface="Arial" panose="020B0604020202020204" pitchFamily="34" charset="0"/>
            </a:endParaRPr>
          </a:p>
          <a:p>
            <a:pPr marL="171450" indent="-171450">
              <a:lnSpc>
                <a:spcPct val="120000"/>
              </a:lnSpc>
              <a:spcBef>
                <a:spcPct val="20000"/>
              </a:spcBef>
              <a:buFont typeface="Wingdings" panose="05000000000000000000" pitchFamily="2" charset="2"/>
              <a:buChar char="l"/>
            </a:pPr>
            <a:r>
              <a:rPr lang="zh-CN" altLang="en-US" sz="1100" dirty="0">
                <a:solidFill>
                  <a:srgbClr val="FF0000"/>
                </a:solidFill>
                <a:latin typeface="微软雅黑" panose="020B0503020204020204" pitchFamily="34" charset="-122"/>
                <a:ea typeface="微软雅黑" panose="020B0503020204020204" pitchFamily="34" charset="-122"/>
                <a:sym typeface="Arial" panose="020B0604020202020204" pitchFamily="34" charset="0"/>
              </a:rPr>
              <a:t>具体容器：</a:t>
            </a:r>
            <a:r>
              <a:rPr lang="zh-CN" altLang="en-US" sz="1100" dirty="0">
                <a:latin typeface="微软雅黑" panose="020B0503020204020204" pitchFamily="34" charset="-122"/>
                <a:ea typeface="微软雅黑" panose="020B0503020204020204" pitchFamily="34" charset="-122"/>
                <a:sym typeface="Arial" panose="020B0604020202020204" pitchFamily="34" charset="0"/>
              </a:rPr>
              <a:t>就是抽象容器的具体实现类，比如</a:t>
            </a:r>
            <a:r>
              <a:rPr lang="en-US" altLang="zh-CN" sz="1100" dirty="0">
                <a:latin typeface="微软雅黑" panose="020B0503020204020204" pitchFamily="34" charset="-122"/>
                <a:ea typeface="微软雅黑" panose="020B0503020204020204" pitchFamily="34" charset="-122"/>
                <a:sym typeface="Arial" panose="020B0604020202020204" pitchFamily="34" charset="0"/>
              </a:rPr>
              <a:t>List</a:t>
            </a:r>
            <a:r>
              <a:rPr lang="zh-CN" altLang="en-US" sz="1100" dirty="0">
                <a:latin typeface="微软雅黑" panose="020B0503020204020204" pitchFamily="34" charset="-122"/>
                <a:ea typeface="微软雅黑" panose="020B0503020204020204" pitchFamily="34" charset="-122"/>
                <a:sym typeface="Arial" panose="020B0604020202020204" pitchFamily="34" charset="0"/>
              </a:rPr>
              <a:t>接口的有序列表实现</a:t>
            </a:r>
            <a:r>
              <a:rPr lang="en-US" altLang="zh-CN" sz="1100" dirty="0" err="1">
                <a:latin typeface="微软雅黑" panose="020B0503020204020204" pitchFamily="34" charset="-122"/>
                <a:ea typeface="微软雅黑" panose="020B0503020204020204" pitchFamily="34" charset="-122"/>
                <a:sym typeface="Arial" panose="020B0604020202020204" pitchFamily="34" charset="0"/>
              </a:rPr>
              <a:t>ArrayList</a:t>
            </a:r>
            <a:r>
              <a:rPr lang="zh-CN" altLang="en-US" sz="1100" dirty="0">
                <a:latin typeface="微软雅黑" panose="020B0503020204020204" pitchFamily="34" charset="-122"/>
                <a:ea typeface="微软雅黑" panose="020B0503020204020204" pitchFamily="34" charset="-122"/>
                <a:sym typeface="Arial" panose="020B0604020202020204" pitchFamily="34" charset="0"/>
              </a:rPr>
              <a:t>，</a:t>
            </a:r>
            <a:r>
              <a:rPr lang="en-US" altLang="zh-CN" sz="1100" dirty="0">
                <a:latin typeface="微软雅黑" panose="020B0503020204020204" pitchFamily="34" charset="-122"/>
                <a:ea typeface="微软雅黑" panose="020B0503020204020204" pitchFamily="34" charset="-122"/>
                <a:sym typeface="Arial" panose="020B0604020202020204" pitchFamily="34" charset="0"/>
              </a:rPr>
              <a:t>List</a:t>
            </a:r>
            <a:r>
              <a:rPr lang="zh-CN" altLang="en-US" sz="1100" dirty="0">
                <a:latin typeface="微软雅黑" panose="020B0503020204020204" pitchFamily="34" charset="-122"/>
                <a:ea typeface="微软雅黑" panose="020B0503020204020204" pitchFamily="34" charset="-122"/>
                <a:sym typeface="Arial" panose="020B0604020202020204" pitchFamily="34" charset="0"/>
              </a:rPr>
              <a:t>接口的链表实现</a:t>
            </a:r>
            <a:r>
              <a:rPr lang="en-US" altLang="zh-CN" sz="1100" dirty="0" err="1">
                <a:latin typeface="微软雅黑" panose="020B0503020204020204" pitchFamily="34" charset="-122"/>
                <a:ea typeface="微软雅黑" panose="020B0503020204020204" pitchFamily="34" charset="-122"/>
                <a:sym typeface="Arial" panose="020B0604020202020204" pitchFamily="34" charset="0"/>
              </a:rPr>
              <a:t>LinkList</a:t>
            </a:r>
            <a:r>
              <a:rPr lang="zh-CN" altLang="en-US" sz="1100" dirty="0">
                <a:latin typeface="微软雅黑" panose="020B0503020204020204" pitchFamily="34" charset="-122"/>
                <a:ea typeface="微软雅黑" panose="020B0503020204020204" pitchFamily="34" charset="-122"/>
                <a:sym typeface="Arial" panose="020B0604020202020204" pitchFamily="34" charset="0"/>
              </a:rPr>
              <a:t>，</a:t>
            </a:r>
            <a:r>
              <a:rPr lang="en-US" altLang="zh-CN" sz="1100" dirty="0">
                <a:latin typeface="微软雅黑" panose="020B0503020204020204" pitchFamily="34" charset="-122"/>
                <a:ea typeface="微软雅黑" panose="020B0503020204020204" pitchFamily="34" charset="-122"/>
                <a:sym typeface="Arial" panose="020B0604020202020204" pitchFamily="34" charset="0"/>
              </a:rPr>
              <a:t>Set</a:t>
            </a:r>
            <a:r>
              <a:rPr lang="zh-CN" altLang="en-US" sz="1100" dirty="0">
                <a:latin typeface="微软雅黑" panose="020B0503020204020204" pitchFamily="34" charset="-122"/>
                <a:ea typeface="微软雅黑" panose="020B0503020204020204" pitchFamily="34" charset="-122"/>
                <a:sym typeface="Arial" panose="020B0604020202020204" pitchFamily="34" charset="0"/>
              </a:rPr>
              <a:t>接口的哈希列表的实现</a:t>
            </a:r>
            <a:r>
              <a:rPr lang="en-US" altLang="zh-CN" sz="1100" dirty="0" err="1">
                <a:latin typeface="微软雅黑" panose="020B0503020204020204" pitchFamily="34" charset="-122"/>
                <a:ea typeface="微软雅黑" panose="020B0503020204020204" pitchFamily="34" charset="-122"/>
                <a:sym typeface="Arial" panose="020B0604020202020204" pitchFamily="34" charset="0"/>
              </a:rPr>
              <a:t>HashSet</a:t>
            </a:r>
            <a:r>
              <a:rPr lang="zh-CN" altLang="en-US" sz="1100" dirty="0">
                <a:latin typeface="微软雅黑" panose="020B0503020204020204" pitchFamily="34" charset="-122"/>
                <a:ea typeface="微软雅黑" panose="020B0503020204020204" pitchFamily="34" charset="-122"/>
                <a:sym typeface="Arial" panose="020B0604020202020204" pitchFamily="34" charset="0"/>
              </a:rPr>
              <a:t>等。</a:t>
            </a:r>
            <a:endParaRPr lang="zh-CN" altLang="en-US" sz="1100" dirty="0">
              <a:latin typeface="微软雅黑" panose="020B0503020204020204" pitchFamily="34" charset="-122"/>
              <a:ea typeface="微软雅黑" panose="020B0503020204020204" pitchFamily="34" charset="-122"/>
              <a:sym typeface="Arial" panose="020B0604020202020204" pitchFamily="34" charset="0"/>
            </a:endParaRPr>
          </a:p>
          <a:p>
            <a:pPr marL="171450" indent="-171450">
              <a:lnSpc>
                <a:spcPct val="120000"/>
              </a:lnSpc>
              <a:spcBef>
                <a:spcPct val="20000"/>
              </a:spcBef>
              <a:buFont typeface="Wingdings" panose="05000000000000000000" pitchFamily="2" charset="2"/>
              <a:buChar char="l"/>
            </a:pPr>
            <a:r>
              <a:rPr lang="zh-CN" altLang="en-US" sz="1100" dirty="0">
                <a:solidFill>
                  <a:srgbClr val="FF0000"/>
                </a:solidFill>
                <a:latin typeface="微软雅黑" panose="020B0503020204020204" pitchFamily="34" charset="-122"/>
                <a:ea typeface="微软雅黑" panose="020B0503020204020204" pitchFamily="34" charset="-122"/>
                <a:sym typeface="Arial" panose="020B0604020202020204" pitchFamily="34" charset="0"/>
              </a:rPr>
              <a:t>抽象迭代器：</a:t>
            </a:r>
            <a:r>
              <a:rPr lang="zh-CN" altLang="en-US" sz="1100" dirty="0">
                <a:latin typeface="微软雅黑" panose="020B0503020204020204" pitchFamily="34" charset="-122"/>
                <a:ea typeface="微软雅黑" panose="020B0503020204020204" pitchFamily="34" charset="-122"/>
                <a:sym typeface="Arial" panose="020B0604020202020204" pitchFamily="34" charset="0"/>
              </a:rPr>
              <a:t>定义遍历元素所需要的方法，一般来说会有这么三个方法：取得第一个元素的方法</a:t>
            </a:r>
            <a:r>
              <a:rPr lang="en-US" altLang="zh-CN" sz="1100" dirty="0">
                <a:latin typeface="微软雅黑" panose="020B0503020204020204" pitchFamily="34" charset="-122"/>
                <a:ea typeface="微软雅黑" panose="020B0503020204020204" pitchFamily="34" charset="-122"/>
                <a:sym typeface="Arial" panose="020B0604020202020204" pitchFamily="34" charset="0"/>
              </a:rPr>
              <a:t>first()</a:t>
            </a:r>
            <a:r>
              <a:rPr lang="zh-CN" altLang="en-US" sz="1100" dirty="0">
                <a:latin typeface="微软雅黑" panose="020B0503020204020204" pitchFamily="34" charset="-122"/>
                <a:ea typeface="微软雅黑" panose="020B0503020204020204" pitchFamily="34" charset="-122"/>
                <a:sym typeface="Arial" panose="020B0604020202020204" pitchFamily="34" charset="0"/>
              </a:rPr>
              <a:t>，取得下一个元素的方法</a:t>
            </a:r>
            <a:r>
              <a:rPr lang="en-US" altLang="zh-CN" sz="1100" dirty="0">
                <a:latin typeface="微软雅黑" panose="020B0503020204020204" pitchFamily="34" charset="-122"/>
                <a:ea typeface="微软雅黑" panose="020B0503020204020204" pitchFamily="34" charset="-122"/>
                <a:sym typeface="Arial" panose="020B0604020202020204" pitchFamily="34" charset="0"/>
              </a:rPr>
              <a:t>next()</a:t>
            </a:r>
            <a:r>
              <a:rPr lang="zh-CN" altLang="en-US" sz="1100" dirty="0">
                <a:latin typeface="微软雅黑" panose="020B0503020204020204" pitchFamily="34" charset="-122"/>
                <a:ea typeface="微软雅黑" panose="020B0503020204020204" pitchFamily="34" charset="-122"/>
                <a:sym typeface="Arial" panose="020B0604020202020204" pitchFamily="34" charset="0"/>
              </a:rPr>
              <a:t>，判断是否遍历结束的方法</a:t>
            </a:r>
            <a:r>
              <a:rPr lang="en-US" altLang="zh-CN" sz="1100" dirty="0" err="1">
                <a:latin typeface="微软雅黑" panose="020B0503020204020204" pitchFamily="34" charset="-122"/>
                <a:ea typeface="微软雅黑" panose="020B0503020204020204" pitchFamily="34" charset="-122"/>
                <a:sym typeface="Arial" panose="020B0604020202020204" pitchFamily="34" charset="0"/>
              </a:rPr>
              <a:t>isDone</a:t>
            </a:r>
            <a:r>
              <a:rPr lang="en-US" altLang="zh-CN" sz="1100" dirty="0">
                <a:latin typeface="微软雅黑" panose="020B0503020204020204" pitchFamily="34" charset="-122"/>
                <a:ea typeface="微软雅黑" panose="020B0503020204020204" pitchFamily="34" charset="-122"/>
                <a:sym typeface="Arial" panose="020B0604020202020204" pitchFamily="34" charset="0"/>
              </a:rPr>
              <a:t>()</a:t>
            </a:r>
            <a:r>
              <a:rPr lang="zh-CN" altLang="en-US" sz="1100" dirty="0">
                <a:latin typeface="微软雅黑" panose="020B0503020204020204" pitchFamily="34" charset="-122"/>
                <a:ea typeface="微软雅黑" panose="020B0503020204020204" pitchFamily="34" charset="-122"/>
                <a:sym typeface="Arial" panose="020B0604020202020204" pitchFamily="34" charset="0"/>
              </a:rPr>
              <a:t>（或者叫</a:t>
            </a:r>
            <a:r>
              <a:rPr lang="en-US" altLang="zh-CN" sz="1100" dirty="0" err="1">
                <a:latin typeface="微软雅黑" panose="020B0503020204020204" pitchFamily="34" charset="-122"/>
                <a:ea typeface="微软雅黑" panose="020B0503020204020204" pitchFamily="34" charset="-122"/>
                <a:sym typeface="Arial" panose="020B0604020202020204" pitchFamily="34" charset="0"/>
              </a:rPr>
              <a:t>hasNext</a:t>
            </a:r>
            <a:r>
              <a:rPr lang="en-US" altLang="zh-CN" sz="1100" dirty="0">
                <a:latin typeface="微软雅黑" panose="020B0503020204020204" pitchFamily="34" charset="-122"/>
                <a:ea typeface="微软雅黑" panose="020B0503020204020204" pitchFamily="34" charset="-122"/>
                <a:sym typeface="Arial" panose="020B0604020202020204" pitchFamily="34" charset="0"/>
              </a:rPr>
              <a:t>()</a:t>
            </a:r>
            <a:r>
              <a:rPr lang="zh-CN" altLang="en-US" sz="1100" dirty="0">
                <a:latin typeface="微软雅黑" panose="020B0503020204020204" pitchFamily="34" charset="-122"/>
                <a:ea typeface="微软雅黑" panose="020B0503020204020204" pitchFamily="34" charset="-122"/>
                <a:sym typeface="Arial" panose="020B0604020202020204" pitchFamily="34" charset="0"/>
              </a:rPr>
              <a:t>），移出当前对象的方法</a:t>
            </a:r>
            <a:r>
              <a:rPr lang="en-US" altLang="zh-CN" sz="1100" dirty="0">
                <a:latin typeface="微软雅黑" panose="020B0503020204020204" pitchFamily="34" charset="-122"/>
                <a:ea typeface="微软雅黑" panose="020B0503020204020204" pitchFamily="34" charset="-122"/>
                <a:sym typeface="Arial" panose="020B0604020202020204" pitchFamily="34" charset="0"/>
              </a:rPr>
              <a:t>remove(),</a:t>
            </a:r>
            <a:endParaRPr lang="en-US" altLang="zh-CN" sz="1100" dirty="0">
              <a:latin typeface="微软雅黑" panose="020B0503020204020204" pitchFamily="34" charset="-122"/>
              <a:ea typeface="微软雅黑" panose="020B0503020204020204" pitchFamily="34" charset="-122"/>
              <a:sym typeface="Arial" panose="020B0604020202020204" pitchFamily="34" charset="0"/>
            </a:endParaRPr>
          </a:p>
          <a:p>
            <a:pPr marL="171450" indent="-171450">
              <a:lnSpc>
                <a:spcPct val="120000"/>
              </a:lnSpc>
              <a:spcBef>
                <a:spcPct val="20000"/>
              </a:spcBef>
              <a:buFont typeface="Wingdings" panose="05000000000000000000" pitchFamily="2" charset="2"/>
              <a:buChar char="l"/>
            </a:pPr>
            <a:r>
              <a:rPr lang="zh-CN" altLang="en-US" sz="1100" dirty="0">
                <a:solidFill>
                  <a:srgbClr val="FF0000"/>
                </a:solidFill>
                <a:latin typeface="微软雅黑" panose="020B0503020204020204" pitchFamily="34" charset="-122"/>
                <a:ea typeface="微软雅黑" panose="020B0503020204020204" pitchFamily="34" charset="-122"/>
                <a:sym typeface="Arial" panose="020B0604020202020204" pitchFamily="34" charset="0"/>
              </a:rPr>
              <a:t>迭代器实现：</a:t>
            </a:r>
            <a:r>
              <a:rPr lang="zh-CN" altLang="en-US" sz="1100" dirty="0">
                <a:latin typeface="微软雅黑" panose="020B0503020204020204" pitchFamily="34" charset="-122"/>
                <a:ea typeface="微软雅黑" panose="020B0503020204020204" pitchFamily="34" charset="-122"/>
                <a:sym typeface="Arial" panose="020B0604020202020204" pitchFamily="34" charset="0"/>
              </a:rPr>
              <a:t>实现迭代器接口中定义的方法，完成集合的迭代。 </a:t>
            </a:r>
            <a:endParaRPr lang="en-US" altLang="zh-CN" sz="1100" dirty="0">
              <a:latin typeface="微软雅黑" panose="020B0503020204020204" pitchFamily="34" charset="-122"/>
              <a:ea typeface="微软雅黑" panose="020B0503020204020204" pitchFamily="34" charset="-122"/>
              <a:sym typeface="Arial" panose="020B0604020202020204" pitchFamily="34" charset="0"/>
            </a:endParaRPr>
          </a:p>
          <a:p>
            <a:pPr marL="171450" indent="-171450">
              <a:lnSpc>
                <a:spcPct val="120000"/>
              </a:lnSpc>
              <a:spcBef>
                <a:spcPct val="20000"/>
              </a:spcBef>
              <a:buFont typeface="Wingdings" panose="05000000000000000000" pitchFamily="2" charset="2"/>
              <a:buChar char="l"/>
            </a:pPr>
            <a:endParaRPr lang="en-US" sz="1100" dirty="0">
              <a:latin typeface="微软雅黑" panose="020B0503020204020204" pitchFamily="34" charset="-122"/>
              <a:ea typeface="微软雅黑" panose="020B0503020204020204" pitchFamily="34" charset="-122"/>
              <a:sym typeface="Arial" panose="020B0604020202020204" pitchFamily="34" charset="0"/>
            </a:endParaRPr>
          </a:p>
          <a:p>
            <a:pPr>
              <a:lnSpc>
                <a:spcPct val="120000"/>
              </a:lnSpc>
              <a:spcBef>
                <a:spcPct val="20000"/>
              </a:spcBef>
            </a:pPr>
            <a:r>
              <a:rPr lang="zh-CN" altLang="en-US" sz="1600" dirty="0" smtClean="0">
                <a:solidFill>
                  <a:srgbClr val="FF0000"/>
                </a:solidFill>
                <a:latin typeface="微软雅黑" panose="020B0503020204020204" pitchFamily="34" charset="-122"/>
                <a:ea typeface="微软雅黑" panose="020B0503020204020204" pitchFamily="34" charset="-122"/>
                <a:sym typeface="Arial" panose="020B0604020202020204" pitchFamily="34" charset="0"/>
              </a:rPr>
              <a:t>代码实例：</a:t>
            </a:r>
            <a:r>
              <a:rPr lang="zh-CN" altLang="en-US" sz="1600" dirty="0" smtClean="0">
                <a:solidFill>
                  <a:schemeClr val="tx1">
                    <a:lumMod val="95000"/>
                    <a:lumOff val="5000"/>
                  </a:schemeClr>
                </a:solidFill>
                <a:latin typeface="微软雅黑" panose="020B0503020204020204" pitchFamily="34" charset="-122"/>
                <a:ea typeface="微软雅黑" panose="020B0503020204020204" pitchFamily="34" charset="-122"/>
                <a:sym typeface="Arial" panose="020B0604020202020204" pitchFamily="34" charset="0"/>
              </a:rPr>
              <a:t>老师点名</a:t>
            </a:r>
            <a:endParaRPr sz="1600" dirty="0">
              <a:solidFill>
                <a:schemeClr val="tx1">
                  <a:lumMod val="95000"/>
                  <a:lumOff val="5000"/>
                </a:schemeClr>
              </a:solidFill>
              <a:latin typeface="微软雅黑" panose="020B0503020204020204" pitchFamily="34" charset="-122"/>
              <a:ea typeface="微软雅黑" panose="020B0503020204020204" pitchFamily="34" charset="-122"/>
              <a:sym typeface="Arial" panose="020B0604020202020204" pitchFamily="34" charset="0"/>
            </a:endParaRPr>
          </a:p>
        </p:txBody>
      </p:sp>
    </p:spTree>
  </p:cSld>
  <p:clrMapOvr>
    <a:masterClrMapping/>
  </p:clrMapOvr>
  <mc:AlternateContent xmlns:mc="http://schemas.openxmlformats.org/markup-compatibility/2006">
    <mc:Choice xmlns:p14="http://schemas.microsoft.com/office/powerpoint/2010/main" Requires="p14">
      <p:transition spd="slow" p14:dur="1600" advClick="0" advTm="3000">
        <p14:gallery dir="l"/>
      </p:transition>
    </mc:Choice>
    <mc:Fallback>
      <p:transition spd="slow" advClick="0" advTm="3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32"/>
                                        </p:tgtEl>
                                        <p:attrNameLst>
                                          <p:attrName>style.visibility</p:attrName>
                                        </p:attrNameLst>
                                      </p:cBhvr>
                                      <p:to>
                                        <p:strVal val="visible"/>
                                      </p:to>
                                    </p:set>
                                    <p:animEffect transition="in" filter="wipe(left)">
                                      <p:cBhvr>
                                        <p:cTn id="7" dur="500"/>
                                        <p:tgtEl>
                                          <p:spTgt spid="32"/>
                                        </p:tgtEl>
                                      </p:cBhvr>
                                    </p:animEffect>
                                  </p:childTnLst>
                                </p:cTn>
                              </p:par>
                            </p:childTnLst>
                          </p:cTn>
                        </p:par>
                        <p:par>
                          <p:cTn id="8" fill="hold">
                            <p:stCondLst>
                              <p:cond delay="500"/>
                            </p:stCondLst>
                            <p:childTnLst>
                              <p:par>
                                <p:cTn id="9" presetID="42" presetClass="entr" presetSubtype="0" fill="hold" grpId="0" nodeType="afterEffect">
                                  <p:stCondLst>
                                    <p:cond delay="0"/>
                                  </p:stCondLst>
                                  <p:childTnLst>
                                    <p:set>
                                      <p:cBhvr>
                                        <p:cTn id="10" dur="1" fill="hold">
                                          <p:stCondLst>
                                            <p:cond delay="0"/>
                                          </p:stCondLst>
                                        </p:cTn>
                                        <p:tgtEl>
                                          <p:spTgt spid="33"/>
                                        </p:tgtEl>
                                        <p:attrNameLst>
                                          <p:attrName>style.visibility</p:attrName>
                                        </p:attrNameLst>
                                      </p:cBhvr>
                                      <p:to>
                                        <p:strVal val="visible"/>
                                      </p:to>
                                    </p:set>
                                    <p:animEffect transition="in" filter="fade">
                                      <p:cBhvr>
                                        <p:cTn id="11" dur="1000"/>
                                        <p:tgtEl>
                                          <p:spTgt spid="33"/>
                                        </p:tgtEl>
                                      </p:cBhvr>
                                    </p:animEffect>
                                    <p:anim calcmode="lin" valueType="num">
                                      <p:cBhvr>
                                        <p:cTn id="12" dur="1000" fill="hold"/>
                                        <p:tgtEl>
                                          <p:spTgt spid="33"/>
                                        </p:tgtEl>
                                        <p:attrNameLst>
                                          <p:attrName>ppt_x</p:attrName>
                                        </p:attrNameLst>
                                      </p:cBhvr>
                                      <p:tavLst>
                                        <p:tav tm="0">
                                          <p:val>
                                            <p:strVal val="#ppt_x"/>
                                          </p:val>
                                        </p:tav>
                                        <p:tav tm="100000">
                                          <p:val>
                                            <p:strVal val="#ppt_x"/>
                                          </p:val>
                                        </p:tav>
                                      </p:tavLst>
                                    </p:anim>
                                    <p:anim calcmode="lin" valueType="num">
                                      <p:cBhvr>
                                        <p:cTn id="13" dur="1000" fill="hold"/>
                                        <p:tgtEl>
                                          <p:spTgt spid="33"/>
                                        </p:tgtEl>
                                        <p:attrNameLst>
                                          <p:attrName>ppt_y</p:attrName>
                                        </p:attrNameLst>
                                      </p:cBhvr>
                                      <p:tavLst>
                                        <p:tav tm="0">
                                          <p:val>
                                            <p:strVal val="#ppt_y+.1"/>
                                          </p:val>
                                        </p:tav>
                                        <p:tav tm="100000">
                                          <p:val>
                                            <p:strVal val="#ppt_y"/>
                                          </p:val>
                                        </p:tav>
                                      </p:tavLst>
                                    </p:anim>
                                  </p:childTnLst>
                                </p:cTn>
                              </p:par>
                            </p:childTnLst>
                          </p:cTn>
                        </p:par>
                        <p:par>
                          <p:cTn id="14" fill="hold">
                            <p:stCondLst>
                              <p:cond delay="1500"/>
                            </p:stCondLst>
                            <p:childTnLst>
                              <p:par>
                                <p:cTn id="15" presetID="2" presetClass="entr" presetSubtype="4" fill="hold" grpId="0" nodeType="afterEffect">
                                  <p:stCondLst>
                                    <p:cond delay="0"/>
                                  </p:stCondLst>
                                  <p:childTnLst>
                                    <p:set>
                                      <p:cBhvr>
                                        <p:cTn id="16" dur="1" fill="hold">
                                          <p:stCondLst>
                                            <p:cond delay="0"/>
                                          </p:stCondLst>
                                        </p:cTn>
                                        <p:tgtEl>
                                          <p:spTgt spid="4"/>
                                        </p:tgtEl>
                                        <p:attrNameLst>
                                          <p:attrName>style.visibility</p:attrName>
                                        </p:attrNameLst>
                                      </p:cBhvr>
                                      <p:to>
                                        <p:strVal val="visible"/>
                                      </p:to>
                                    </p:set>
                                    <p:anim calcmode="lin" valueType="num">
                                      <p:cBhvr additive="base">
                                        <p:cTn id="17" dur="500" fill="hold"/>
                                        <p:tgtEl>
                                          <p:spTgt spid="4"/>
                                        </p:tgtEl>
                                        <p:attrNameLst>
                                          <p:attrName>ppt_x</p:attrName>
                                        </p:attrNameLst>
                                      </p:cBhvr>
                                      <p:tavLst>
                                        <p:tav tm="0">
                                          <p:val>
                                            <p:strVal val="#ppt_x"/>
                                          </p:val>
                                        </p:tav>
                                        <p:tav tm="100000">
                                          <p:val>
                                            <p:strVal val="#ppt_x"/>
                                          </p:val>
                                        </p:tav>
                                      </p:tavLst>
                                    </p:anim>
                                    <p:anim calcmode="lin" valueType="num">
                                      <p:cBhvr additive="base">
                                        <p:cTn id="18" dur="500" fill="hold"/>
                                        <p:tgtEl>
                                          <p:spTgt spid="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2" grpId="0" animBg="1"/>
      <p:bldP spid="33" grpId="0"/>
      <p:bldP spid="4" grpId="0"/>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矩形 31"/>
          <p:cNvSpPr/>
          <p:nvPr/>
        </p:nvSpPr>
        <p:spPr bwMode="auto">
          <a:xfrm>
            <a:off x="578557" y="389336"/>
            <a:ext cx="324672" cy="599032"/>
          </a:xfrm>
          <a:prstGeom prst="rect">
            <a:avLst/>
          </a:prstGeom>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91440" tIns="45720" rIns="91440" bIns="45720" numCol="1" rtlCol="0" anchor="t" anchorCtr="0" compatLnSpc="1"/>
          <a:lstStyle/>
          <a:p>
            <a:pPr marL="0" marR="0" indent="0" algn="l" defTabSz="914400" rtl="0" eaLnBrk="1" fontAlgn="base" latinLnBrk="0" hangingPunct="1">
              <a:lnSpc>
                <a:spcPct val="100000"/>
              </a:lnSpc>
              <a:spcBef>
                <a:spcPct val="0"/>
              </a:spcBef>
              <a:spcAft>
                <a:spcPct val="0"/>
              </a:spcAft>
              <a:buClrTx/>
              <a:buSzTx/>
              <a:buFontTx/>
              <a:buNone/>
            </a:pPr>
            <a:endParaRPr kumimoji="0" lang="zh-CN" altLang="en-US" sz="1800" b="1" i="0" u="none" strike="noStrike" cap="none" normalizeH="0" baseline="0" smtClean="0">
              <a:ln>
                <a:noFill/>
              </a:ln>
              <a:solidFill>
                <a:schemeClr val="tx1"/>
              </a:solidFill>
              <a:effectLst/>
              <a:latin typeface="Arial" panose="020B0604020202020204" pitchFamily="34" charset="0"/>
              <a:ea typeface="微软雅黑" panose="020B0503020204020204" pitchFamily="34" charset="-122"/>
            </a:endParaRPr>
          </a:p>
        </p:txBody>
      </p:sp>
      <p:sp>
        <p:nvSpPr>
          <p:cNvPr id="33" name="矩形 32"/>
          <p:cNvSpPr/>
          <p:nvPr/>
        </p:nvSpPr>
        <p:spPr>
          <a:xfrm>
            <a:off x="903229" y="477255"/>
            <a:ext cx="4327723" cy="423193"/>
          </a:xfrm>
          <a:prstGeom prst="rect">
            <a:avLst/>
          </a:prstGeom>
        </p:spPr>
        <p:txBody>
          <a:bodyPr wrap="none" lIns="68580" tIns="34290" rIns="68580" bIns="34290">
            <a:spAutoFit/>
          </a:bodyPr>
          <a:lstStyle/>
          <a:p>
            <a:r>
              <a:rPr lang="zh-CN" altLang="en-US" sz="2300" dirty="0">
                <a:solidFill>
                  <a:schemeClr val="accent1"/>
                </a:solidFill>
                <a:latin typeface="Agency FB" panose="020B0503020202020204" pitchFamily="34" charset="0"/>
              </a:rPr>
              <a:t>中介者</a:t>
            </a:r>
            <a:r>
              <a:rPr lang="zh-CN" altLang="en-US" sz="2300" dirty="0" smtClean="0">
                <a:solidFill>
                  <a:schemeClr val="accent1"/>
                </a:solidFill>
                <a:latin typeface="Agency FB" panose="020B0503020202020204" pitchFamily="34" charset="0"/>
              </a:rPr>
              <a:t>模式 </a:t>
            </a:r>
            <a:r>
              <a:rPr lang="zh-CN" altLang="en-US" sz="2300" dirty="0">
                <a:solidFill>
                  <a:schemeClr val="accent1"/>
                </a:solidFill>
                <a:latin typeface="Agency FB" panose="020B0503020202020204" pitchFamily="34" charset="0"/>
              </a:rPr>
              <a:t> </a:t>
            </a:r>
            <a:r>
              <a:rPr lang="en-US" altLang="zh-CN" sz="2300" dirty="0">
                <a:solidFill>
                  <a:schemeClr val="accent1"/>
                </a:solidFill>
                <a:latin typeface="Agency FB" panose="020B0503020202020204" pitchFamily="34" charset="0"/>
              </a:rPr>
              <a:t>/</a:t>
            </a:r>
            <a:r>
              <a:rPr lang="zh-CN" altLang="en-US" sz="2300" dirty="0">
                <a:solidFill>
                  <a:schemeClr val="accent1"/>
                </a:solidFill>
                <a:latin typeface="Agency FB" panose="020B0503020202020204" pitchFamily="34" charset="0"/>
              </a:rPr>
              <a:t> </a:t>
            </a:r>
            <a:r>
              <a:rPr lang="en-US" altLang="zh-CN" sz="2300" dirty="0" smtClean="0">
                <a:solidFill>
                  <a:schemeClr val="accent1"/>
                </a:solidFill>
                <a:latin typeface="Agency FB" panose="020B0503020202020204" pitchFamily="34" charset="0"/>
              </a:rPr>
              <a:t>Mediator Pattern</a:t>
            </a:r>
            <a:endParaRPr lang="zh-CN" altLang="en-US" sz="2300" dirty="0">
              <a:solidFill>
                <a:schemeClr val="accent1"/>
              </a:solidFill>
              <a:latin typeface="Agency FB" panose="020B0503020202020204" pitchFamily="34" charset="0"/>
            </a:endParaRPr>
          </a:p>
        </p:txBody>
      </p:sp>
      <p:sp>
        <p:nvSpPr>
          <p:cNvPr id="4" name="矩形 42"/>
          <p:cNvSpPr>
            <a:spLocks noChangeArrowheads="1"/>
          </p:cNvSpPr>
          <p:nvPr/>
        </p:nvSpPr>
        <p:spPr bwMode="auto">
          <a:xfrm>
            <a:off x="903228" y="1200944"/>
            <a:ext cx="7783571" cy="35855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lvl1pPr defTabSz="1216025">
              <a:defRPr>
                <a:solidFill>
                  <a:schemeClr val="tx1"/>
                </a:solidFill>
                <a:latin typeface="Calibri" panose="020F0502020204030204" pitchFamily="34" charset="0"/>
                <a:ea typeface="宋体" panose="02010600030101010101" pitchFamily="2" charset="-122"/>
              </a:defRPr>
            </a:lvl1pPr>
            <a:lvl2pPr marL="742950" indent="-285750" defTabSz="1216025">
              <a:defRPr>
                <a:solidFill>
                  <a:schemeClr val="tx1"/>
                </a:solidFill>
                <a:latin typeface="Calibri" panose="020F0502020204030204" pitchFamily="34" charset="0"/>
                <a:ea typeface="宋体" panose="02010600030101010101" pitchFamily="2" charset="-122"/>
              </a:defRPr>
            </a:lvl2pPr>
            <a:lvl3pPr marL="1143000" indent="-228600" defTabSz="1216025">
              <a:defRPr>
                <a:solidFill>
                  <a:schemeClr val="tx1"/>
                </a:solidFill>
                <a:latin typeface="Calibri" panose="020F0502020204030204" pitchFamily="34" charset="0"/>
                <a:ea typeface="宋体" panose="02010600030101010101" pitchFamily="2" charset="-122"/>
              </a:defRPr>
            </a:lvl3pPr>
            <a:lvl4pPr marL="1600200" indent="-228600" defTabSz="1216025">
              <a:defRPr>
                <a:solidFill>
                  <a:schemeClr val="tx1"/>
                </a:solidFill>
                <a:latin typeface="Calibri" panose="020F0502020204030204" pitchFamily="34" charset="0"/>
                <a:ea typeface="宋体" panose="02010600030101010101" pitchFamily="2" charset="-122"/>
              </a:defRPr>
            </a:lvl4pPr>
            <a:lvl5pPr marL="2057400" indent="-228600" defTabSz="1216025">
              <a:defRPr>
                <a:solidFill>
                  <a:schemeClr val="tx1"/>
                </a:solidFill>
                <a:latin typeface="Calibri" panose="020F0502020204030204" pitchFamily="34" charset="0"/>
                <a:ea typeface="宋体" panose="02010600030101010101" pitchFamily="2" charset="-122"/>
              </a:defRPr>
            </a:lvl5pPr>
            <a:lvl6pPr marL="25146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nSpc>
                <a:spcPct val="120000"/>
              </a:lnSpc>
              <a:spcBef>
                <a:spcPct val="20000"/>
              </a:spcBef>
            </a:pPr>
            <a:r>
              <a:rPr lang="zh-CN" altLang="en-US" sz="1600" dirty="0">
                <a:solidFill>
                  <a:srgbClr val="FF0000"/>
                </a:solidFill>
                <a:latin typeface="微软雅黑" panose="020B0503020204020204" pitchFamily="34" charset="-122"/>
                <a:ea typeface="微软雅黑" panose="020B0503020204020204" pitchFamily="34" charset="-122"/>
                <a:sym typeface="Arial" panose="020B0604020202020204" pitchFamily="34" charset="0"/>
              </a:rPr>
              <a:t>定义： </a:t>
            </a:r>
            <a:r>
              <a:rPr lang="zh-CN" altLang="en-US" sz="1200" dirty="0" smtClean="0">
                <a:solidFill>
                  <a:schemeClr val="tx1">
                    <a:lumMod val="95000"/>
                    <a:lumOff val="5000"/>
                  </a:schemeClr>
                </a:solidFill>
                <a:latin typeface="微软雅黑" panose="020B0503020204020204" pitchFamily="34" charset="-122"/>
                <a:ea typeface="微软雅黑" panose="020B0503020204020204" pitchFamily="34" charset="-122"/>
                <a:sym typeface="Arial" panose="020B0604020202020204" pitchFamily="34" charset="0"/>
              </a:rPr>
              <a:t>表示</a:t>
            </a:r>
            <a:r>
              <a:rPr lang="zh-CN" altLang="en-US" sz="1200" dirty="0">
                <a:solidFill>
                  <a:schemeClr val="tx1">
                    <a:lumMod val="95000"/>
                    <a:lumOff val="5000"/>
                  </a:schemeClr>
                </a:solidFill>
                <a:latin typeface="微软雅黑" panose="020B0503020204020204" pitchFamily="34" charset="-122"/>
                <a:ea typeface="微软雅黑" panose="020B0503020204020204" pitchFamily="34" charset="-122"/>
                <a:sym typeface="Arial" panose="020B0604020202020204" pitchFamily="34" charset="0"/>
              </a:rPr>
              <a:t>一个作用于某对象结构中的各元素的操作。它使你可以在不改变各元素类的前提下定义作用于这些元素的新操作</a:t>
            </a:r>
            <a:r>
              <a:rPr lang="zh-CN" altLang="en-US" sz="1200" dirty="0" smtClean="0">
                <a:solidFill>
                  <a:schemeClr val="tx1">
                    <a:lumMod val="95000"/>
                    <a:lumOff val="5000"/>
                  </a:schemeClr>
                </a:solidFill>
                <a:latin typeface="微软雅黑" panose="020B0503020204020204" pitchFamily="34" charset="-122"/>
                <a:ea typeface="微软雅黑" panose="020B0503020204020204" pitchFamily="34" charset="-122"/>
                <a:sym typeface="Arial" panose="020B0604020202020204" pitchFamily="34" charset="0"/>
              </a:rPr>
              <a:t>。</a:t>
            </a:r>
            <a:endParaRPr lang="en-US" altLang="zh-CN" sz="1200" dirty="0" smtClean="0">
              <a:solidFill>
                <a:schemeClr val="tx1">
                  <a:lumMod val="95000"/>
                  <a:lumOff val="5000"/>
                </a:schemeClr>
              </a:solidFill>
              <a:latin typeface="微软雅黑" panose="020B0503020204020204" pitchFamily="34" charset="-122"/>
              <a:ea typeface="微软雅黑" panose="020B0503020204020204" pitchFamily="34" charset="-122"/>
              <a:sym typeface="Arial" panose="020B0604020202020204" pitchFamily="34" charset="0"/>
            </a:endParaRPr>
          </a:p>
          <a:p>
            <a:pPr>
              <a:lnSpc>
                <a:spcPct val="120000"/>
              </a:lnSpc>
              <a:spcBef>
                <a:spcPct val="20000"/>
              </a:spcBef>
            </a:pPr>
            <a:endParaRPr lang="en-US" altLang="zh-CN" sz="1200" dirty="0" smtClean="0">
              <a:solidFill>
                <a:schemeClr val="tx1">
                  <a:lumMod val="95000"/>
                  <a:lumOff val="5000"/>
                </a:schemeClr>
              </a:solidFill>
              <a:latin typeface="微软雅黑" panose="020B0503020204020204" pitchFamily="34" charset="-122"/>
              <a:ea typeface="微软雅黑" panose="020B0503020204020204" pitchFamily="34" charset="-122"/>
              <a:sym typeface="Arial" panose="020B0604020202020204" pitchFamily="34" charset="0"/>
            </a:endParaRPr>
          </a:p>
          <a:p>
            <a:pPr>
              <a:lnSpc>
                <a:spcPct val="120000"/>
              </a:lnSpc>
              <a:spcBef>
                <a:spcPct val="20000"/>
              </a:spcBef>
            </a:pPr>
            <a:r>
              <a:rPr lang="zh-CN" altLang="en-US" sz="1600" dirty="0" smtClean="0">
                <a:solidFill>
                  <a:srgbClr val="FF0000"/>
                </a:solidFill>
                <a:latin typeface="微软雅黑" panose="020B0503020204020204" pitchFamily="34" charset="-122"/>
                <a:ea typeface="微软雅黑" panose="020B0503020204020204" pitchFamily="34" charset="-122"/>
                <a:sym typeface="Arial" panose="020B0604020202020204" pitchFamily="34" charset="0"/>
              </a:rPr>
              <a:t>角色：</a:t>
            </a:r>
            <a:endParaRPr lang="en-US" altLang="zh-CN" sz="1600" dirty="0">
              <a:solidFill>
                <a:srgbClr val="FF0000"/>
              </a:solidFill>
              <a:latin typeface="微软雅黑" panose="020B0503020204020204" pitchFamily="34" charset="-122"/>
              <a:ea typeface="微软雅黑" panose="020B0503020204020204" pitchFamily="34" charset="-122"/>
              <a:sym typeface="Arial" panose="020B0604020202020204" pitchFamily="34" charset="0"/>
            </a:endParaRPr>
          </a:p>
          <a:p>
            <a:pPr marL="171450" indent="-171450">
              <a:lnSpc>
                <a:spcPct val="120000"/>
              </a:lnSpc>
              <a:spcBef>
                <a:spcPct val="20000"/>
              </a:spcBef>
              <a:buFont typeface="Wingdings" panose="05000000000000000000" pitchFamily="2" charset="2"/>
              <a:buChar char="l"/>
            </a:pPr>
            <a:r>
              <a:rPr lang="zh-CN" altLang="en-US" sz="1200" dirty="0">
                <a:solidFill>
                  <a:srgbClr val="FF0000"/>
                </a:solidFill>
                <a:latin typeface="微软雅黑" panose="020B0503020204020204" pitchFamily="34" charset="-122"/>
                <a:ea typeface="微软雅黑" panose="020B0503020204020204" pitchFamily="34" charset="-122"/>
              </a:rPr>
              <a:t> 抽象中介者：</a:t>
            </a:r>
            <a:r>
              <a:rPr lang="zh-CN" altLang="en-US" sz="1200" dirty="0">
                <a:solidFill>
                  <a:schemeClr val="tx1">
                    <a:lumMod val="95000"/>
                    <a:lumOff val="5000"/>
                  </a:schemeClr>
                </a:solidFill>
                <a:latin typeface="微软雅黑" panose="020B0503020204020204" pitchFamily="34" charset="-122"/>
                <a:ea typeface="微软雅黑" panose="020B0503020204020204" pitchFamily="34" charset="-122"/>
              </a:rPr>
              <a:t>定义好同事类对象到中介者对象的接口，用于各个同事类之间的通信。一般包括一个或几个抽象的事件方法，并由子类去实现。</a:t>
            </a:r>
            <a:endParaRPr lang="zh-CN" altLang="en-US" sz="1200" dirty="0">
              <a:solidFill>
                <a:schemeClr val="tx1">
                  <a:lumMod val="95000"/>
                  <a:lumOff val="5000"/>
                </a:schemeClr>
              </a:solidFill>
              <a:latin typeface="微软雅黑" panose="020B0503020204020204" pitchFamily="34" charset="-122"/>
              <a:ea typeface="微软雅黑" panose="020B0503020204020204" pitchFamily="34" charset="-122"/>
            </a:endParaRPr>
          </a:p>
          <a:p>
            <a:pPr marL="171450" indent="-171450">
              <a:lnSpc>
                <a:spcPct val="120000"/>
              </a:lnSpc>
              <a:spcBef>
                <a:spcPct val="20000"/>
              </a:spcBef>
              <a:buFont typeface="Wingdings" panose="05000000000000000000" pitchFamily="2" charset="2"/>
              <a:buChar char="l"/>
            </a:pPr>
            <a:r>
              <a:rPr lang="zh-CN" altLang="en-US" sz="1200" dirty="0">
                <a:solidFill>
                  <a:srgbClr val="FF0000"/>
                </a:solidFill>
                <a:latin typeface="微软雅黑" panose="020B0503020204020204" pitchFamily="34" charset="-122"/>
                <a:ea typeface="微软雅黑" panose="020B0503020204020204" pitchFamily="34" charset="-122"/>
              </a:rPr>
              <a:t>中介者实现类：</a:t>
            </a:r>
            <a:r>
              <a:rPr lang="zh-CN" altLang="en-US" sz="1200" dirty="0">
                <a:solidFill>
                  <a:schemeClr val="tx1">
                    <a:lumMod val="95000"/>
                    <a:lumOff val="5000"/>
                  </a:schemeClr>
                </a:solidFill>
                <a:latin typeface="微软雅黑" panose="020B0503020204020204" pitchFamily="34" charset="-122"/>
                <a:ea typeface="微软雅黑" panose="020B0503020204020204" pitchFamily="34" charset="-122"/>
              </a:rPr>
              <a:t>从抽象中介者继承而来，实现抽象中介者中定义的事件方法。从一个同事类接收消息，然后通过消息影响其他同时类。</a:t>
            </a:r>
            <a:endParaRPr lang="zh-CN" altLang="en-US" sz="1200" dirty="0">
              <a:solidFill>
                <a:schemeClr val="tx1">
                  <a:lumMod val="95000"/>
                  <a:lumOff val="5000"/>
                </a:schemeClr>
              </a:solidFill>
              <a:latin typeface="微软雅黑" panose="020B0503020204020204" pitchFamily="34" charset="-122"/>
              <a:ea typeface="微软雅黑" panose="020B0503020204020204" pitchFamily="34" charset="-122"/>
            </a:endParaRPr>
          </a:p>
          <a:p>
            <a:pPr marL="171450" indent="-171450">
              <a:lnSpc>
                <a:spcPct val="120000"/>
              </a:lnSpc>
              <a:spcBef>
                <a:spcPct val="20000"/>
              </a:spcBef>
              <a:buFont typeface="Wingdings" panose="05000000000000000000" pitchFamily="2" charset="2"/>
              <a:buChar char="l"/>
            </a:pPr>
            <a:r>
              <a:rPr lang="zh-CN" altLang="en-US" sz="1200" dirty="0">
                <a:solidFill>
                  <a:srgbClr val="FF0000"/>
                </a:solidFill>
                <a:latin typeface="微软雅黑" panose="020B0503020204020204" pitchFamily="34" charset="-122"/>
                <a:ea typeface="微软雅黑" panose="020B0503020204020204" pitchFamily="34" charset="-122"/>
              </a:rPr>
              <a:t>同事类：</a:t>
            </a:r>
            <a:r>
              <a:rPr lang="zh-CN" altLang="en-US" sz="1200" dirty="0">
                <a:solidFill>
                  <a:schemeClr val="tx1">
                    <a:lumMod val="95000"/>
                    <a:lumOff val="5000"/>
                  </a:schemeClr>
                </a:solidFill>
                <a:latin typeface="微软雅黑" panose="020B0503020204020204" pitchFamily="34" charset="-122"/>
                <a:ea typeface="微软雅黑" panose="020B0503020204020204" pitchFamily="34" charset="-122"/>
              </a:rPr>
              <a:t>如果一个对象会影响其他的对象，同时也会被其他对象影响，那么这两个对象称为同事类。在类图中，同事类只有一个，这其实是现实的省略，在实际应用中，同事类一般由多个组成，他们之间相互影响，相互依赖。同事类越多，关系越复杂。并且，同事类也可以表现为继承了同一个抽象类的一组实现组成。在中介者模式中，同事类之间必须通过中介者才能进行消息传递</a:t>
            </a:r>
            <a:r>
              <a:rPr lang="zh-CN" altLang="en-US" sz="1200" dirty="0" smtClean="0">
                <a:solidFill>
                  <a:schemeClr val="tx1">
                    <a:lumMod val="95000"/>
                    <a:lumOff val="5000"/>
                  </a:schemeClr>
                </a:solidFill>
                <a:latin typeface="微软雅黑" panose="020B0503020204020204" pitchFamily="34" charset="-122"/>
                <a:ea typeface="微软雅黑" panose="020B0503020204020204" pitchFamily="34" charset="-122"/>
              </a:rPr>
              <a:t>。</a:t>
            </a:r>
            <a:endParaRPr lang="en-US" altLang="zh-CN" sz="1200" dirty="0" smtClean="0">
              <a:solidFill>
                <a:schemeClr val="tx1">
                  <a:lumMod val="95000"/>
                  <a:lumOff val="5000"/>
                </a:schemeClr>
              </a:solidFill>
              <a:latin typeface="微软雅黑" panose="020B0503020204020204" pitchFamily="34" charset="-122"/>
              <a:ea typeface="微软雅黑" panose="020B0503020204020204" pitchFamily="34" charset="-122"/>
            </a:endParaRPr>
          </a:p>
          <a:p>
            <a:pPr>
              <a:lnSpc>
                <a:spcPct val="120000"/>
              </a:lnSpc>
              <a:spcBef>
                <a:spcPct val="20000"/>
              </a:spcBef>
            </a:pPr>
            <a:endParaRPr lang="en-US" sz="1100" dirty="0">
              <a:solidFill>
                <a:srgbClr val="FF0000"/>
              </a:solidFill>
              <a:latin typeface="微软雅黑" panose="020B0503020204020204" pitchFamily="34" charset="-122"/>
              <a:ea typeface="微软雅黑" panose="020B0503020204020204" pitchFamily="34" charset="-122"/>
              <a:sym typeface="Arial" panose="020B0604020202020204" pitchFamily="34" charset="0"/>
            </a:endParaRPr>
          </a:p>
          <a:p>
            <a:pPr>
              <a:lnSpc>
                <a:spcPct val="120000"/>
              </a:lnSpc>
              <a:spcBef>
                <a:spcPct val="20000"/>
              </a:spcBef>
            </a:pPr>
            <a:r>
              <a:rPr lang="zh-CN" altLang="en-US" sz="1600" dirty="0" smtClean="0">
                <a:solidFill>
                  <a:srgbClr val="FF0000"/>
                </a:solidFill>
                <a:latin typeface="微软雅黑" panose="020B0503020204020204" pitchFamily="34" charset="-122"/>
                <a:ea typeface="微软雅黑" panose="020B0503020204020204" pitchFamily="34" charset="-122"/>
                <a:sym typeface="Arial" panose="020B0604020202020204" pitchFamily="34" charset="0"/>
              </a:rPr>
              <a:t>代码实例：</a:t>
            </a:r>
            <a:r>
              <a:rPr lang="zh-CN" altLang="en-US" sz="1600" dirty="0" smtClean="0">
                <a:solidFill>
                  <a:schemeClr val="tx1">
                    <a:lumMod val="95000"/>
                    <a:lumOff val="5000"/>
                  </a:schemeClr>
                </a:solidFill>
                <a:latin typeface="微软雅黑" panose="020B0503020204020204" pitchFamily="34" charset="-122"/>
                <a:ea typeface="微软雅黑" panose="020B0503020204020204" pitchFamily="34" charset="-122"/>
                <a:sym typeface="Arial" panose="020B0604020202020204" pitchFamily="34" charset="0"/>
              </a:rPr>
              <a:t>邮件系统</a:t>
            </a:r>
            <a:endParaRPr sz="1600" dirty="0">
              <a:solidFill>
                <a:schemeClr val="tx1">
                  <a:lumMod val="95000"/>
                  <a:lumOff val="5000"/>
                </a:schemeClr>
              </a:solidFill>
              <a:latin typeface="微软雅黑" panose="020B0503020204020204" pitchFamily="34" charset="-122"/>
              <a:ea typeface="微软雅黑" panose="020B0503020204020204" pitchFamily="34" charset="-122"/>
              <a:sym typeface="Arial" panose="020B0604020202020204" pitchFamily="34" charset="0"/>
            </a:endParaRPr>
          </a:p>
        </p:txBody>
      </p:sp>
    </p:spTree>
  </p:cSld>
  <p:clrMapOvr>
    <a:masterClrMapping/>
  </p:clrMapOvr>
  <mc:AlternateContent xmlns:mc="http://schemas.openxmlformats.org/markup-compatibility/2006">
    <mc:Choice xmlns:p14="http://schemas.microsoft.com/office/powerpoint/2010/main" Requires="p14">
      <p:transition spd="slow" p14:dur="1600" advClick="0" advTm="3000">
        <p14:gallery dir="l"/>
      </p:transition>
    </mc:Choice>
    <mc:Fallback>
      <p:transition spd="slow" advClick="0" advTm="3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32"/>
                                        </p:tgtEl>
                                        <p:attrNameLst>
                                          <p:attrName>style.visibility</p:attrName>
                                        </p:attrNameLst>
                                      </p:cBhvr>
                                      <p:to>
                                        <p:strVal val="visible"/>
                                      </p:to>
                                    </p:set>
                                    <p:animEffect transition="in" filter="wipe(left)">
                                      <p:cBhvr>
                                        <p:cTn id="7" dur="500"/>
                                        <p:tgtEl>
                                          <p:spTgt spid="32"/>
                                        </p:tgtEl>
                                      </p:cBhvr>
                                    </p:animEffect>
                                  </p:childTnLst>
                                </p:cTn>
                              </p:par>
                            </p:childTnLst>
                          </p:cTn>
                        </p:par>
                        <p:par>
                          <p:cTn id="8" fill="hold">
                            <p:stCondLst>
                              <p:cond delay="500"/>
                            </p:stCondLst>
                            <p:childTnLst>
                              <p:par>
                                <p:cTn id="9" presetID="42" presetClass="entr" presetSubtype="0" fill="hold" grpId="0" nodeType="afterEffect">
                                  <p:stCondLst>
                                    <p:cond delay="0"/>
                                  </p:stCondLst>
                                  <p:childTnLst>
                                    <p:set>
                                      <p:cBhvr>
                                        <p:cTn id="10" dur="1" fill="hold">
                                          <p:stCondLst>
                                            <p:cond delay="0"/>
                                          </p:stCondLst>
                                        </p:cTn>
                                        <p:tgtEl>
                                          <p:spTgt spid="33"/>
                                        </p:tgtEl>
                                        <p:attrNameLst>
                                          <p:attrName>style.visibility</p:attrName>
                                        </p:attrNameLst>
                                      </p:cBhvr>
                                      <p:to>
                                        <p:strVal val="visible"/>
                                      </p:to>
                                    </p:set>
                                    <p:animEffect transition="in" filter="fade">
                                      <p:cBhvr>
                                        <p:cTn id="11" dur="1000"/>
                                        <p:tgtEl>
                                          <p:spTgt spid="33"/>
                                        </p:tgtEl>
                                      </p:cBhvr>
                                    </p:animEffect>
                                    <p:anim calcmode="lin" valueType="num">
                                      <p:cBhvr>
                                        <p:cTn id="12" dur="1000" fill="hold"/>
                                        <p:tgtEl>
                                          <p:spTgt spid="33"/>
                                        </p:tgtEl>
                                        <p:attrNameLst>
                                          <p:attrName>ppt_x</p:attrName>
                                        </p:attrNameLst>
                                      </p:cBhvr>
                                      <p:tavLst>
                                        <p:tav tm="0">
                                          <p:val>
                                            <p:strVal val="#ppt_x"/>
                                          </p:val>
                                        </p:tav>
                                        <p:tav tm="100000">
                                          <p:val>
                                            <p:strVal val="#ppt_x"/>
                                          </p:val>
                                        </p:tav>
                                      </p:tavLst>
                                    </p:anim>
                                    <p:anim calcmode="lin" valueType="num">
                                      <p:cBhvr>
                                        <p:cTn id="13" dur="1000" fill="hold"/>
                                        <p:tgtEl>
                                          <p:spTgt spid="33"/>
                                        </p:tgtEl>
                                        <p:attrNameLst>
                                          <p:attrName>ppt_y</p:attrName>
                                        </p:attrNameLst>
                                      </p:cBhvr>
                                      <p:tavLst>
                                        <p:tav tm="0">
                                          <p:val>
                                            <p:strVal val="#ppt_y+.1"/>
                                          </p:val>
                                        </p:tav>
                                        <p:tav tm="100000">
                                          <p:val>
                                            <p:strVal val="#ppt_y"/>
                                          </p:val>
                                        </p:tav>
                                      </p:tavLst>
                                    </p:anim>
                                  </p:childTnLst>
                                </p:cTn>
                              </p:par>
                            </p:childTnLst>
                          </p:cTn>
                        </p:par>
                        <p:par>
                          <p:cTn id="14" fill="hold">
                            <p:stCondLst>
                              <p:cond delay="1500"/>
                            </p:stCondLst>
                            <p:childTnLst>
                              <p:par>
                                <p:cTn id="15" presetID="2" presetClass="entr" presetSubtype="4" fill="hold" grpId="0" nodeType="afterEffect">
                                  <p:stCondLst>
                                    <p:cond delay="0"/>
                                  </p:stCondLst>
                                  <p:childTnLst>
                                    <p:set>
                                      <p:cBhvr>
                                        <p:cTn id="16" dur="1" fill="hold">
                                          <p:stCondLst>
                                            <p:cond delay="0"/>
                                          </p:stCondLst>
                                        </p:cTn>
                                        <p:tgtEl>
                                          <p:spTgt spid="4"/>
                                        </p:tgtEl>
                                        <p:attrNameLst>
                                          <p:attrName>style.visibility</p:attrName>
                                        </p:attrNameLst>
                                      </p:cBhvr>
                                      <p:to>
                                        <p:strVal val="visible"/>
                                      </p:to>
                                    </p:set>
                                    <p:anim calcmode="lin" valueType="num">
                                      <p:cBhvr additive="base">
                                        <p:cTn id="17" dur="500" fill="hold"/>
                                        <p:tgtEl>
                                          <p:spTgt spid="4"/>
                                        </p:tgtEl>
                                        <p:attrNameLst>
                                          <p:attrName>ppt_x</p:attrName>
                                        </p:attrNameLst>
                                      </p:cBhvr>
                                      <p:tavLst>
                                        <p:tav tm="0">
                                          <p:val>
                                            <p:strVal val="#ppt_x"/>
                                          </p:val>
                                        </p:tav>
                                        <p:tav tm="100000">
                                          <p:val>
                                            <p:strVal val="#ppt_x"/>
                                          </p:val>
                                        </p:tav>
                                      </p:tavLst>
                                    </p:anim>
                                    <p:anim calcmode="lin" valueType="num">
                                      <p:cBhvr additive="base">
                                        <p:cTn id="18" dur="500" fill="hold"/>
                                        <p:tgtEl>
                                          <p:spTgt spid="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2" grpId="0" animBg="1"/>
      <p:bldP spid="33" grpId="0"/>
      <p:bldP spid="4"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rotWithShape="1">
          <a:blip r:embed="rId1">
            <a:extLst>
              <a:ext uri="{28A0092B-C50C-407E-A947-70E740481C1C}">
                <a14:useLocalDpi xmlns:a14="http://schemas.microsoft.com/office/drawing/2010/main" val="0"/>
              </a:ext>
            </a:extLst>
          </a:blip>
          <a:srcRect l="-12" t="-9852" r="-859" b="8108"/>
          <a:stretch>
            <a:fillRect/>
          </a:stretch>
        </p:blipFill>
        <p:spPr>
          <a:xfrm>
            <a:off x="0" y="-551655"/>
            <a:ext cx="9222473" cy="5696744"/>
          </a:xfrm>
          <a:prstGeom prst="rect">
            <a:avLst/>
          </a:prstGeom>
        </p:spPr>
      </p:pic>
      <p:sp>
        <p:nvSpPr>
          <p:cNvPr id="3" name="平行四边形 2"/>
          <p:cNvSpPr/>
          <p:nvPr/>
        </p:nvSpPr>
        <p:spPr>
          <a:xfrm>
            <a:off x="-1295400" y="0"/>
            <a:ext cx="6096000" cy="5145089"/>
          </a:xfrm>
          <a:prstGeom prst="parallelogram">
            <a:avLst/>
          </a:prstGeom>
          <a:solidFill>
            <a:srgbClr val="FFFFFF">
              <a:alpha val="69804"/>
            </a:srgbClr>
          </a:solidFill>
          <a:ln>
            <a:noFill/>
          </a:ln>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endParaRPr lang="zh-CN" altLang="en-US"/>
          </a:p>
        </p:txBody>
      </p:sp>
      <p:sp>
        <p:nvSpPr>
          <p:cNvPr id="20" name="椭圆 19"/>
          <p:cNvSpPr/>
          <p:nvPr/>
        </p:nvSpPr>
        <p:spPr bwMode="auto">
          <a:xfrm>
            <a:off x="1295400" y="972344"/>
            <a:ext cx="1680156" cy="1680675"/>
          </a:xfrm>
          <a:prstGeom prst="ellipse">
            <a:avLst/>
          </a:prstGeom>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91440" tIns="45720" rIns="91440" bIns="45720" numCol="1" rtlCol="0" anchor="t" anchorCtr="0" compatLnSpc="1"/>
          <a:lstStyle/>
          <a:p>
            <a:pPr defTabSz="685800"/>
            <a:endParaRPr lang="zh-CN" altLang="en-US" sz="1400">
              <a:solidFill>
                <a:schemeClr val="bg1"/>
              </a:solidFill>
              <a:latin typeface="Arial" panose="020B0604020202020204" pitchFamily="34" charset="0"/>
              <a:ea typeface="微软雅黑" panose="020B0503020204020204" pitchFamily="34" charset="-122"/>
            </a:endParaRPr>
          </a:p>
        </p:txBody>
      </p:sp>
      <p:sp>
        <p:nvSpPr>
          <p:cNvPr id="22" name="Rectangle 12"/>
          <p:cNvSpPr/>
          <p:nvPr/>
        </p:nvSpPr>
        <p:spPr>
          <a:xfrm>
            <a:off x="914400" y="2877344"/>
            <a:ext cx="2301974" cy="1014730"/>
          </a:xfrm>
          <a:prstGeom prst="rect">
            <a:avLst/>
          </a:prstGeom>
          <a:ln>
            <a:noFill/>
          </a:ln>
        </p:spPr>
        <p:txBody>
          <a:bodyPr wrap="square">
            <a:spAutoFit/>
          </a:bodyPr>
          <a:lstStyle/>
          <a:p>
            <a:pPr algn="ctr"/>
            <a:r>
              <a:rPr lang="zh-CN" altLang="en-US" sz="3000" b="1" dirty="0" smtClean="0">
                <a:solidFill>
                  <a:schemeClr val="accent1"/>
                </a:solidFill>
                <a:latin typeface="微软雅黑" panose="020B0503020204020204" pitchFamily="34" charset="-122"/>
                <a:ea typeface="微软雅黑" panose="020B0503020204020204" pitchFamily="34" charset="-122"/>
                <a:cs typeface="Open Sans" pitchFamily="34" charset="0"/>
              </a:rPr>
              <a:t>简介</a:t>
            </a:r>
            <a:endParaRPr lang="en-US" altLang="zh-CN" sz="3000" b="1" dirty="0" smtClean="0">
              <a:solidFill>
                <a:schemeClr val="accent1"/>
              </a:solidFill>
              <a:latin typeface="微软雅黑" panose="020B0503020204020204" pitchFamily="34" charset="-122"/>
              <a:ea typeface="微软雅黑" panose="020B0503020204020204" pitchFamily="34" charset="-122"/>
              <a:cs typeface="Open Sans" pitchFamily="34" charset="0"/>
            </a:endParaRPr>
          </a:p>
          <a:p>
            <a:pPr algn="ctr"/>
            <a:endParaRPr lang="en-US" altLang="zh-CN" sz="1500" kern="3000" spc="23" dirty="0" smtClean="0">
              <a:solidFill>
                <a:schemeClr val="accent1"/>
              </a:solidFill>
              <a:latin typeface="微软雅黑" panose="020B0503020204020204" pitchFamily="34" charset="-122"/>
              <a:ea typeface="微软雅黑" panose="020B0503020204020204" pitchFamily="34" charset="-122"/>
            </a:endParaRPr>
          </a:p>
          <a:p>
            <a:pPr algn="ctr"/>
            <a:r>
              <a:rPr lang="zh-CN" altLang="en-US" sz="1500" kern="3000" spc="23" dirty="0" smtClean="0">
                <a:solidFill>
                  <a:schemeClr val="accent1"/>
                </a:solidFill>
                <a:latin typeface="微软雅黑" panose="020B0503020204020204" pitchFamily="34" charset="-122"/>
                <a:ea typeface="微软雅黑" panose="020B0503020204020204" pitchFamily="34" charset="-122"/>
              </a:rPr>
              <a:t>面向对象软件设计发展</a:t>
            </a:r>
            <a:endParaRPr lang="zh-CN" altLang="en-US" sz="1500" kern="3000" spc="23" dirty="0" smtClean="0">
              <a:solidFill>
                <a:schemeClr val="accent1"/>
              </a:solidFill>
              <a:latin typeface="微软雅黑" panose="020B0503020204020204" pitchFamily="34" charset="-122"/>
              <a:ea typeface="微软雅黑" panose="020B0503020204020204" pitchFamily="34" charset="-122"/>
            </a:endParaRPr>
          </a:p>
        </p:txBody>
      </p:sp>
      <p:sp>
        <p:nvSpPr>
          <p:cNvPr id="23" name="TextBox 22"/>
          <p:cNvSpPr txBox="1"/>
          <p:nvPr/>
        </p:nvSpPr>
        <p:spPr>
          <a:xfrm>
            <a:off x="1655440" y="1116360"/>
            <a:ext cx="904415" cy="1323439"/>
          </a:xfrm>
          <a:prstGeom prst="rect">
            <a:avLst/>
          </a:prstGeom>
          <a:noFill/>
        </p:spPr>
        <p:txBody>
          <a:bodyPr wrap="none" rtlCol="0">
            <a:spAutoFit/>
          </a:bodyPr>
          <a:lstStyle/>
          <a:p>
            <a:r>
              <a:rPr lang="en-US" altLang="zh-CN" sz="8000" dirty="0" smtClean="0">
                <a:solidFill>
                  <a:schemeClr val="bg1"/>
                </a:solidFill>
                <a:latin typeface="Agency FB" panose="020B0503020202020204" pitchFamily="34" charset="0"/>
              </a:rPr>
              <a:t>01</a:t>
            </a:r>
            <a:endParaRPr lang="zh-CN" altLang="en-US" sz="8000" dirty="0">
              <a:solidFill>
                <a:schemeClr val="bg1"/>
              </a:solidFill>
              <a:latin typeface="Agency FB" panose="020B0503020202020204" pitchFamily="34" charset="0"/>
            </a:endParaRPr>
          </a:p>
        </p:txBody>
      </p:sp>
      <p:sp>
        <p:nvSpPr>
          <p:cNvPr id="6" name="等腰三角形 5"/>
          <p:cNvSpPr/>
          <p:nvPr/>
        </p:nvSpPr>
        <p:spPr>
          <a:xfrm rot="9007879">
            <a:off x="4333390" y="954899"/>
            <a:ext cx="376746" cy="322924"/>
          </a:xfrm>
          <a:prstGeom prst="triangl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 name="等腰三角形 23"/>
          <p:cNvSpPr/>
          <p:nvPr/>
        </p:nvSpPr>
        <p:spPr>
          <a:xfrm rot="9007879">
            <a:off x="3122238" y="2970585"/>
            <a:ext cx="275073" cy="235776"/>
          </a:xfrm>
          <a:prstGeom prst="triangl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100">
        <p14:switch dir="r"/>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20"/>
                                        </p:tgtEl>
                                        <p:attrNameLst>
                                          <p:attrName>style.visibility</p:attrName>
                                        </p:attrNameLst>
                                      </p:cBhvr>
                                      <p:to>
                                        <p:strVal val="visible"/>
                                      </p:to>
                                    </p:set>
                                    <p:anim calcmode="lin" valueType="num">
                                      <p:cBhvr>
                                        <p:cTn id="7" dur="500" fill="hold"/>
                                        <p:tgtEl>
                                          <p:spTgt spid="20"/>
                                        </p:tgtEl>
                                        <p:attrNameLst>
                                          <p:attrName>ppt_w</p:attrName>
                                        </p:attrNameLst>
                                      </p:cBhvr>
                                      <p:tavLst>
                                        <p:tav tm="0">
                                          <p:val>
                                            <p:fltVal val="0"/>
                                          </p:val>
                                        </p:tav>
                                        <p:tav tm="100000">
                                          <p:val>
                                            <p:strVal val="#ppt_w"/>
                                          </p:val>
                                        </p:tav>
                                      </p:tavLst>
                                    </p:anim>
                                    <p:anim calcmode="lin" valueType="num">
                                      <p:cBhvr>
                                        <p:cTn id="8" dur="500" fill="hold"/>
                                        <p:tgtEl>
                                          <p:spTgt spid="20"/>
                                        </p:tgtEl>
                                        <p:attrNameLst>
                                          <p:attrName>ppt_h</p:attrName>
                                        </p:attrNameLst>
                                      </p:cBhvr>
                                      <p:tavLst>
                                        <p:tav tm="0">
                                          <p:val>
                                            <p:fltVal val="0"/>
                                          </p:val>
                                        </p:tav>
                                        <p:tav tm="100000">
                                          <p:val>
                                            <p:strVal val="#ppt_h"/>
                                          </p:val>
                                        </p:tav>
                                      </p:tavLst>
                                    </p:anim>
                                    <p:animEffect transition="in" filter="fade">
                                      <p:cBhvr>
                                        <p:cTn id="9" dur="500"/>
                                        <p:tgtEl>
                                          <p:spTgt spid="20"/>
                                        </p:tgtEl>
                                      </p:cBhvr>
                                    </p:animEffect>
                                  </p:childTnLst>
                                </p:cTn>
                              </p:par>
                            </p:childTnLst>
                          </p:cTn>
                        </p:par>
                        <p:par>
                          <p:cTn id="10" fill="hold">
                            <p:stCondLst>
                              <p:cond delay="500"/>
                            </p:stCondLst>
                            <p:childTnLst>
                              <p:par>
                                <p:cTn id="11" presetID="53" presetClass="entr" presetSubtype="16" fill="hold" grpId="0" nodeType="afterEffect">
                                  <p:stCondLst>
                                    <p:cond delay="0"/>
                                  </p:stCondLst>
                                  <p:childTnLst>
                                    <p:set>
                                      <p:cBhvr>
                                        <p:cTn id="12" dur="1" fill="hold">
                                          <p:stCondLst>
                                            <p:cond delay="0"/>
                                          </p:stCondLst>
                                        </p:cTn>
                                        <p:tgtEl>
                                          <p:spTgt spid="23"/>
                                        </p:tgtEl>
                                        <p:attrNameLst>
                                          <p:attrName>style.visibility</p:attrName>
                                        </p:attrNameLst>
                                      </p:cBhvr>
                                      <p:to>
                                        <p:strVal val="visible"/>
                                      </p:to>
                                    </p:set>
                                    <p:anim calcmode="lin" valueType="num">
                                      <p:cBhvr>
                                        <p:cTn id="13" dur="500" fill="hold"/>
                                        <p:tgtEl>
                                          <p:spTgt spid="23"/>
                                        </p:tgtEl>
                                        <p:attrNameLst>
                                          <p:attrName>ppt_w</p:attrName>
                                        </p:attrNameLst>
                                      </p:cBhvr>
                                      <p:tavLst>
                                        <p:tav tm="0">
                                          <p:val>
                                            <p:fltVal val="0"/>
                                          </p:val>
                                        </p:tav>
                                        <p:tav tm="100000">
                                          <p:val>
                                            <p:strVal val="#ppt_w"/>
                                          </p:val>
                                        </p:tav>
                                      </p:tavLst>
                                    </p:anim>
                                    <p:anim calcmode="lin" valueType="num">
                                      <p:cBhvr>
                                        <p:cTn id="14" dur="500" fill="hold"/>
                                        <p:tgtEl>
                                          <p:spTgt spid="23"/>
                                        </p:tgtEl>
                                        <p:attrNameLst>
                                          <p:attrName>ppt_h</p:attrName>
                                        </p:attrNameLst>
                                      </p:cBhvr>
                                      <p:tavLst>
                                        <p:tav tm="0">
                                          <p:val>
                                            <p:fltVal val="0"/>
                                          </p:val>
                                        </p:tav>
                                        <p:tav tm="100000">
                                          <p:val>
                                            <p:strVal val="#ppt_h"/>
                                          </p:val>
                                        </p:tav>
                                      </p:tavLst>
                                    </p:anim>
                                    <p:animEffect transition="in" filter="fade">
                                      <p:cBhvr>
                                        <p:cTn id="15" dur="500"/>
                                        <p:tgtEl>
                                          <p:spTgt spid="23"/>
                                        </p:tgtEl>
                                      </p:cBhvr>
                                    </p:animEffect>
                                  </p:childTnLst>
                                </p:cTn>
                              </p:par>
                            </p:childTnLst>
                          </p:cTn>
                        </p:par>
                        <p:par>
                          <p:cTn id="16" fill="hold">
                            <p:stCondLst>
                              <p:cond delay="1000"/>
                            </p:stCondLst>
                            <p:childTnLst>
                              <p:par>
                                <p:cTn id="17" presetID="14" presetClass="entr" presetSubtype="10" fill="hold" grpId="0" nodeType="afterEffect">
                                  <p:stCondLst>
                                    <p:cond delay="0"/>
                                  </p:stCondLst>
                                  <p:childTnLst>
                                    <p:set>
                                      <p:cBhvr>
                                        <p:cTn id="18" dur="1" fill="hold">
                                          <p:stCondLst>
                                            <p:cond delay="0"/>
                                          </p:stCondLst>
                                        </p:cTn>
                                        <p:tgtEl>
                                          <p:spTgt spid="22"/>
                                        </p:tgtEl>
                                        <p:attrNameLst>
                                          <p:attrName>style.visibility</p:attrName>
                                        </p:attrNameLst>
                                      </p:cBhvr>
                                      <p:to>
                                        <p:strVal val="visible"/>
                                      </p:to>
                                    </p:set>
                                    <p:animEffect transition="in" filter="randombar(horizontal)">
                                      <p:cBhvr>
                                        <p:cTn id="19" dur="500"/>
                                        <p:tgtEl>
                                          <p:spTgt spid="22"/>
                                        </p:tgtEl>
                                      </p:cBhvr>
                                    </p:animEffect>
                                  </p:childTnLst>
                                </p:cTn>
                              </p:par>
                            </p:childTnLst>
                          </p:cTn>
                        </p:par>
                        <p:par>
                          <p:cTn id="20" fill="hold">
                            <p:stCondLst>
                              <p:cond delay="1500"/>
                            </p:stCondLst>
                            <p:childTnLst>
                              <p:par>
                                <p:cTn id="21" presetID="14" presetClass="entr" presetSubtype="10" fill="hold" grpId="0" nodeType="afterEffect">
                                  <p:stCondLst>
                                    <p:cond delay="0"/>
                                  </p:stCondLst>
                                  <p:childTnLst>
                                    <p:set>
                                      <p:cBhvr>
                                        <p:cTn id="22" dur="1" fill="hold">
                                          <p:stCondLst>
                                            <p:cond delay="0"/>
                                          </p:stCondLst>
                                        </p:cTn>
                                        <p:tgtEl>
                                          <p:spTgt spid="6"/>
                                        </p:tgtEl>
                                        <p:attrNameLst>
                                          <p:attrName>style.visibility</p:attrName>
                                        </p:attrNameLst>
                                      </p:cBhvr>
                                      <p:to>
                                        <p:strVal val="visible"/>
                                      </p:to>
                                    </p:set>
                                    <p:animEffect transition="in" filter="randombar(horizontal)">
                                      <p:cBhvr>
                                        <p:cTn id="23" dur="500"/>
                                        <p:tgtEl>
                                          <p:spTgt spid="6"/>
                                        </p:tgtEl>
                                      </p:cBhvr>
                                    </p:animEffect>
                                  </p:childTnLst>
                                </p:cTn>
                              </p:par>
                            </p:childTnLst>
                          </p:cTn>
                        </p:par>
                        <p:par>
                          <p:cTn id="24" fill="hold">
                            <p:stCondLst>
                              <p:cond delay="2000"/>
                            </p:stCondLst>
                            <p:childTnLst>
                              <p:par>
                                <p:cTn id="25" presetID="14" presetClass="entr" presetSubtype="10" fill="hold" grpId="0" nodeType="afterEffect">
                                  <p:stCondLst>
                                    <p:cond delay="0"/>
                                  </p:stCondLst>
                                  <p:childTnLst>
                                    <p:set>
                                      <p:cBhvr>
                                        <p:cTn id="26" dur="1" fill="hold">
                                          <p:stCondLst>
                                            <p:cond delay="0"/>
                                          </p:stCondLst>
                                        </p:cTn>
                                        <p:tgtEl>
                                          <p:spTgt spid="24"/>
                                        </p:tgtEl>
                                        <p:attrNameLst>
                                          <p:attrName>style.visibility</p:attrName>
                                        </p:attrNameLst>
                                      </p:cBhvr>
                                      <p:to>
                                        <p:strVal val="visible"/>
                                      </p:to>
                                    </p:set>
                                    <p:animEffect transition="in" filter="randombar(horizontal)">
                                      <p:cBhvr>
                                        <p:cTn id="27" dur="500"/>
                                        <p:tgtEl>
                                          <p:spTgt spid="2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animBg="1"/>
      <p:bldP spid="22" grpId="0"/>
      <p:bldP spid="23" grpId="0"/>
      <p:bldP spid="6" grpId="0" animBg="1"/>
      <p:bldP spid="24" grpId="0" animBg="1"/>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矩形 31"/>
          <p:cNvSpPr/>
          <p:nvPr/>
        </p:nvSpPr>
        <p:spPr bwMode="auto">
          <a:xfrm>
            <a:off x="578557" y="389336"/>
            <a:ext cx="324672" cy="599032"/>
          </a:xfrm>
          <a:prstGeom prst="rect">
            <a:avLst/>
          </a:prstGeom>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91440" tIns="45720" rIns="91440" bIns="45720" numCol="1" rtlCol="0" anchor="t" anchorCtr="0" compatLnSpc="1"/>
          <a:lstStyle/>
          <a:p>
            <a:pPr marL="0" marR="0" indent="0" algn="l" defTabSz="914400" rtl="0" eaLnBrk="1" fontAlgn="base" latinLnBrk="0" hangingPunct="1">
              <a:lnSpc>
                <a:spcPct val="100000"/>
              </a:lnSpc>
              <a:spcBef>
                <a:spcPct val="0"/>
              </a:spcBef>
              <a:spcAft>
                <a:spcPct val="0"/>
              </a:spcAft>
              <a:buClrTx/>
              <a:buSzTx/>
              <a:buFontTx/>
              <a:buNone/>
            </a:pPr>
            <a:endParaRPr kumimoji="0" lang="zh-CN" altLang="en-US" sz="1800" b="1" i="0" u="none" strike="noStrike" cap="none" normalizeH="0" baseline="0" smtClean="0">
              <a:ln>
                <a:noFill/>
              </a:ln>
              <a:solidFill>
                <a:schemeClr val="tx1"/>
              </a:solidFill>
              <a:effectLst/>
              <a:latin typeface="Arial" panose="020B0604020202020204" pitchFamily="34" charset="0"/>
              <a:ea typeface="微软雅黑" panose="020B0503020204020204" pitchFamily="34" charset="-122"/>
            </a:endParaRPr>
          </a:p>
        </p:txBody>
      </p:sp>
      <p:sp>
        <p:nvSpPr>
          <p:cNvPr id="33" name="矩形 32"/>
          <p:cNvSpPr/>
          <p:nvPr/>
        </p:nvSpPr>
        <p:spPr>
          <a:xfrm>
            <a:off x="903229" y="477255"/>
            <a:ext cx="4382225" cy="423193"/>
          </a:xfrm>
          <a:prstGeom prst="rect">
            <a:avLst/>
          </a:prstGeom>
        </p:spPr>
        <p:txBody>
          <a:bodyPr wrap="none" lIns="68580" tIns="34290" rIns="68580" bIns="34290">
            <a:spAutoFit/>
          </a:bodyPr>
          <a:lstStyle/>
          <a:p>
            <a:r>
              <a:rPr lang="zh-CN" altLang="en-US" sz="2300" dirty="0" smtClean="0">
                <a:solidFill>
                  <a:schemeClr val="accent1"/>
                </a:solidFill>
                <a:latin typeface="Agency FB" panose="020B0503020202020204" pitchFamily="34" charset="0"/>
              </a:rPr>
              <a:t>备忘录模式 </a:t>
            </a:r>
            <a:r>
              <a:rPr lang="zh-CN" altLang="en-US" sz="2300" dirty="0">
                <a:solidFill>
                  <a:schemeClr val="accent1"/>
                </a:solidFill>
                <a:latin typeface="Agency FB" panose="020B0503020202020204" pitchFamily="34" charset="0"/>
              </a:rPr>
              <a:t> </a:t>
            </a:r>
            <a:r>
              <a:rPr lang="en-US" altLang="zh-CN" sz="2300" dirty="0">
                <a:solidFill>
                  <a:schemeClr val="accent1"/>
                </a:solidFill>
                <a:latin typeface="Agency FB" panose="020B0503020202020204" pitchFamily="34" charset="0"/>
              </a:rPr>
              <a:t>/</a:t>
            </a:r>
            <a:r>
              <a:rPr lang="zh-CN" altLang="en-US" sz="2300" dirty="0">
                <a:solidFill>
                  <a:schemeClr val="accent1"/>
                </a:solidFill>
                <a:latin typeface="Agency FB" panose="020B0503020202020204" pitchFamily="34" charset="0"/>
              </a:rPr>
              <a:t> </a:t>
            </a:r>
            <a:r>
              <a:rPr lang="en-US" altLang="zh-CN" sz="2300" dirty="0" smtClean="0">
                <a:solidFill>
                  <a:schemeClr val="accent1"/>
                </a:solidFill>
                <a:latin typeface="Agency FB" panose="020B0503020202020204" pitchFamily="34" charset="0"/>
              </a:rPr>
              <a:t>Memento Pattern</a:t>
            </a:r>
            <a:endParaRPr lang="zh-CN" altLang="en-US" sz="2300" dirty="0">
              <a:solidFill>
                <a:schemeClr val="accent1"/>
              </a:solidFill>
              <a:latin typeface="Agency FB" panose="020B0503020202020204" pitchFamily="34" charset="0"/>
            </a:endParaRPr>
          </a:p>
        </p:txBody>
      </p:sp>
      <p:sp>
        <p:nvSpPr>
          <p:cNvPr id="5" name="矩形 42"/>
          <p:cNvSpPr>
            <a:spLocks noChangeArrowheads="1"/>
          </p:cNvSpPr>
          <p:nvPr/>
        </p:nvSpPr>
        <p:spPr bwMode="auto">
          <a:xfrm>
            <a:off x="903228" y="1200944"/>
            <a:ext cx="7783571" cy="298235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lvl1pPr defTabSz="1216025">
              <a:defRPr>
                <a:solidFill>
                  <a:schemeClr val="tx1"/>
                </a:solidFill>
                <a:latin typeface="Calibri" panose="020F0502020204030204" pitchFamily="34" charset="0"/>
                <a:ea typeface="宋体" panose="02010600030101010101" pitchFamily="2" charset="-122"/>
              </a:defRPr>
            </a:lvl1pPr>
            <a:lvl2pPr marL="742950" indent="-285750" defTabSz="1216025">
              <a:defRPr>
                <a:solidFill>
                  <a:schemeClr val="tx1"/>
                </a:solidFill>
                <a:latin typeface="Calibri" panose="020F0502020204030204" pitchFamily="34" charset="0"/>
                <a:ea typeface="宋体" panose="02010600030101010101" pitchFamily="2" charset="-122"/>
              </a:defRPr>
            </a:lvl2pPr>
            <a:lvl3pPr marL="1143000" indent="-228600" defTabSz="1216025">
              <a:defRPr>
                <a:solidFill>
                  <a:schemeClr val="tx1"/>
                </a:solidFill>
                <a:latin typeface="Calibri" panose="020F0502020204030204" pitchFamily="34" charset="0"/>
                <a:ea typeface="宋体" panose="02010600030101010101" pitchFamily="2" charset="-122"/>
              </a:defRPr>
            </a:lvl3pPr>
            <a:lvl4pPr marL="1600200" indent="-228600" defTabSz="1216025">
              <a:defRPr>
                <a:solidFill>
                  <a:schemeClr val="tx1"/>
                </a:solidFill>
                <a:latin typeface="Calibri" panose="020F0502020204030204" pitchFamily="34" charset="0"/>
                <a:ea typeface="宋体" panose="02010600030101010101" pitchFamily="2" charset="-122"/>
              </a:defRPr>
            </a:lvl4pPr>
            <a:lvl5pPr marL="2057400" indent="-228600" defTabSz="1216025">
              <a:defRPr>
                <a:solidFill>
                  <a:schemeClr val="tx1"/>
                </a:solidFill>
                <a:latin typeface="Calibri" panose="020F0502020204030204" pitchFamily="34" charset="0"/>
                <a:ea typeface="宋体" panose="02010600030101010101" pitchFamily="2" charset="-122"/>
              </a:defRPr>
            </a:lvl5pPr>
            <a:lvl6pPr marL="25146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nSpc>
                <a:spcPct val="120000"/>
              </a:lnSpc>
              <a:spcBef>
                <a:spcPct val="20000"/>
              </a:spcBef>
            </a:pPr>
            <a:r>
              <a:rPr lang="zh-CN" altLang="en-US" sz="1600" dirty="0">
                <a:solidFill>
                  <a:srgbClr val="FF0000"/>
                </a:solidFill>
                <a:latin typeface="微软雅黑" panose="020B0503020204020204" pitchFamily="34" charset="-122"/>
                <a:ea typeface="微软雅黑" panose="020B0503020204020204" pitchFamily="34" charset="-122"/>
                <a:sym typeface="Arial" panose="020B0604020202020204" pitchFamily="34" charset="0"/>
              </a:rPr>
              <a:t>定义</a:t>
            </a:r>
            <a:r>
              <a:rPr lang="zh-CN" altLang="en-US" sz="1600" dirty="0" smtClean="0">
                <a:solidFill>
                  <a:srgbClr val="FF0000"/>
                </a:solidFill>
                <a:latin typeface="微软雅黑" panose="020B0503020204020204" pitchFamily="34" charset="-122"/>
                <a:ea typeface="微软雅黑" panose="020B0503020204020204" pitchFamily="34" charset="-122"/>
                <a:sym typeface="Arial" panose="020B0604020202020204" pitchFamily="34" charset="0"/>
              </a:rPr>
              <a:t>：</a:t>
            </a:r>
            <a:r>
              <a:rPr lang="zh-CN" altLang="en-US" sz="1100" dirty="0">
                <a:latin typeface="微软雅黑" panose="020B0503020204020204" pitchFamily="34" charset="-122"/>
                <a:ea typeface="微软雅黑" panose="020B0503020204020204" pitchFamily="34" charset="-122"/>
              </a:rPr>
              <a:t>在不破坏封装性的前提下，捕获一个对象的内部状态，并在该对象之外保存这个状态。这样以后就可将该对象恢复到原先保存的状态</a:t>
            </a:r>
            <a:r>
              <a:rPr lang="zh-CN" altLang="en-US" sz="1100" dirty="0" smtClean="0">
                <a:latin typeface="微软雅黑" panose="020B0503020204020204" pitchFamily="34" charset="-122"/>
                <a:ea typeface="微软雅黑" panose="020B0503020204020204" pitchFamily="34" charset="-122"/>
              </a:rPr>
              <a:t>。</a:t>
            </a:r>
            <a:endParaRPr lang="en-US" altLang="zh-CN" sz="1100" dirty="0" smtClean="0">
              <a:latin typeface="微软雅黑" panose="020B0503020204020204" pitchFamily="34" charset="-122"/>
              <a:ea typeface="微软雅黑" panose="020B0503020204020204" pitchFamily="34" charset="-122"/>
            </a:endParaRPr>
          </a:p>
          <a:p>
            <a:pPr marL="171450" indent="-171450">
              <a:lnSpc>
                <a:spcPct val="120000"/>
              </a:lnSpc>
              <a:spcBef>
                <a:spcPct val="20000"/>
              </a:spcBef>
              <a:buFont typeface="Wingdings" panose="05000000000000000000" pitchFamily="2" charset="2"/>
              <a:buChar char="l"/>
            </a:pPr>
            <a:endParaRPr lang="en-US" altLang="zh-CN" sz="1100" dirty="0">
              <a:latin typeface="微软雅黑" panose="020B0503020204020204" pitchFamily="34" charset="-122"/>
              <a:ea typeface="微软雅黑" panose="020B0503020204020204" pitchFamily="34" charset="-122"/>
              <a:sym typeface="Arial" panose="020B0604020202020204" pitchFamily="34" charset="0"/>
            </a:endParaRPr>
          </a:p>
          <a:p>
            <a:pPr>
              <a:lnSpc>
                <a:spcPct val="120000"/>
              </a:lnSpc>
              <a:spcBef>
                <a:spcPct val="20000"/>
              </a:spcBef>
            </a:pPr>
            <a:r>
              <a:rPr lang="zh-CN" altLang="en-US" sz="1600" dirty="0" smtClean="0">
                <a:solidFill>
                  <a:srgbClr val="FF0000"/>
                </a:solidFill>
                <a:latin typeface="微软雅黑" panose="020B0503020204020204" pitchFamily="34" charset="-122"/>
                <a:ea typeface="微软雅黑" panose="020B0503020204020204" pitchFamily="34" charset="-122"/>
                <a:sym typeface="Arial" panose="020B0604020202020204" pitchFamily="34" charset="0"/>
              </a:rPr>
              <a:t>角色：</a:t>
            </a:r>
            <a:endParaRPr lang="en-US" altLang="zh-CN" sz="1600" dirty="0">
              <a:solidFill>
                <a:srgbClr val="FF0000"/>
              </a:solidFill>
              <a:latin typeface="微软雅黑" panose="020B0503020204020204" pitchFamily="34" charset="-122"/>
              <a:ea typeface="微软雅黑" panose="020B0503020204020204" pitchFamily="34" charset="-122"/>
              <a:sym typeface="Arial" panose="020B0604020202020204" pitchFamily="34" charset="0"/>
            </a:endParaRPr>
          </a:p>
          <a:p>
            <a:pPr marL="171450" indent="-171450">
              <a:lnSpc>
                <a:spcPct val="120000"/>
              </a:lnSpc>
              <a:spcBef>
                <a:spcPct val="20000"/>
              </a:spcBef>
              <a:buFont typeface="Wingdings" panose="05000000000000000000" pitchFamily="2" charset="2"/>
              <a:buChar char="l"/>
            </a:pPr>
            <a:r>
              <a:rPr lang="en-US" altLang="zh-CN" sz="1100" dirty="0">
                <a:solidFill>
                  <a:srgbClr val="FF0000"/>
                </a:solidFill>
                <a:latin typeface="微软雅黑" panose="020B0503020204020204" pitchFamily="34" charset="-122"/>
                <a:ea typeface="微软雅黑" panose="020B0503020204020204" pitchFamily="34" charset="-122"/>
                <a:sym typeface="Arial" panose="020B0604020202020204" pitchFamily="34" charset="0"/>
              </a:rPr>
              <a:t>Originator(</a:t>
            </a:r>
            <a:r>
              <a:rPr lang="zh-CN" altLang="en-US" sz="1100" dirty="0">
                <a:solidFill>
                  <a:srgbClr val="FF0000"/>
                </a:solidFill>
                <a:latin typeface="微软雅黑" panose="020B0503020204020204" pitchFamily="34" charset="-122"/>
                <a:ea typeface="微软雅黑" panose="020B0503020204020204" pitchFamily="34" charset="-122"/>
                <a:sym typeface="Arial" panose="020B0604020202020204" pitchFamily="34" charset="0"/>
              </a:rPr>
              <a:t>发起人</a:t>
            </a:r>
            <a:r>
              <a:rPr lang="en-US" altLang="zh-CN" sz="1100" dirty="0">
                <a:solidFill>
                  <a:srgbClr val="FF0000"/>
                </a:solidFill>
                <a:latin typeface="微软雅黑" panose="020B0503020204020204" pitchFamily="34" charset="-122"/>
                <a:ea typeface="微软雅黑" panose="020B0503020204020204" pitchFamily="34" charset="-122"/>
                <a:sym typeface="Arial" panose="020B0604020202020204" pitchFamily="34" charset="0"/>
              </a:rPr>
              <a:t>)</a:t>
            </a:r>
            <a:r>
              <a:rPr lang="zh-CN" altLang="en-US" sz="1100" dirty="0">
                <a:solidFill>
                  <a:srgbClr val="FF0000"/>
                </a:solidFill>
                <a:latin typeface="微软雅黑" panose="020B0503020204020204" pitchFamily="34" charset="-122"/>
                <a:ea typeface="微软雅黑" panose="020B0503020204020204" pitchFamily="34" charset="-122"/>
                <a:sym typeface="Arial" panose="020B0604020202020204" pitchFamily="34" charset="0"/>
              </a:rPr>
              <a:t>：</a:t>
            </a:r>
            <a:r>
              <a:rPr lang="zh-CN" altLang="en-US" sz="1100" dirty="0">
                <a:latin typeface="微软雅黑" panose="020B0503020204020204" pitchFamily="34" charset="-122"/>
                <a:ea typeface="微软雅黑" panose="020B0503020204020204" pitchFamily="34" charset="-122"/>
                <a:sym typeface="Arial" panose="020B0604020202020204" pitchFamily="34" charset="0"/>
              </a:rPr>
              <a:t>负责创建一个备忘录</a:t>
            </a:r>
            <a:r>
              <a:rPr lang="en-US" altLang="zh-CN" sz="1100" dirty="0">
                <a:latin typeface="微软雅黑" panose="020B0503020204020204" pitchFamily="34" charset="-122"/>
                <a:ea typeface="微软雅黑" panose="020B0503020204020204" pitchFamily="34" charset="-122"/>
                <a:sym typeface="Arial" panose="020B0604020202020204" pitchFamily="34" charset="0"/>
              </a:rPr>
              <a:t>Memento</a:t>
            </a:r>
            <a:r>
              <a:rPr lang="zh-CN" altLang="en-US" sz="1100" dirty="0">
                <a:latin typeface="微软雅黑" panose="020B0503020204020204" pitchFamily="34" charset="-122"/>
                <a:ea typeface="微软雅黑" panose="020B0503020204020204" pitchFamily="34" charset="-122"/>
                <a:sym typeface="Arial" panose="020B0604020202020204" pitchFamily="34" charset="0"/>
              </a:rPr>
              <a:t>，用以记录当前时刻自身的内部状态，并可使用备忘录恢复内部状态。</a:t>
            </a:r>
            <a:r>
              <a:rPr lang="en-US" altLang="zh-CN" sz="1100" dirty="0">
                <a:latin typeface="微软雅黑" panose="020B0503020204020204" pitchFamily="34" charset="-122"/>
                <a:ea typeface="微软雅黑" panose="020B0503020204020204" pitchFamily="34" charset="-122"/>
                <a:sym typeface="Arial" panose="020B0604020202020204" pitchFamily="34" charset="0"/>
              </a:rPr>
              <a:t>Originator</a:t>
            </a:r>
            <a:r>
              <a:rPr lang="zh-CN" altLang="en-US" sz="1100" dirty="0">
                <a:latin typeface="微软雅黑" panose="020B0503020204020204" pitchFamily="34" charset="-122"/>
                <a:ea typeface="微软雅黑" panose="020B0503020204020204" pitchFamily="34" charset="-122"/>
                <a:sym typeface="Arial" panose="020B0604020202020204" pitchFamily="34" charset="0"/>
              </a:rPr>
              <a:t>可以根据需要决定</a:t>
            </a:r>
            <a:r>
              <a:rPr lang="en-US" altLang="zh-CN" sz="1100" dirty="0">
                <a:latin typeface="微软雅黑" panose="020B0503020204020204" pitchFamily="34" charset="-122"/>
                <a:ea typeface="微软雅黑" panose="020B0503020204020204" pitchFamily="34" charset="-122"/>
                <a:sym typeface="Arial" panose="020B0604020202020204" pitchFamily="34" charset="0"/>
              </a:rPr>
              <a:t>Memento</a:t>
            </a:r>
            <a:r>
              <a:rPr lang="zh-CN" altLang="en-US" sz="1100" dirty="0">
                <a:latin typeface="微软雅黑" panose="020B0503020204020204" pitchFamily="34" charset="-122"/>
                <a:ea typeface="微软雅黑" panose="020B0503020204020204" pitchFamily="34" charset="-122"/>
                <a:sym typeface="Arial" panose="020B0604020202020204" pitchFamily="34" charset="0"/>
              </a:rPr>
              <a:t>存储自己的哪些内部状态。</a:t>
            </a:r>
            <a:endParaRPr lang="zh-CN" altLang="en-US" sz="1100" dirty="0">
              <a:latin typeface="微软雅黑" panose="020B0503020204020204" pitchFamily="34" charset="-122"/>
              <a:ea typeface="微软雅黑" panose="020B0503020204020204" pitchFamily="34" charset="-122"/>
              <a:sym typeface="Arial" panose="020B0604020202020204" pitchFamily="34" charset="0"/>
            </a:endParaRPr>
          </a:p>
          <a:p>
            <a:pPr marL="171450" indent="-171450">
              <a:lnSpc>
                <a:spcPct val="120000"/>
              </a:lnSpc>
              <a:spcBef>
                <a:spcPct val="20000"/>
              </a:spcBef>
              <a:buFont typeface="Wingdings" panose="05000000000000000000" pitchFamily="2" charset="2"/>
              <a:buChar char="l"/>
            </a:pPr>
            <a:r>
              <a:rPr lang="en-US" altLang="zh-CN" sz="1100" dirty="0">
                <a:solidFill>
                  <a:srgbClr val="FF0000"/>
                </a:solidFill>
                <a:latin typeface="微软雅黑" panose="020B0503020204020204" pitchFamily="34" charset="-122"/>
                <a:ea typeface="微软雅黑" panose="020B0503020204020204" pitchFamily="34" charset="-122"/>
                <a:sym typeface="Arial" panose="020B0604020202020204" pitchFamily="34" charset="0"/>
              </a:rPr>
              <a:t>Memento(</a:t>
            </a:r>
            <a:r>
              <a:rPr lang="zh-CN" altLang="en-US" sz="1100" dirty="0">
                <a:solidFill>
                  <a:srgbClr val="FF0000"/>
                </a:solidFill>
                <a:latin typeface="微软雅黑" panose="020B0503020204020204" pitchFamily="34" charset="-122"/>
                <a:ea typeface="微软雅黑" panose="020B0503020204020204" pitchFamily="34" charset="-122"/>
                <a:sym typeface="Arial" panose="020B0604020202020204" pitchFamily="34" charset="0"/>
              </a:rPr>
              <a:t>备忘录</a:t>
            </a:r>
            <a:r>
              <a:rPr lang="en-US" altLang="zh-CN" sz="1100" dirty="0">
                <a:solidFill>
                  <a:srgbClr val="FF0000"/>
                </a:solidFill>
                <a:latin typeface="微软雅黑" panose="020B0503020204020204" pitchFamily="34" charset="-122"/>
                <a:ea typeface="微软雅黑" panose="020B0503020204020204" pitchFamily="34" charset="-122"/>
                <a:sym typeface="Arial" panose="020B0604020202020204" pitchFamily="34" charset="0"/>
              </a:rPr>
              <a:t>)</a:t>
            </a:r>
            <a:r>
              <a:rPr lang="zh-CN" altLang="en-US" sz="1100" dirty="0">
                <a:solidFill>
                  <a:srgbClr val="FF0000"/>
                </a:solidFill>
                <a:latin typeface="微软雅黑" panose="020B0503020204020204" pitchFamily="34" charset="-122"/>
                <a:ea typeface="微软雅黑" panose="020B0503020204020204" pitchFamily="34" charset="-122"/>
                <a:sym typeface="Arial" panose="020B0604020202020204" pitchFamily="34" charset="0"/>
              </a:rPr>
              <a:t>：</a:t>
            </a:r>
            <a:r>
              <a:rPr lang="zh-CN" altLang="en-US" sz="1100" dirty="0">
                <a:latin typeface="微软雅黑" panose="020B0503020204020204" pitchFamily="34" charset="-122"/>
                <a:ea typeface="微软雅黑" panose="020B0503020204020204" pitchFamily="34" charset="-122"/>
                <a:sym typeface="Arial" panose="020B0604020202020204" pitchFamily="34" charset="0"/>
              </a:rPr>
              <a:t>负责存储</a:t>
            </a:r>
            <a:r>
              <a:rPr lang="en-US" altLang="zh-CN" sz="1100" dirty="0">
                <a:latin typeface="微软雅黑" panose="020B0503020204020204" pitchFamily="34" charset="-122"/>
                <a:ea typeface="微软雅黑" panose="020B0503020204020204" pitchFamily="34" charset="-122"/>
                <a:sym typeface="Arial" panose="020B0604020202020204" pitchFamily="34" charset="0"/>
              </a:rPr>
              <a:t>Originator</a:t>
            </a:r>
            <a:r>
              <a:rPr lang="zh-CN" altLang="en-US" sz="1100" dirty="0">
                <a:latin typeface="微软雅黑" panose="020B0503020204020204" pitchFamily="34" charset="-122"/>
                <a:ea typeface="微软雅黑" panose="020B0503020204020204" pitchFamily="34" charset="-122"/>
                <a:sym typeface="Arial" panose="020B0604020202020204" pitchFamily="34" charset="0"/>
              </a:rPr>
              <a:t>对象的内部状态，并可以防止</a:t>
            </a:r>
            <a:r>
              <a:rPr lang="en-US" altLang="zh-CN" sz="1100" dirty="0">
                <a:latin typeface="微软雅黑" panose="020B0503020204020204" pitchFamily="34" charset="-122"/>
                <a:ea typeface="微软雅黑" panose="020B0503020204020204" pitchFamily="34" charset="-122"/>
                <a:sym typeface="Arial" panose="020B0604020202020204" pitchFamily="34" charset="0"/>
              </a:rPr>
              <a:t>Originator</a:t>
            </a:r>
            <a:r>
              <a:rPr lang="zh-CN" altLang="en-US" sz="1100" dirty="0">
                <a:latin typeface="微软雅黑" panose="020B0503020204020204" pitchFamily="34" charset="-122"/>
                <a:ea typeface="微软雅黑" panose="020B0503020204020204" pitchFamily="34" charset="-122"/>
                <a:sym typeface="Arial" panose="020B0604020202020204" pitchFamily="34" charset="0"/>
              </a:rPr>
              <a:t>以外的其他对象访问备忘录。备忘录有两个接口：</a:t>
            </a:r>
            <a:r>
              <a:rPr lang="en-US" altLang="zh-CN" sz="1100" dirty="0">
                <a:latin typeface="微软雅黑" panose="020B0503020204020204" pitchFamily="34" charset="-122"/>
                <a:ea typeface="微软雅黑" panose="020B0503020204020204" pitchFamily="34" charset="-122"/>
                <a:sym typeface="Arial" panose="020B0604020202020204" pitchFamily="34" charset="0"/>
              </a:rPr>
              <a:t>Caretaker</a:t>
            </a:r>
            <a:r>
              <a:rPr lang="zh-CN" altLang="en-US" sz="1100" dirty="0">
                <a:latin typeface="微软雅黑" panose="020B0503020204020204" pitchFamily="34" charset="-122"/>
                <a:ea typeface="微软雅黑" panose="020B0503020204020204" pitchFamily="34" charset="-122"/>
                <a:sym typeface="Arial" panose="020B0604020202020204" pitchFamily="34" charset="0"/>
              </a:rPr>
              <a:t>只能看到备忘录的窄接口，他只能将备忘录传递给其他对象。</a:t>
            </a:r>
            <a:r>
              <a:rPr lang="en-US" altLang="zh-CN" sz="1100" dirty="0">
                <a:latin typeface="微软雅黑" panose="020B0503020204020204" pitchFamily="34" charset="-122"/>
                <a:ea typeface="微软雅黑" panose="020B0503020204020204" pitchFamily="34" charset="-122"/>
                <a:sym typeface="Arial" panose="020B0604020202020204" pitchFamily="34" charset="0"/>
              </a:rPr>
              <a:t>Originator</a:t>
            </a:r>
            <a:r>
              <a:rPr lang="zh-CN" altLang="en-US" sz="1100" dirty="0">
                <a:latin typeface="微软雅黑" panose="020B0503020204020204" pitchFamily="34" charset="-122"/>
                <a:ea typeface="微软雅黑" panose="020B0503020204020204" pitchFamily="34" charset="-122"/>
                <a:sym typeface="Arial" panose="020B0604020202020204" pitchFamily="34" charset="0"/>
              </a:rPr>
              <a:t>却可看到备忘录的宽接口，允许它访问返回到先前状态所需要的所有数据。</a:t>
            </a:r>
            <a:endParaRPr lang="zh-CN" altLang="en-US" sz="1100" dirty="0">
              <a:latin typeface="微软雅黑" panose="020B0503020204020204" pitchFamily="34" charset="-122"/>
              <a:ea typeface="微软雅黑" panose="020B0503020204020204" pitchFamily="34" charset="-122"/>
              <a:sym typeface="Arial" panose="020B0604020202020204" pitchFamily="34" charset="0"/>
            </a:endParaRPr>
          </a:p>
          <a:p>
            <a:pPr marL="171450" indent="-171450">
              <a:lnSpc>
                <a:spcPct val="120000"/>
              </a:lnSpc>
              <a:spcBef>
                <a:spcPct val="20000"/>
              </a:spcBef>
              <a:buFont typeface="Wingdings" panose="05000000000000000000" pitchFamily="2" charset="2"/>
              <a:buChar char="l"/>
            </a:pPr>
            <a:r>
              <a:rPr lang="en-US" altLang="zh-CN" sz="1100" dirty="0">
                <a:solidFill>
                  <a:srgbClr val="FF0000"/>
                </a:solidFill>
                <a:latin typeface="微软雅黑" panose="020B0503020204020204" pitchFamily="34" charset="-122"/>
                <a:ea typeface="微软雅黑" panose="020B0503020204020204" pitchFamily="34" charset="-122"/>
                <a:sym typeface="Arial" panose="020B0604020202020204" pitchFamily="34" charset="0"/>
              </a:rPr>
              <a:t>Caretaker(</a:t>
            </a:r>
            <a:r>
              <a:rPr lang="zh-CN" altLang="en-US" sz="1100" dirty="0">
                <a:solidFill>
                  <a:srgbClr val="FF0000"/>
                </a:solidFill>
                <a:latin typeface="微软雅黑" panose="020B0503020204020204" pitchFamily="34" charset="-122"/>
                <a:ea typeface="微软雅黑" panose="020B0503020204020204" pitchFamily="34" charset="-122"/>
                <a:sym typeface="Arial" panose="020B0604020202020204" pitchFamily="34" charset="0"/>
              </a:rPr>
              <a:t>管理者</a:t>
            </a:r>
            <a:r>
              <a:rPr lang="en-US" altLang="zh-CN" sz="1100" dirty="0">
                <a:solidFill>
                  <a:srgbClr val="FF0000"/>
                </a:solidFill>
                <a:latin typeface="微软雅黑" panose="020B0503020204020204" pitchFamily="34" charset="-122"/>
                <a:ea typeface="微软雅黑" panose="020B0503020204020204" pitchFamily="34" charset="-122"/>
                <a:sym typeface="Arial" panose="020B0604020202020204" pitchFamily="34" charset="0"/>
              </a:rPr>
              <a:t>):</a:t>
            </a:r>
            <a:r>
              <a:rPr lang="zh-CN" altLang="en-US" sz="1100" dirty="0" smtClean="0">
                <a:latin typeface="微软雅黑" panose="020B0503020204020204" pitchFamily="34" charset="-122"/>
                <a:ea typeface="微软雅黑" panose="020B0503020204020204" pitchFamily="34" charset="-122"/>
                <a:sym typeface="Arial" panose="020B0604020202020204" pitchFamily="34" charset="0"/>
              </a:rPr>
              <a:t>负责管理备忘录</a:t>
            </a:r>
            <a:r>
              <a:rPr lang="en-US" altLang="zh-CN" sz="1100" dirty="0">
                <a:latin typeface="微软雅黑" panose="020B0503020204020204" pitchFamily="34" charset="-122"/>
                <a:ea typeface="微软雅黑" panose="020B0503020204020204" pitchFamily="34" charset="-122"/>
                <a:sym typeface="Arial" panose="020B0604020202020204" pitchFamily="34" charset="0"/>
              </a:rPr>
              <a:t>Memento</a:t>
            </a:r>
            <a:r>
              <a:rPr lang="zh-CN" altLang="en-US" sz="1100" dirty="0">
                <a:latin typeface="微软雅黑" panose="020B0503020204020204" pitchFamily="34" charset="-122"/>
                <a:ea typeface="微软雅黑" panose="020B0503020204020204" pitchFamily="34" charset="-122"/>
                <a:sym typeface="Arial" panose="020B0604020202020204" pitchFamily="34" charset="0"/>
              </a:rPr>
              <a:t>，不能对</a:t>
            </a:r>
            <a:r>
              <a:rPr lang="en-US" altLang="zh-CN" sz="1100" dirty="0">
                <a:latin typeface="微软雅黑" panose="020B0503020204020204" pitchFamily="34" charset="-122"/>
                <a:ea typeface="微软雅黑" panose="020B0503020204020204" pitchFamily="34" charset="-122"/>
                <a:sym typeface="Arial" panose="020B0604020202020204" pitchFamily="34" charset="0"/>
              </a:rPr>
              <a:t>Memento</a:t>
            </a:r>
            <a:r>
              <a:rPr lang="zh-CN" altLang="en-US" sz="1100" dirty="0">
                <a:latin typeface="微软雅黑" panose="020B0503020204020204" pitchFamily="34" charset="-122"/>
                <a:ea typeface="微软雅黑" panose="020B0503020204020204" pitchFamily="34" charset="-122"/>
                <a:sym typeface="Arial" panose="020B0604020202020204" pitchFamily="34" charset="0"/>
              </a:rPr>
              <a:t>的内容进行访问或者操作</a:t>
            </a:r>
            <a:r>
              <a:rPr lang="zh-CN" altLang="en-US" sz="1100" dirty="0" smtClean="0">
                <a:latin typeface="微软雅黑" panose="020B0503020204020204" pitchFamily="34" charset="-122"/>
                <a:ea typeface="微软雅黑" panose="020B0503020204020204" pitchFamily="34" charset="-122"/>
                <a:sym typeface="Arial" panose="020B0604020202020204" pitchFamily="34" charset="0"/>
              </a:rPr>
              <a:t>。</a:t>
            </a:r>
            <a:endParaRPr lang="en-US" altLang="zh-CN" sz="1100" dirty="0" smtClean="0">
              <a:latin typeface="微软雅黑" panose="020B0503020204020204" pitchFamily="34" charset="-122"/>
              <a:ea typeface="微软雅黑" panose="020B0503020204020204" pitchFamily="34" charset="-122"/>
              <a:sym typeface="Arial" panose="020B0604020202020204" pitchFamily="34" charset="0"/>
            </a:endParaRPr>
          </a:p>
          <a:p>
            <a:pPr marL="171450" indent="-171450">
              <a:lnSpc>
                <a:spcPct val="120000"/>
              </a:lnSpc>
              <a:spcBef>
                <a:spcPct val="20000"/>
              </a:spcBef>
              <a:buFont typeface="Wingdings" panose="05000000000000000000" pitchFamily="2" charset="2"/>
              <a:buChar char="l"/>
            </a:pPr>
            <a:endParaRPr lang="en-US" sz="1100" dirty="0">
              <a:latin typeface="微软雅黑" panose="020B0503020204020204" pitchFamily="34" charset="-122"/>
              <a:ea typeface="微软雅黑" panose="020B0503020204020204" pitchFamily="34" charset="-122"/>
              <a:sym typeface="Arial" panose="020B0604020202020204" pitchFamily="34" charset="0"/>
            </a:endParaRPr>
          </a:p>
          <a:p>
            <a:pPr>
              <a:lnSpc>
                <a:spcPct val="120000"/>
              </a:lnSpc>
              <a:spcBef>
                <a:spcPct val="20000"/>
              </a:spcBef>
            </a:pPr>
            <a:r>
              <a:rPr lang="zh-CN" altLang="en-US" sz="1600" dirty="0" smtClean="0">
                <a:solidFill>
                  <a:srgbClr val="FF0000"/>
                </a:solidFill>
                <a:latin typeface="微软雅黑" panose="020B0503020204020204" pitchFamily="34" charset="-122"/>
                <a:ea typeface="微软雅黑" panose="020B0503020204020204" pitchFamily="34" charset="-122"/>
                <a:sym typeface="Arial" panose="020B0604020202020204" pitchFamily="34" charset="0"/>
              </a:rPr>
              <a:t>代码实例：</a:t>
            </a:r>
            <a:r>
              <a:rPr lang="zh-CN" altLang="en-US" sz="1600" dirty="0">
                <a:latin typeface="微软雅黑" panose="020B0503020204020204" pitchFamily="34" charset="-122"/>
                <a:ea typeface="微软雅黑" panose="020B0503020204020204" pitchFamily="34" charset="-122"/>
                <a:sym typeface="Arial" panose="020B0604020202020204" pitchFamily="34" charset="0"/>
              </a:rPr>
              <a:t>摄像机</a:t>
            </a:r>
            <a:endParaRPr sz="1600" dirty="0">
              <a:latin typeface="微软雅黑" panose="020B0503020204020204" pitchFamily="34" charset="-122"/>
              <a:ea typeface="微软雅黑" panose="020B0503020204020204" pitchFamily="34" charset="-122"/>
              <a:sym typeface="Arial" panose="020B0604020202020204" pitchFamily="34" charset="0"/>
            </a:endParaRPr>
          </a:p>
        </p:txBody>
      </p:sp>
    </p:spTree>
  </p:cSld>
  <p:clrMapOvr>
    <a:masterClrMapping/>
  </p:clrMapOvr>
  <mc:AlternateContent xmlns:mc="http://schemas.openxmlformats.org/markup-compatibility/2006">
    <mc:Choice xmlns:p14="http://schemas.microsoft.com/office/powerpoint/2010/main" Requires="p14">
      <p:transition spd="slow" p14:dur="1600" advClick="0" advTm="3000">
        <p14:gallery dir="l"/>
      </p:transition>
    </mc:Choice>
    <mc:Fallback>
      <p:transition spd="slow" advClick="0" advTm="3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32"/>
                                        </p:tgtEl>
                                        <p:attrNameLst>
                                          <p:attrName>style.visibility</p:attrName>
                                        </p:attrNameLst>
                                      </p:cBhvr>
                                      <p:to>
                                        <p:strVal val="visible"/>
                                      </p:to>
                                    </p:set>
                                    <p:animEffect transition="in" filter="wipe(left)">
                                      <p:cBhvr>
                                        <p:cTn id="7" dur="500"/>
                                        <p:tgtEl>
                                          <p:spTgt spid="32"/>
                                        </p:tgtEl>
                                      </p:cBhvr>
                                    </p:animEffect>
                                  </p:childTnLst>
                                </p:cTn>
                              </p:par>
                            </p:childTnLst>
                          </p:cTn>
                        </p:par>
                        <p:par>
                          <p:cTn id="8" fill="hold">
                            <p:stCondLst>
                              <p:cond delay="500"/>
                            </p:stCondLst>
                            <p:childTnLst>
                              <p:par>
                                <p:cTn id="9" presetID="42" presetClass="entr" presetSubtype="0" fill="hold" grpId="0" nodeType="afterEffect">
                                  <p:stCondLst>
                                    <p:cond delay="0"/>
                                  </p:stCondLst>
                                  <p:childTnLst>
                                    <p:set>
                                      <p:cBhvr>
                                        <p:cTn id="10" dur="1" fill="hold">
                                          <p:stCondLst>
                                            <p:cond delay="0"/>
                                          </p:stCondLst>
                                        </p:cTn>
                                        <p:tgtEl>
                                          <p:spTgt spid="33"/>
                                        </p:tgtEl>
                                        <p:attrNameLst>
                                          <p:attrName>style.visibility</p:attrName>
                                        </p:attrNameLst>
                                      </p:cBhvr>
                                      <p:to>
                                        <p:strVal val="visible"/>
                                      </p:to>
                                    </p:set>
                                    <p:animEffect transition="in" filter="fade">
                                      <p:cBhvr>
                                        <p:cTn id="11" dur="1000"/>
                                        <p:tgtEl>
                                          <p:spTgt spid="33"/>
                                        </p:tgtEl>
                                      </p:cBhvr>
                                    </p:animEffect>
                                    <p:anim calcmode="lin" valueType="num">
                                      <p:cBhvr>
                                        <p:cTn id="12" dur="1000" fill="hold"/>
                                        <p:tgtEl>
                                          <p:spTgt spid="33"/>
                                        </p:tgtEl>
                                        <p:attrNameLst>
                                          <p:attrName>ppt_x</p:attrName>
                                        </p:attrNameLst>
                                      </p:cBhvr>
                                      <p:tavLst>
                                        <p:tav tm="0">
                                          <p:val>
                                            <p:strVal val="#ppt_x"/>
                                          </p:val>
                                        </p:tav>
                                        <p:tav tm="100000">
                                          <p:val>
                                            <p:strVal val="#ppt_x"/>
                                          </p:val>
                                        </p:tav>
                                      </p:tavLst>
                                    </p:anim>
                                    <p:anim calcmode="lin" valueType="num">
                                      <p:cBhvr>
                                        <p:cTn id="13" dur="1000" fill="hold"/>
                                        <p:tgtEl>
                                          <p:spTgt spid="33"/>
                                        </p:tgtEl>
                                        <p:attrNameLst>
                                          <p:attrName>ppt_y</p:attrName>
                                        </p:attrNameLst>
                                      </p:cBhvr>
                                      <p:tavLst>
                                        <p:tav tm="0">
                                          <p:val>
                                            <p:strVal val="#ppt_y+.1"/>
                                          </p:val>
                                        </p:tav>
                                        <p:tav tm="100000">
                                          <p:val>
                                            <p:strVal val="#ppt_y"/>
                                          </p:val>
                                        </p:tav>
                                      </p:tavLst>
                                    </p:anim>
                                  </p:childTnLst>
                                </p:cTn>
                              </p:par>
                            </p:childTnLst>
                          </p:cTn>
                        </p:par>
                        <p:par>
                          <p:cTn id="14" fill="hold">
                            <p:stCondLst>
                              <p:cond delay="1500"/>
                            </p:stCondLst>
                            <p:childTnLst>
                              <p:par>
                                <p:cTn id="15" presetID="2" presetClass="entr" presetSubtype="4" fill="hold" grpId="0" nodeType="afterEffect">
                                  <p:stCondLst>
                                    <p:cond delay="0"/>
                                  </p:stCondLst>
                                  <p:childTnLst>
                                    <p:set>
                                      <p:cBhvr>
                                        <p:cTn id="16" dur="1" fill="hold">
                                          <p:stCondLst>
                                            <p:cond delay="0"/>
                                          </p:stCondLst>
                                        </p:cTn>
                                        <p:tgtEl>
                                          <p:spTgt spid="5"/>
                                        </p:tgtEl>
                                        <p:attrNameLst>
                                          <p:attrName>style.visibility</p:attrName>
                                        </p:attrNameLst>
                                      </p:cBhvr>
                                      <p:to>
                                        <p:strVal val="visible"/>
                                      </p:to>
                                    </p:set>
                                    <p:anim calcmode="lin" valueType="num">
                                      <p:cBhvr additive="base">
                                        <p:cTn id="17" dur="500" fill="hold"/>
                                        <p:tgtEl>
                                          <p:spTgt spid="5"/>
                                        </p:tgtEl>
                                        <p:attrNameLst>
                                          <p:attrName>ppt_x</p:attrName>
                                        </p:attrNameLst>
                                      </p:cBhvr>
                                      <p:tavLst>
                                        <p:tav tm="0">
                                          <p:val>
                                            <p:strVal val="#ppt_x"/>
                                          </p:val>
                                        </p:tav>
                                        <p:tav tm="100000">
                                          <p:val>
                                            <p:strVal val="#ppt_x"/>
                                          </p:val>
                                        </p:tav>
                                      </p:tavLst>
                                    </p:anim>
                                    <p:anim calcmode="lin" valueType="num">
                                      <p:cBhvr additive="base">
                                        <p:cTn id="18" dur="500" fill="hold"/>
                                        <p:tgtEl>
                                          <p:spTgt spid="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2" grpId="0" animBg="1"/>
      <p:bldP spid="33" grpId="0"/>
      <p:bldP spid="5" grpId="0"/>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矩形 31"/>
          <p:cNvSpPr/>
          <p:nvPr/>
        </p:nvSpPr>
        <p:spPr bwMode="auto">
          <a:xfrm>
            <a:off x="578557" y="389336"/>
            <a:ext cx="324672" cy="599032"/>
          </a:xfrm>
          <a:prstGeom prst="rect">
            <a:avLst/>
          </a:prstGeom>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91440" tIns="45720" rIns="91440" bIns="45720" numCol="1" rtlCol="0" anchor="t" anchorCtr="0" compatLnSpc="1"/>
          <a:lstStyle/>
          <a:p>
            <a:pPr marL="0" marR="0" indent="0" algn="l" defTabSz="914400" rtl="0" eaLnBrk="1" fontAlgn="base" latinLnBrk="0" hangingPunct="1">
              <a:lnSpc>
                <a:spcPct val="100000"/>
              </a:lnSpc>
              <a:spcBef>
                <a:spcPct val="0"/>
              </a:spcBef>
              <a:spcAft>
                <a:spcPct val="0"/>
              </a:spcAft>
              <a:buClrTx/>
              <a:buSzTx/>
              <a:buFontTx/>
              <a:buNone/>
            </a:pPr>
            <a:endParaRPr kumimoji="0" lang="zh-CN" altLang="en-US" sz="1800" b="1" i="0" u="none" strike="noStrike" cap="none" normalizeH="0" baseline="0" smtClean="0">
              <a:ln>
                <a:noFill/>
              </a:ln>
              <a:solidFill>
                <a:schemeClr val="tx1"/>
              </a:solidFill>
              <a:effectLst/>
              <a:latin typeface="Arial" panose="020B0604020202020204" pitchFamily="34" charset="0"/>
              <a:ea typeface="微软雅黑" panose="020B0503020204020204" pitchFamily="34" charset="-122"/>
            </a:endParaRPr>
          </a:p>
        </p:txBody>
      </p:sp>
      <p:sp>
        <p:nvSpPr>
          <p:cNvPr id="33" name="矩形 32"/>
          <p:cNvSpPr/>
          <p:nvPr/>
        </p:nvSpPr>
        <p:spPr>
          <a:xfrm>
            <a:off x="903229" y="477255"/>
            <a:ext cx="4364593" cy="423193"/>
          </a:xfrm>
          <a:prstGeom prst="rect">
            <a:avLst/>
          </a:prstGeom>
        </p:spPr>
        <p:txBody>
          <a:bodyPr wrap="none" lIns="68580" tIns="34290" rIns="68580" bIns="34290">
            <a:spAutoFit/>
          </a:bodyPr>
          <a:lstStyle/>
          <a:p>
            <a:r>
              <a:rPr lang="zh-CN" altLang="en-US" sz="2300" dirty="0">
                <a:solidFill>
                  <a:schemeClr val="accent1"/>
                </a:solidFill>
                <a:latin typeface="Agency FB" panose="020B0503020202020204" pitchFamily="34" charset="0"/>
              </a:rPr>
              <a:t>观察者</a:t>
            </a:r>
            <a:r>
              <a:rPr lang="zh-CN" altLang="en-US" sz="2300" dirty="0" smtClean="0">
                <a:solidFill>
                  <a:schemeClr val="accent1"/>
                </a:solidFill>
                <a:latin typeface="Agency FB" panose="020B0503020202020204" pitchFamily="34" charset="0"/>
              </a:rPr>
              <a:t>模式 </a:t>
            </a:r>
            <a:r>
              <a:rPr lang="zh-CN" altLang="en-US" sz="2300" dirty="0">
                <a:solidFill>
                  <a:schemeClr val="accent1"/>
                </a:solidFill>
                <a:latin typeface="Agency FB" panose="020B0503020202020204" pitchFamily="34" charset="0"/>
              </a:rPr>
              <a:t> </a:t>
            </a:r>
            <a:r>
              <a:rPr lang="en-US" altLang="zh-CN" sz="2300" dirty="0">
                <a:solidFill>
                  <a:schemeClr val="accent1"/>
                </a:solidFill>
                <a:latin typeface="Agency FB" panose="020B0503020202020204" pitchFamily="34" charset="0"/>
              </a:rPr>
              <a:t>/</a:t>
            </a:r>
            <a:r>
              <a:rPr lang="zh-CN" altLang="en-US" sz="2300" dirty="0">
                <a:solidFill>
                  <a:schemeClr val="accent1"/>
                </a:solidFill>
                <a:latin typeface="Agency FB" panose="020B0503020202020204" pitchFamily="34" charset="0"/>
              </a:rPr>
              <a:t> </a:t>
            </a:r>
            <a:r>
              <a:rPr lang="en-US" altLang="zh-CN" sz="2300" dirty="0" smtClean="0">
                <a:solidFill>
                  <a:schemeClr val="accent1"/>
                </a:solidFill>
                <a:latin typeface="Agency FB" panose="020B0503020202020204" pitchFamily="34" charset="0"/>
              </a:rPr>
              <a:t>Observer Pattern</a:t>
            </a:r>
            <a:endParaRPr lang="zh-CN" altLang="en-US" sz="2300" dirty="0">
              <a:solidFill>
                <a:schemeClr val="accent1"/>
              </a:solidFill>
              <a:latin typeface="Agency FB" panose="020B0503020202020204" pitchFamily="34" charset="0"/>
            </a:endParaRPr>
          </a:p>
        </p:txBody>
      </p:sp>
      <p:sp>
        <p:nvSpPr>
          <p:cNvPr id="4" name="矩形 42"/>
          <p:cNvSpPr>
            <a:spLocks noChangeArrowheads="1"/>
          </p:cNvSpPr>
          <p:nvPr/>
        </p:nvSpPr>
        <p:spPr bwMode="auto">
          <a:xfrm>
            <a:off x="903228" y="1200944"/>
            <a:ext cx="7783571" cy="319164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lvl1pPr defTabSz="1216025">
              <a:defRPr>
                <a:solidFill>
                  <a:schemeClr val="tx1"/>
                </a:solidFill>
                <a:latin typeface="Calibri" panose="020F0502020204030204" pitchFamily="34" charset="0"/>
                <a:ea typeface="宋体" panose="02010600030101010101" pitchFamily="2" charset="-122"/>
              </a:defRPr>
            </a:lvl1pPr>
            <a:lvl2pPr marL="742950" indent="-285750" defTabSz="1216025">
              <a:defRPr>
                <a:solidFill>
                  <a:schemeClr val="tx1"/>
                </a:solidFill>
                <a:latin typeface="Calibri" panose="020F0502020204030204" pitchFamily="34" charset="0"/>
                <a:ea typeface="宋体" panose="02010600030101010101" pitchFamily="2" charset="-122"/>
              </a:defRPr>
            </a:lvl2pPr>
            <a:lvl3pPr marL="1143000" indent="-228600" defTabSz="1216025">
              <a:defRPr>
                <a:solidFill>
                  <a:schemeClr val="tx1"/>
                </a:solidFill>
                <a:latin typeface="Calibri" panose="020F0502020204030204" pitchFamily="34" charset="0"/>
                <a:ea typeface="宋体" panose="02010600030101010101" pitchFamily="2" charset="-122"/>
              </a:defRPr>
            </a:lvl3pPr>
            <a:lvl4pPr marL="1600200" indent="-228600" defTabSz="1216025">
              <a:defRPr>
                <a:solidFill>
                  <a:schemeClr val="tx1"/>
                </a:solidFill>
                <a:latin typeface="Calibri" panose="020F0502020204030204" pitchFamily="34" charset="0"/>
                <a:ea typeface="宋体" panose="02010600030101010101" pitchFamily="2" charset="-122"/>
              </a:defRPr>
            </a:lvl4pPr>
            <a:lvl5pPr marL="2057400" indent="-228600" defTabSz="1216025">
              <a:defRPr>
                <a:solidFill>
                  <a:schemeClr val="tx1"/>
                </a:solidFill>
                <a:latin typeface="Calibri" panose="020F0502020204030204" pitchFamily="34" charset="0"/>
                <a:ea typeface="宋体" panose="02010600030101010101" pitchFamily="2" charset="-122"/>
              </a:defRPr>
            </a:lvl5pPr>
            <a:lvl6pPr marL="25146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r>
              <a:rPr lang="zh-CN" altLang="en-US" sz="1600" dirty="0">
                <a:solidFill>
                  <a:srgbClr val="FF0000"/>
                </a:solidFill>
                <a:latin typeface="微软雅黑" panose="020B0503020204020204" pitchFamily="34" charset="-122"/>
                <a:ea typeface="微软雅黑" panose="020B0503020204020204" pitchFamily="34" charset="-122"/>
                <a:sym typeface="Arial" panose="020B0604020202020204" pitchFamily="34" charset="0"/>
              </a:rPr>
              <a:t>定义</a:t>
            </a:r>
            <a:r>
              <a:rPr lang="zh-CN" altLang="en-US" sz="1600" dirty="0" smtClean="0">
                <a:solidFill>
                  <a:srgbClr val="FF0000"/>
                </a:solidFill>
                <a:latin typeface="微软雅黑" panose="020B0503020204020204" pitchFamily="34" charset="-122"/>
                <a:ea typeface="微软雅黑" panose="020B0503020204020204" pitchFamily="34" charset="-122"/>
                <a:sym typeface="Arial" panose="020B0604020202020204" pitchFamily="34" charset="0"/>
              </a:rPr>
              <a:t>：</a:t>
            </a:r>
            <a:r>
              <a:rPr lang="zh-CN" altLang="en-US" sz="1100" dirty="0">
                <a:latin typeface="微软雅黑" panose="020B0503020204020204" pitchFamily="34" charset="-122"/>
                <a:ea typeface="微软雅黑" panose="020B0503020204020204" pitchFamily="34" charset="-122"/>
              </a:rPr>
              <a:t>定义对象间的一种一对多的依赖关系，当一个对象的状态发生改变时，所有</a:t>
            </a:r>
            <a:r>
              <a:rPr lang="zh-CN" altLang="en-US" sz="1100" dirty="0" smtClean="0">
                <a:latin typeface="微软雅黑" panose="020B0503020204020204" pitchFamily="34" charset="-122"/>
                <a:ea typeface="微软雅黑" panose="020B0503020204020204" pitchFamily="34" charset="-122"/>
              </a:rPr>
              <a:t>依赖</a:t>
            </a:r>
            <a:r>
              <a:rPr lang="zh-CN" altLang="en-US" sz="1100" dirty="0">
                <a:latin typeface="微软雅黑" panose="020B0503020204020204" pitchFamily="34" charset="-122"/>
                <a:ea typeface="微软雅黑" panose="020B0503020204020204" pitchFamily="34" charset="-122"/>
              </a:rPr>
              <a:t>于它的对象都得到通知并被自动更新</a:t>
            </a:r>
            <a:r>
              <a:rPr lang="zh-CN" altLang="en-US" sz="1100" dirty="0" smtClean="0">
                <a:latin typeface="微软雅黑" panose="020B0503020204020204" pitchFamily="34" charset="-122"/>
                <a:ea typeface="微软雅黑" panose="020B0503020204020204" pitchFamily="34" charset="-122"/>
              </a:rPr>
              <a:t>。</a:t>
            </a:r>
            <a:endParaRPr lang="en-US" altLang="zh-CN" sz="1200" dirty="0" smtClean="0">
              <a:solidFill>
                <a:schemeClr val="tx1">
                  <a:lumMod val="95000"/>
                  <a:lumOff val="5000"/>
                </a:schemeClr>
              </a:solidFill>
              <a:latin typeface="微软雅黑" panose="020B0503020204020204" pitchFamily="34" charset="-122"/>
              <a:ea typeface="微软雅黑" panose="020B0503020204020204" pitchFamily="34" charset="-122"/>
              <a:sym typeface="Arial" panose="020B0604020202020204" pitchFamily="34" charset="0"/>
            </a:endParaRPr>
          </a:p>
          <a:p>
            <a:pPr>
              <a:lnSpc>
                <a:spcPct val="120000"/>
              </a:lnSpc>
              <a:spcBef>
                <a:spcPct val="20000"/>
              </a:spcBef>
            </a:pPr>
            <a:endParaRPr lang="en-US" altLang="zh-CN" sz="1200" dirty="0" smtClean="0">
              <a:solidFill>
                <a:schemeClr val="tx1">
                  <a:lumMod val="95000"/>
                  <a:lumOff val="5000"/>
                </a:schemeClr>
              </a:solidFill>
              <a:latin typeface="微软雅黑" panose="020B0503020204020204" pitchFamily="34" charset="-122"/>
              <a:ea typeface="微软雅黑" panose="020B0503020204020204" pitchFamily="34" charset="-122"/>
              <a:sym typeface="Arial" panose="020B0604020202020204" pitchFamily="34" charset="0"/>
            </a:endParaRPr>
          </a:p>
          <a:p>
            <a:pPr>
              <a:lnSpc>
                <a:spcPct val="120000"/>
              </a:lnSpc>
              <a:spcBef>
                <a:spcPct val="20000"/>
              </a:spcBef>
            </a:pPr>
            <a:r>
              <a:rPr lang="zh-CN" altLang="en-US" sz="1600" dirty="0" smtClean="0">
                <a:solidFill>
                  <a:srgbClr val="FF0000"/>
                </a:solidFill>
                <a:latin typeface="微软雅黑" panose="020B0503020204020204" pitchFamily="34" charset="-122"/>
                <a:ea typeface="微软雅黑" panose="020B0503020204020204" pitchFamily="34" charset="-122"/>
                <a:sym typeface="Arial" panose="020B0604020202020204" pitchFamily="34" charset="0"/>
              </a:rPr>
              <a:t>角色：</a:t>
            </a:r>
            <a:endParaRPr lang="en-US" altLang="zh-CN" sz="1600" dirty="0">
              <a:solidFill>
                <a:srgbClr val="FF0000"/>
              </a:solidFill>
              <a:latin typeface="微软雅黑" panose="020B0503020204020204" pitchFamily="34" charset="-122"/>
              <a:ea typeface="微软雅黑" panose="020B0503020204020204" pitchFamily="34" charset="-122"/>
              <a:sym typeface="Arial" panose="020B0604020202020204" pitchFamily="34" charset="0"/>
            </a:endParaRPr>
          </a:p>
          <a:p>
            <a:pPr marL="171450" indent="-171450">
              <a:lnSpc>
                <a:spcPct val="120000"/>
              </a:lnSpc>
              <a:spcBef>
                <a:spcPct val="20000"/>
              </a:spcBef>
              <a:buFont typeface="Wingdings" panose="05000000000000000000" pitchFamily="2" charset="2"/>
              <a:buChar char="l"/>
            </a:pPr>
            <a:r>
              <a:rPr lang="zh-CN" altLang="en-US" sz="1100" dirty="0" smtClean="0">
                <a:solidFill>
                  <a:srgbClr val="FF0000"/>
                </a:solidFill>
                <a:latin typeface="微软雅黑" panose="020B0503020204020204" pitchFamily="34" charset="-122"/>
                <a:ea typeface="微软雅黑" panose="020B0503020204020204" pitchFamily="34" charset="-122"/>
                <a:sym typeface="Arial" panose="020B0604020202020204" pitchFamily="34" charset="0"/>
              </a:rPr>
              <a:t>抽象</a:t>
            </a:r>
            <a:r>
              <a:rPr lang="zh-CN" altLang="en-US" sz="1100" dirty="0">
                <a:solidFill>
                  <a:srgbClr val="FF0000"/>
                </a:solidFill>
                <a:latin typeface="微软雅黑" panose="020B0503020204020204" pitchFamily="34" charset="-122"/>
                <a:ea typeface="微软雅黑" panose="020B0503020204020204" pitchFamily="34" charset="-122"/>
                <a:sym typeface="Arial" panose="020B0604020202020204" pitchFamily="34" charset="0"/>
              </a:rPr>
              <a:t>目标角色（</a:t>
            </a:r>
            <a:r>
              <a:rPr lang="en-US" altLang="zh-CN" sz="1100" dirty="0">
                <a:solidFill>
                  <a:srgbClr val="FF0000"/>
                </a:solidFill>
                <a:latin typeface="微软雅黑" panose="020B0503020204020204" pitchFamily="34" charset="-122"/>
                <a:ea typeface="微软雅黑" panose="020B0503020204020204" pitchFamily="34" charset="-122"/>
                <a:sym typeface="Arial" panose="020B0604020202020204" pitchFamily="34" charset="0"/>
              </a:rPr>
              <a:t>Subject</a:t>
            </a:r>
            <a:r>
              <a:rPr lang="zh-CN" altLang="en-US" sz="1100" dirty="0">
                <a:solidFill>
                  <a:srgbClr val="FF0000"/>
                </a:solidFill>
                <a:latin typeface="微软雅黑" panose="020B0503020204020204" pitchFamily="34" charset="-122"/>
                <a:ea typeface="微软雅黑" panose="020B0503020204020204" pitchFamily="34" charset="-122"/>
                <a:sym typeface="Arial" panose="020B0604020202020204" pitchFamily="34" charset="0"/>
              </a:rPr>
              <a:t>）：</a:t>
            </a:r>
            <a:r>
              <a:rPr lang="zh-CN" altLang="en-US" sz="1100" dirty="0">
                <a:latin typeface="微软雅黑" panose="020B0503020204020204" pitchFamily="34" charset="-122"/>
                <a:ea typeface="微软雅黑" panose="020B0503020204020204" pitchFamily="34" charset="-122"/>
                <a:sym typeface="Arial" panose="020B0604020202020204" pitchFamily="34" charset="0"/>
              </a:rPr>
              <a:t>目标角色知道它的观察者，可以有任意多个观察者观察同一个目标。并且提供注册和删除观察者对象的接口。目标角色往往由抽象类或者接口来实现。</a:t>
            </a:r>
            <a:endParaRPr lang="zh-CN" altLang="en-US" sz="1100" dirty="0">
              <a:latin typeface="微软雅黑" panose="020B0503020204020204" pitchFamily="34" charset="-122"/>
              <a:ea typeface="微软雅黑" panose="020B0503020204020204" pitchFamily="34" charset="-122"/>
              <a:sym typeface="Arial" panose="020B0604020202020204" pitchFamily="34" charset="0"/>
            </a:endParaRPr>
          </a:p>
          <a:p>
            <a:pPr marL="171450" indent="-171450">
              <a:lnSpc>
                <a:spcPct val="120000"/>
              </a:lnSpc>
              <a:spcBef>
                <a:spcPct val="20000"/>
              </a:spcBef>
              <a:buFont typeface="Wingdings" panose="05000000000000000000" pitchFamily="2" charset="2"/>
              <a:buChar char="l"/>
            </a:pPr>
            <a:r>
              <a:rPr lang="zh-CN" altLang="en-US" sz="1100" dirty="0">
                <a:solidFill>
                  <a:srgbClr val="FF0000"/>
                </a:solidFill>
                <a:latin typeface="微软雅黑" panose="020B0503020204020204" pitchFamily="34" charset="-122"/>
                <a:ea typeface="微软雅黑" panose="020B0503020204020204" pitchFamily="34" charset="-122"/>
                <a:sym typeface="Arial" panose="020B0604020202020204" pitchFamily="34" charset="0"/>
              </a:rPr>
              <a:t>具体目标角色（</a:t>
            </a:r>
            <a:r>
              <a:rPr lang="en-US" altLang="zh-CN" sz="1100" dirty="0">
                <a:solidFill>
                  <a:srgbClr val="FF0000"/>
                </a:solidFill>
                <a:latin typeface="微软雅黑" panose="020B0503020204020204" pitchFamily="34" charset="-122"/>
                <a:ea typeface="微软雅黑" panose="020B0503020204020204" pitchFamily="34" charset="-122"/>
                <a:sym typeface="Arial" panose="020B0604020202020204" pitchFamily="34" charset="0"/>
              </a:rPr>
              <a:t>Concrete Subject</a:t>
            </a:r>
            <a:r>
              <a:rPr lang="zh-CN" altLang="en-US" sz="1100" dirty="0">
                <a:solidFill>
                  <a:srgbClr val="FF0000"/>
                </a:solidFill>
                <a:latin typeface="微软雅黑" panose="020B0503020204020204" pitchFamily="34" charset="-122"/>
                <a:ea typeface="微软雅黑" panose="020B0503020204020204" pitchFamily="34" charset="-122"/>
                <a:sym typeface="Arial" panose="020B0604020202020204" pitchFamily="34" charset="0"/>
              </a:rPr>
              <a:t>）：</a:t>
            </a:r>
            <a:r>
              <a:rPr lang="zh-CN" altLang="en-US" sz="1100" dirty="0">
                <a:latin typeface="微软雅黑" panose="020B0503020204020204" pitchFamily="34" charset="-122"/>
                <a:ea typeface="微软雅黑" panose="020B0503020204020204" pitchFamily="34" charset="-122"/>
                <a:sym typeface="Arial" panose="020B0604020202020204" pitchFamily="34" charset="0"/>
              </a:rPr>
              <a:t>将有关状态存入各个</a:t>
            </a:r>
            <a:r>
              <a:rPr lang="en-US" altLang="zh-CN" sz="1100" dirty="0">
                <a:latin typeface="微软雅黑" panose="020B0503020204020204" pitchFamily="34" charset="-122"/>
                <a:ea typeface="微软雅黑" panose="020B0503020204020204" pitchFamily="34" charset="-122"/>
                <a:sym typeface="Arial" panose="020B0604020202020204" pitchFamily="34" charset="0"/>
              </a:rPr>
              <a:t>Concrete Observer</a:t>
            </a:r>
            <a:r>
              <a:rPr lang="zh-CN" altLang="en-US" sz="1100" dirty="0">
                <a:latin typeface="微软雅黑" panose="020B0503020204020204" pitchFamily="34" charset="-122"/>
                <a:ea typeface="微软雅黑" panose="020B0503020204020204" pitchFamily="34" charset="-122"/>
                <a:sym typeface="Arial" panose="020B0604020202020204" pitchFamily="34" charset="0"/>
              </a:rPr>
              <a:t>对象。当它的状态发生改变时</a:t>
            </a:r>
            <a:r>
              <a:rPr lang="en-US" altLang="zh-CN" sz="1100" dirty="0">
                <a:latin typeface="微软雅黑" panose="020B0503020204020204" pitchFamily="34" charset="-122"/>
                <a:ea typeface="微软雅黑" panose="020B0503020204020204" pitchFamily="34" charset="-122"/>
                <a:sym typeface="Arial" panose="020B0604020202020204" pitchFamily="34" charset="0"/>
              </a:rPr>
              <a:t>, </a:t>
            </a:r>
            <a:r>
              <a:rPr lang="zh-CN" altLang="en-US" sz="1100" dirty="0">
                <a:latin typeface="微软雅黑" panose="020B0503020204020204" pitchFamily="34" charset="-122"/>
                <a:ea typeface="微软雅黑" panose="020B0503020204020204" pitchFamily="34" charset="-122"/>
                <a:sym typeface="Arial" panose="020B0604020202020204" pitchFamily="34" charset="0"/>
              </a:rPr>
              <a:t>向它的各个观察者发出通知。</a:t>
            </a:r>
            <a:endParaRPr lang="zh-CN" altLang="en-US" sz="1100" dirty="0">
              <a:latin typeface="微软雅黑" panose="020B0503020204020204" pitchFamily="34" charset="-122"/>
              <a:ea typeface="微软雅黑" panose="020B0503020204020204" pitchFamily="34" charset="-122"/>
              <a:sym typeface="Arial" panose="020B0604020202020204" pitchFamily="34" charset="0"/>
            </a:endParaRPr>
          </a:p>
          <a:p>
            <a:pPr marL="171450" indent="-171450">
              <a:lnSpc>
                <a:spcPct val="120000"/>
              </a:lnSpc>
              <a:spcBef>
                <a:spcPct val="20000"/>
              </a:spcBef>
              <a:buFont typeface="Wingdings" panose="05000000000000000000" pitchFamily="2" charset="2"/>
              <a:buChar char="l"/>
            </a:pPr>
            <a:r>
              <a:rPr lang="zh-CN" altLang="en-US" sz="1100" dirty="0">
                <a:solidFill>
                  <a:srgbClr val="FF0000"/>
                </a:solidFill>
                <a:latin typeface="微软雅黑" panose="020B0503020204020204" pitchFamily="34" charset="-122"/>
                <a:ea typeface="微软雅黑" panose="020B0503020204020204" pitchFamily="34" charset="-122"/>
                <a:sym typeface="Arial" panose="020B0604020202020204" pitchFamily="34" charset="0"/>
              </a:rPr>
              <a:t>抽象观察者角色（</a:t>
            </a:r>
            <a:r>
              <a:rPr lang="en-US" altLang="zh-CN" sz="1100" dirty="0">
                <a:solidFill>
                  <a:srgbClr val="FF0000"/>
                </a:solidFill>
                <a:latin typeface="微软雅黑" panose="020B0503020204020204" pitchFamily="34" charset="-122"/>
                <a:ea typeface="微软雅黑" panose="020B0503020204020204" pitchFamily="34" charset="-122"/>
                <a:sym typeface="Arial" panose="020B0604020202020204" pitchFamily="34" charset="0"/>
              </a:rPr>
              <a:t>Observer</a:t>
            </a:r>
            <a:r>
              <a:rPr lang="zh-CN" altLang="en-US" sz="1100" dirty="0">
                <a:solidFill>
                  <a:srgbClr val="FF0000"/>
                </a:solidFill>
                <a:latin typeface="微软雅黑" panose="020B0503020204020204" pitchFamily="34" charset="-122"/>
                <a:ea typeface="微软雅黑" panose="020B0503020204020204" pitchFamily="34" charset="-122"/>
                <a:sym typeface="Arial" panose="020B0604020202020204" pitchFamily="34" charset="0"/>
              </a:rPr>
              <a:t>）：</a:t>
            </a:r>
            <a:r>
              <a:rPr lang="zh-CN" altLang="en-US" sz="1100" dirty="0">
                <a:latin typeface="微软雅黑" panose="020B0503020204020204" pitchFamily="34" charset="-122"/>
                <a:ea typeface="微软雅黑" panose="020B0503020204020204" pitchFamily="34" charset="-122"/>
                <a:sym typeface="Arial" panose="020B0604020202020204" pitchFamily="34" charset="0"/>
              </a:rPr>
              <a:t>为那些在目标发生改变时需要获得通知的对象定义一个更新接口。抽象观察者角色主要由抽象类或者接口来实现。</a:t>
            </a:r>
            <a:endParaRPr lang="zh-CN" altLang="en-US" sz="1100" dirty="0">
              <a:latin typeface="微软雅黑" panose="020B0503020204020204" pitchFamily="34" charset="-122"/>
              <a:ea typeface="微软雅黑" panose="020B0503020204020204" pitchFamily="34" charset="-122"/>
              <a:sym typeface="Arial" panose="020B0604020202020204" pitchFamily="34" charset="0"/>
            </a:endParaRPr>
          </a:p>
          <a:p>
            <a:pPr marL="171450" indent="-171450">
              <a:lnSpc>
                <a:spcPct val="120000"/>
              </a:lnSpc>
              <a:spcBef>
                <a:spcPct val="20000"/>
              </a:spcBef>
              <a:buFont typeface="Wingdings" panose="05000000000000000000" pitchFamily="2" charset="2"/>
              <a:buChar char="l"/>
            </a:pPr>
            <a:r>
              <a:rPr lang="zh-CN" altLang="en-US" sz="1100" dirty="0">
                <a:solidFill>
                  <a:srgbClr val="FF0000"/>
                </a:solidFill>
                <a:latin typeface="微软雅黑" panose="020B0503020204020204" pitchFamily="34" charset="-122"/>
                <a:ea typeface="微软雅黑" panose="020B0503020204020204" pitchFamily="34" charset="-122"/>
                <a:sym typeface="Arial" panose="020B0604020202020204" pitchFamily="34" charset="0"/>
              </a:rPr>
              <a:t>具体观察者角色（</a:t>
            </a:r>
            <a:r>
              <a:rPr lang="en-US" altLang="zh-CN" sz="1100" dirty="0">
                <a:solidFill>
                  <a:srgbClr val="FF0000"/>
                </a:solidFill>
                <a:latin typeface="微软雅黑" panose="020B0503020204020204" pitchFamily="34" charset="-122"/>
                <a:ea typeface="微软雅黑" panose="020B0503020204020204" pitchFamily="34" charset="-122"/>
                <a:sym typeface="Arial" panose="020B0604020202020204" pitchFamily="34" charset="0"/>
              </a:rPr>
              <a:t>Concrete Observer</a:t>
            </a:r>
            <a:r>
              <a:rPr lang="zh-CN" altLang="en-US" sz="1100" dirty="0">
                <a:solidFill>
                  <a:srgbClr val="FF0000"/>
                </a:solidFill>
                <a:latin typeface="微软雅黑" panose="020B0503020204020204" pitchFamily="34" charset="-122"/>
                <a:ea typeface="微软雅黑" panose="020B0503020204020204" pitchFamily="34" charset="-122"/>
                <a:sym typeface="Arial" panose="020B0604020202020204" pitchFamily="34" charset="0"/>
              </a:rPr>
              <a:t>）：</a:t>
            </a:r>
            <a:r>
              <a:rPr lang="zh-CN" altLang="en-US" sz="1100" dirty="0">
                <a:latin typeface="微软雅黑" panose="020B0503020204020204" pitchFamily="34" charset="-122"/>
                <a:ea typeface="微软雅黑" panose="020B0503020204020204" pitchFamily="34" charset="-122"/>
                <a:sym typeface="Arial" panose="020B0604020202020204" pitchFamily="34" charset="0"/>
              </a:rPr>
              <a:t>存储有关状态，这些状态应与目标的状态保持一致。实现</a:t>
            </a:r>
            <a:r>
              <a:rPr lang="en-US" altLang="zh-CN" sz="1100" dirty="0">
                <a:latin typeface="微软雅黑" panose="020B0503020204020204" pitchFamily="34" charset="-122"/>
                <a:ea typeface="微软雅黑" panose="020B0503020204020204" pitchFamily="34" charset="-122"/>
                <a:sym typeface="Arial" panose="020B0604020202020204" pitchFamily="34" charset="0"/>
              </a:rPr>
              <a:t>Observer</a:t>
            </a:r>
            <a:r>
              <a:rPr lang="zh-CN" altLang="en-US" sz="1100" dirty="0">
                <a:latin typeface="微软雅黑" panose="020B0503020204020204" pitchFamily="34" charset="-122"/>
                <a:ea typeface="微软雅黑" panose="020B0503020204020204" pitchFamily="34" charset="-122"/>
                <a:sym typeface="Arial" panose="020B0604020202020204" pitchFamily="34" charset="0"/>
              </a:rPr>
              <a:t>的更新接口以使自身状态与目标的状态保持一致。在本角色内也可以维护一个</a:t>
            </a:r>
            <a:r>
              <a:rPr lang="zh-CN" altLang="en-US" sz="1100" dirty="0" smtClean="0">
                <a:latin typeface="微软雅黑" panose="020B0503020204020204" pitchFamily="34" charset="-122"/>
                <a:ea typeface="微软雅黑" panose="020B0503020204020204" pitchFamily="34" charset="-122"/>
                <a:sym typeface="Arial" panose="020B0604020202020204" pitchFamily="34" charset="0"/>
              </a:rPr>
              <a:t>指向</a:t>
            </a:r>
            <a:r>
              <a:rPr lang="en-US" altLang="zh-CN" sz="1100" dirty="0" smtClean="0">
                <a:latin typeface="微软雅黑" panose="020B0503020204020204" pitchFamily="34" charset="-122"/>
                <a:ea typeface="微软雅黑" panose="020B0503020204020204" pitchFamily="34" charset="-122"/>
                <a:sym typeface="Arial" panose="020B0604020202020204" pitchFamily="34" charset="0"/>
              </a:rPr>
              <a:t>Concrete </a:t>
            </a:r>
            <a:r>
              <a:rPr lang="en-US" altLang="zh-CN" sz="1100" dirty="0">
                <a:latin typeface="微软雅黑" panose="020B0503020204020204" pitchFamily="34" charset="-122"/>
                <a:ea typeface="微软雅黑" panose="020B0503020204020204" pitchFamily="34" charset="-122"/>
                <a:sym typeface="Arial" panose="020B0604020202020204" pitchFamily="34" charset="0"/>
              </a:rPr>
              <a:t>Subject</a:t>
            </a:r>
            <a:r>
              <a:rPr lang="zh-CN" altLang="en-US" sz="1100" dirty="0">
                <a:latin typeface="微软雅黑" panose="020B0503020204020204" pitchFamily="34" charset="-122"/>
                <a:ea typeface="微软雅黑" panose="020B0503020204020204" pitchFamily="34" charset="-122"/>
                <a:sym typeface="Arial" panose="020B0604020202020204" pitchFamily="34" charset="0"/>
              </a:rPr>
              <a:t>对象的引用</a:t>
            </a:r>
            <a:r>
              <a:rPr lang="zh-CN" altLang="en-US" sz="1100" dirty="0" smtClean="0">
                <a:latin typeface="微软雅黑" panose="020B0503020204020204" pitchFamily="34" charset="-122"/>
                <a:ea typeface="微软雅黑" panose="020B0503020204020204" pitchFamily="34" charset="-122"/>
                <a:sym typeface="Arial" panose="020B0604020202020204" pitchFamily="34" charset="0"/>
              </a:rPr>
              <a:t>。</a:t>
            </a:r>
            <a:endParaRPr lang="en-US" altLang="zh-CN" sz="1100" dirty="0">
              <a:latin typeface="微软雅黑" panose="020B0503020204020204" pitchFamily="34" charset="-122"/>
              <a:ea typeface="微软雅黑" panose="020B0503020204020204" pitchFamily="34" charset="-122"/>
              <a:sym typeface="Arial" panose="020B0604020202020204" pitchFamily="34" charset="0"/>
            </a:endParaRPr>
          </a:p>
          <a:p>
            <a:pPr marL="171450" indent="-171450">
              <a:lnSpc>
                <a:spcPct val="120000"/>
              </a:lnSpc>
              <a:spcBef>
                <a:spcPct val="20000"/>
              </a:spcBef>
              <a:buFont typeface="Wingdings" panose="05000000000000000000" pitchFamily="2" charset="2"/>
              <a:buChar char="l"/>
            </a:pPr>
            <a:endParaRPr lang="en-US" sz="1100" dirty="0">
              <a:solidFill>
                <a:srgbClr val="FF0000"/>
              </a:solidFill>
              <a:latin typeface="微软雅黑" panose="020B0503020204020204" pitchFamily="34" charset="-122"/>
              <a:ea typeface="微软雅黑" panose="020B0503020204020204" pitchFamily="34" charset="-122"/>
              <a:sym typeface="Arial" panose="020B0604020202020204" pitchFamily="34" charset="0"/>
            </a:endParaRPr>
          </a:p>
          <a:p>
            <a:pPr>
              <a:lnSpc>
                <a:spcPct val="120000"/>
              </a:lnSpc>
              <a:spcBef>
                <a:spcPct val="20000"/>
              </a:spcBef>
            </a:pPr>
            <a:r>
              <a:rPr lang="zh-CN" altLang="en-US" sz="1600" dirty="0" smtClean="0">
                <a:solidFill>
                  <a:srgbClr val="FF0000"/>
                </a:solidFill>
                <a:latin typeface="微软雅黑" panose="020B0503020204020204" pitchFamily="34" charset="-122"/>
                <a:ea typeface="微软雅黑" panose="020B0503020204020204" pitchFamily="34" charset="-122"/>
                <a:sym typeface="Arial" panose="020B0604020202020204" pitchFamily="34" charset="0"/>
              </a:rPr>
              <a:t>代码实例：</a:t>
            </a:r>
            <a:r>
              <a:rPr lang="zh-CN" altLang="en-US" sz="1600" dirty="0" smtClean="0">
                <a:latin typeface="微软雅黑" panose="020B0503020204020204" pitchFamily="34" charset="-122"/>
                <a:ea typeface="微软雅黑" panose="020B0503020204020204" pitchFamily="34" charset="-122"/>
                <a:sym typeface="Arial" panose="020B0604020202020204" pitchFamily="34" charset="0"/>
              </a:rPr>
              <a:t>天气预报</a:t>
            </a:r>
            <a:endParaRPr sz="1600" dirty="0">
              <a:latin typeface="微软雅黑" panose="020B0503020204020204" pitchFamily="34" charset="-122"/>
              <a:ea typeface="微软雅黑" panose="020B0503020204020204" pitchFamily="34" charset="-122"/>
              <a:sym typeface="Arial" panose="020B0604020202020204" pitchFamily="34" charset="0"/>
            </a:endParaRPr>
          </a:p>
        </p:txBody>
      </p:sp>
    </p:spTree>
  </p:cSld>
  <p:clrMapOvr>
    <a:masterClrMapping/>
  </p:clrMapOvr>
  <mc:AlternateContent xmlns:mc="http://schemas.openxmlformats.org/markup-compatibility/2006">
    <mc:Choice xmlns:p14="http://schemas.microsoft.com/office/powerpoint/2010/main" Requires="p14">
      <p:transition spd="slow" p14:dur="1600" advClick="0" advTm="3000">
        <p14:gallery dir="l"/>
      </p:transition>
    </mc:Choice>
    <mc:Fallback>
      <p:transition spd="slow" advClick="0" advTm="3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32"/>
                                        </p:tgtEl>
                                        <p:attrNameLst>
                                          <p:attrName>style.visibility</p:attrName>
                                        </p:attrNameLst>
                                      </p:cBhvr>
                                      <p:to>
                                        <p:strVal val="visible"/>
                                      </p:to>
                                    </p:set>
                                    <p:animEffect transition="in" filter="wipe(left)">
                                      <p:cBhvr>
                                        <p:cTn id="7" dur="500"/>
                                        <p:tgtEl>
                                          <p:spTgt spid="32"/>
                                        </p:tgtEl>
                                      </p:cBhvr>
                                    </p:animEffect>
                                  </p:childTnLst>
                                </p:cTn>
                              </p:par>
                            </p:childTnLst>
                          </p:cTn>
                        </p:par>
                        <p:par>
                          <p:cTn id="8" fill="hold">
                            <p:stCondLst>
                              <p:cond delay="500"/>
                            </p:stCondLst>
                            <p:childTnLst>
                              <p:par>
                                <p:cTn id="9" presetID="42" presetClass="entr" presetSubtype="0" fill="hold" grpId="0" nodeType="afterEffect">
                                  <p:stCondLst>
                                    <p:cond delay="0"/>
                                  </p:stCondLst>
                                  <p:childTnLst>
                                    <p:set>
                                      <p:cBhvr>
                                        <p:cTn id="10" dur="1" fill="hold">
                                          <p:stCondLst>
                                            <p:cond delay="0"/>
                                          </p:stCondLst>
                                        </p:cTn>
                                        <p:tgtEl>
                                          <p:spTgt spid="33"/>
                                        </p:tgtEl>
                                        <p:attrNameLst>
                                          <p:attrName>style.visibility</p:attrName>
                                        </p:attrNameLst>
                                      </p:cBhvr>
                                      <p:to>
                                        <p:strVal val="visible"/>
                                      </p:to>
                                    </p:set>
                                    <p:animEffect transition="in" filter="fade">
                                      <p:cBhvr>
                                        <p:cTn id="11" dur="1000"/>
                                        <p:tgtEl>
                                          <p:spTgt spid="33"/>
                                        </p:tgtEl>
                                      </p:cBhvr>
                                    </p:animEffect>
                                    <p:anim calcmode="lin" valueType="num">
                                      <p:cBhvr>
                                        <p:cTn id="12" dur="1000" fill="hold"/>
                                        <p:tgtEl>
                                          <p:spTgt spid="33"/>
                                        </p:tgtEl>
                                        <p:attrNameLst>
                                          <p:attrName>ppt_x</p:attrName>
                                        </p:attrNameLst>
                                      </p:cBhvr>
                                      <p:tavLst>
                                        <p:tav tm="0">
                                          <p:val>
                                            <p:strVal val="#ppt_x"/>
                                          </p:val>
                                        </p:tav>
                                        <p:tav tm="100000">
                                          <p:val>
                                            <p:strVal val="#ppt_x"/>
                                          </p:val>
                                        </p:tav>
                                      </p:tavLst>
                                    </p:anim>
                                    <p:anim calcmode="lin" valueType="num">
                                      <p:cBhvr>
                                        <p:cTn id="13" dur="1000" fill="hold"/>
                                        <p:tgtEl>
                                          <p:spTgt spid="33"/>
                                        </p:tgtEl>
                                        <p:attrNameLst>
                                          <p:attrName>ppt_y</p:attrName>
                                        </p:attrNameLst>
                                      </p:cBhvr>
                                      <p:tavLst>
                                        <p:tav tm="0">
                                          <p:val>
                                            <p:strVal val="#ppt_y+.1"/>
                                          </p:val>
                                        </p:tav>
                                        <p:tav tm="100000">
                                          <p:val>
                                            <p:strVal val="#ppt_y"/>
                                          </p:val>
                                        </p:tav>
                                      </p:tavLst>
                                    </p:anim>
                                  </p:childTnLst>
                                </p:cTn>
                              </p:par>
                            </p:childTnLst>
                          </p:cTn>
                        </p:par>
                        <p:par>
                          <p:cTn id="14" fill="hold">
                            <p:stCondLst>
                              <p:cond delay="1500"/>
                            </p:stCondLst>
                            <p:childTnLst>
                              <p:par>
                                <p:cTn id="15" presetID="2" presetClass="entr" presetSubtype="4" fill="hold" grpId="0" nodeType="afterEffect">
                                  <p:stCondLst>
                                    <p:cond delay="0"/>
                                  </p:stCondLst>
                                  <p:childTnLst>
                                    <p:set>
                                      <p:cBhvr>
                                        <p:cTn id="16" dur="1" fill="hold">
                                          <p:stCondLst>
                                            <p:cond delay="0"/>
                                          </p:stCondLst>
                                        </p:cTn>
                                        <p:tgtEl>
                                          <p:spTgt spid="4"/>
                                        </p:tgtEl>
                                        <p:attrNameLst>
                                          <p:attrName>style.visibility</p:attrName>
                                        </p:attrNameLst>
                                      </p:cBhvr>
                                      <p:to>
                                        <p:strVal val="visible"/>
                                      </p:to>
                                    </p:set>
                                    <p:anim calcmode="lin" valueType="num">
                                      <p:cBhvr additive="base">
                                        <p:cTn id="17" dur="500" fill="hold"/>
                                        <p:tgtEl>
                                          <p:spTgt spid="4"/>
                                        </p:tgtEl>
                                        <p:attrNameLst>
                                          <p:attrName>ppt_x</p:attrName>
                                        </p:attrNameLst>
                                      </p:cBhvr>
                                      <p:tavLst>
                                        <p:tav tm="0">
                                          <p:val>
                                            <p:strVal val="#ppt_x"/>
                                          </p:val>
                                        </p:tav>
                                        <p:tav tm="100000">
                                          <p:val>
                                            <p:strVal val="#ppt_x"/>
                                          </p:val>
                                        </p:tav>
                                      </p:tavLst>
                                    </p:anim>
                                    <p:anim calcmode="lin" valueType="num">
                                      <p:cBhvr additive="base">
                                        <p:cTn id="18" dur="500" fill="hold"/>
                                        <p:tgtEl>
                                          <p:spTgt spid="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2" grpId="0" animBg="1"/>
      <p:bldP spid="33" grpId="0"/>
      <p:bldP spid="4" grpId="0"/>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矩形 31"/>
          <p:cNvSpPr/>
          <p:nvPr/>
        </p:nvSpPr>
        <p:spPr bwMode="auto">
          <a:xfrm>
            <a:off x="578557" y="389336"/>
            <a:ext cx="324672" cy="599032"/>
          </a:xfrm>
          <a:prstGeom prst="rect">
            <a:avLst/>
          </a:prstGeom>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91440" tIns="45720" rIns="91440" bIns="45720" numCol="1" rtlCol="0" anchor="t" anchorCtr="0" compatLnSpc="1"/>
          <a:lstStyle/>
          <a:p>
            <a:pPr marL="0" marR="0" indent="0" algn="l" defTabSz="914400" rtl="0" eaLnBrk="1" fontAlgn="base" latinLnBrk="0" hangingPunct="1">
              <a:lnSpc>
                <a:spcPct val="100000"/>
              </a:lnSpc>
              <a:spcBef>
                <a:spcPct val="0"/>
              </a:spcBef>
              <a:spcAft>
                <a:spcPct val="0"/>
              </a:spcAft>
              <a:buClrTx/>
              <a:buSzTx/>
              <a:buFontTx/>
              <a:buNone/>
            </a:pPr>
            <a:endParaRPr kumimoji="0" lang="zh-CN" altLang="en-US" sz="1800" b="1" i="0" u="none" strike="noStrike" cap="none" normalizeH="0" baseline="0" smtClean="0">
              <a:ln>
                <a:noFill/>
              </a:ln>
              <a:solidFill>
                <a:schemeClr val="tx1"/>
              </a:solidFill>
              <a:effectLst/>
              <a:latin typeface="Arial" panose="020B0604020202020204" pitchFamily="34" charset="0"/>
              <a:ea typeface="微软雅黑" panose="020B0503020204020204" pitchFamily="34" charset="-122"/>
            </a:endParaRPr>
          </a:p>
        </p:txBody>
      </p:sp>
      <p:sp>
        <p:nvSpPr>
          <p:cNvPr id="33" name="矩形 32"/>
          <p:cNvSpPr/>
          <p:nvPr/>
        </p:nvSpPr>
        <p:spPr>
          <a:xfrm>
            <a:off x="903229" y="477255"/>
            <a:ext cx="3948197" cy="423193"/>
          </a:xfrm>
          <a:prstGeom prst="rect">
            <a:avLst/>
          </a:prstGeom>
        </p:spPr>
        <p:txBody>
          <a:bodyPr wrap="none" lIns="68580" tIns="34290" rIns="68580" bIns="34290">
            <a:spAutoFit/>
          </a:bodyPr>
          <a:lstStyle/>
          <a:p>
            <a:r>
              <a:rPr lang="zh-CN" altLang="en-US" sz="2300" dirty="0">
                <a:solidFill>
                  <a:schemeClr val="accent1"/>
                </a:solidFill>
                <a:latin typeface="Agency FB" panose="020B0503020202020204" pitchFamily="34" charset="0"/>
              </a:rPr>
              <a:t>策略</a:t>
            </a:r>
            <a:r>
              <a:rPr lang="zh-CN" altLang="en-US" sz="2300" dirty="0" smtClean="0">
                <a:solidFill>
                  <a:schemeClr val="accent1"/>
                </a:solidFill>
                <a:latin typeface="Agency FB" panose="020B0503020202020204" pitchFamily="34" charset="0"/>
              </a:rPr>
              <a:t>模式 </a:t>
            </a:r>
            <a:r>
              <a:rPr lang="zh-CN" altLang="en-US" sz="2300" dirty="0">
                <a:solidFill>
                  <a:schemeClr val="accent1"/>
                </a:solidFill>
                <a:latin typeface="Agency FB" panose="020B0503020202020204" pitchFamily="34" charset="0"/>
              </a:rPr>
              <a:t> </a:t>
            </a:r>
            <a:r>
              <a:rPr lang="en-US" altLang="zh-CN" sz="2300" dirty="0">
                <a:solidFill>
                  <a:schemeClr val="accent1"/>
                </a:solidFill>
                <a:latin typeface="Agency FB" panose="020B0503020202020204" pitchFamily="34" charset="0"/>
              </a:rPr>
              <a:t>/</a:t>
            </a:r>
            <a:r>
              <a:rPr lang="zh-CN" altLang="en-US" sz="2300" dirty="0">
                <a:solidFill>
                  <a:schemeClr val="accent1"/>
                </a:solidFill>
                <a:latin typeface="Agency FB" panose="020B0503020202020204" pitchFamily="34" charset="0"/>
              </a:rPr>
              <a:t> </a:t>
            </a:r>
            <a:r>
              <a:rPr lang="en-US" altLang="zh-CN" sz="2300" dirty="0" smtClean="0">
                <a:solidFill>
                  <a:schemeClr val="accent1"/>
                </a:solidFill>
                <a:latin typeface="Agency FB" panose="020B0503020202020204" pitchFamily="34" charset="0"/>
              </a:rPr>
              <a:t>Strategy Pattern</a:t>
            </a:r>
            <a:endParaRPr lang="zh-CN" altLang="en-US" sz="2300" dirty="0">
              <a:solidFill>
                <a:schemeClr val="accent1"/>
              </a:solidFill>
              <a:latin typeface="Agency FB" panose="020B0503020202020204" pitchFamily="34" charset="0"/>
            </a:endParaRPr>
          </a:p>
        </p:txBody>
      </p:sp>
      <p:sp>
        <p:nvSpPr>
          <p:cNvPr id="4" name="矩形 42"/>
          <p:cNvSpPr>
            <a:spLocks noChangeArrowheads="1"/>
          </p:cNvSpPr>
          <p:nvPr/>
        </p:nvSpPr>
        <p:spPr bwMode="auto">
          <a:xfrm>
            <a:off x="903228" y="1200944"/>
            <a:ext cx="7783571" cy="23791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lvl1pPr defTabSz="1216025">
              <a:defRPr>
                <a:solidFill>
                  <a:schemeClr val="tx1"/>
                </a:solidFill>
                <a:latin typeface="Calibri" panose="020F0502020204030204" pitchFamily="34" charset="0"/>
                <a:ea typeface="宋体" panose="02010600030101010101" pitchFamily="2" charset="-122"/>
              </a:defRPr>
            </a:lvl1pPr>
            <a:lvl2pPr marL="742950" indent="-285750" defTabSz="1216025">
              <a:defRPr>
                <a:solidFill>
                  <a:schemeClr val="tx1"/>
                </a:solidFill>
                <a:latin typeface="Calibri" panose="020F0502020204030204" pitchFamily="34" charset="0"/>
                <a:ea typeface="宋体" panose="02010600030101010101" pitchFamily="2" charset="-122"/>
              </a:defRPr>
            </a:lvl2pPr>
            <a:lvl3pPr marL="1143000" indent="-228600" defTabSz="1216025">
              <a:defRPr>
                <a:solidFill>
                  <a:schemeClr val="tx1"/>
                </a:solidFill>
                <a:latin typeface="Calibri" panose="020F0502020204030204" pitchFamily="34" charset="0"/>
                <a:ea typeface="宋体" panose="02010600030101010101" pitchFamily="2" charset="-122"/>
              </a:defRPr>
            </a:lvl3pPr>
            <a:lvl4pPr marL="1600200" indent="-228600" defTabSz="1216025">
              <a:defRPr>
                <a:solidFill>
                  <a:schemeClr val="tx1"/>
                </a:solidFill>
                <a:latin typeface="Calibri" panose="020F0502020204030204" pitchFamily="34" charset="0"/>
                <a:ea typeface="宋体" panose="02010600030101010101" pitchFamily="2" charset="-122"/>
              </a:defRPr>
            </a:lvl4pPr>
            <a:lvl5pPr marL="2057400" indent="-228600" defTabSz="1216025">
              <a:defRPr>
                <a:solidFill>
                  <a:schemeClr val="tx1"/>
                </a:solidFill>
                <a:latin typeface="Calibri" panose="020F0502020204030204" pitchFamily="34" charset="0"/>
                <a:ea typeface="宋体" panose="02010600030101010101" pitchFamily="2" charset="-122"/>
              </a:defRPr>
            </a:lvl5pPr>
            <a:lvl6pPr marL="25146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r>
              <a:rPr lang="zh-CN" altLang="en-US" sz="1600" dirty="0">
                <a:solidFill>
                  <a:srgbClr val="FF0000"/>
                </a:solidFill>
                <a:latin typeface="微软雅黑" panose="020B0503020204020204" pitchFamily="34" charset="-122"/>
                <a:ea typeface="微软雅黑" panose="020B0503020204020204" pitchFamily="34" charset="-122"/>
                <a:sym typeface="Arial" panose="020B0604020202020204" pitchFamily="34" charset="0"/>
              </a:rPr>
              <a:t>定义</a:t>
            </a:r>
            <a:r>
              <a:rPr lang="zh-CN" altLang="en-US" sz="1600" dirty="0" smtClean="0">
                <a:solidFill>
                  <a:srgbClr val="FF0000"/>
                </a:solidFill>
                <a:latin typeface="微软雅黑" panose="020B0503020204020204" pitchFamily="34" charset="-122"/>
                <a:ea typeface="微软雅黑" panose="020B0503020204020204" pitchFamily="34" charset="-122"/>
                <a:sym typeface="Arial" panose="020B0604020202020204" pitchFamily="34" charset="0"/>
              </a:rPr>
              <a:t>：</a:t>
            </a:r>
            <a:r>
              <a:rPr lang="zh-CN" altLang="en-US" sz="1100" dirty="0">
                <a:latin typeface="微软雅黑" panose="020B0503020204020204" pitchFamily="34" charset="-122"/>
                <a:ea typeface="微软雅黑" panose="020B0503020204020204" pitchFamily="34" charset="-122"/>
              </a:rPr>
              <a:t>定义一系列的算法，把这些算法一个个封装成拥有共同接口的单独的类，并且使它们之间可以互换。策略模式使这些算法在客户端调用它们的时候能够互不影响地变化</a:t>
            </a:r>
            <a:r>
              <a:rPr lang="zh-CN" altLang="en-US" sz="1100" dirty="0" smtClean="0">
                <a:latin typeface="微软雅黑" panose="020B0503020204020204" pitchFamily="34" charset="-122"/>
                <a:ea typeface="微软雅黑" panose="020B0503020204020204" pitchFamily="34" charset="-122"/>
              </a:rPr>
              <a:t>。这里</a:t>
            </a:r>
            <a:r>
              <a:rPr lang="zh-CN" altLang="en-US" sz="1100" dirty="0">
                <a:latin typeface="微软雅黑" panose="020B0503020204020204" pitchFamily="34" charset="-122"/>
                <a:ea typeface="微软雅黑" panose="020B0503020204020204" pitchFamily="34" charset="-122"/>
              </a:rPr>
              <a:t>的算法不要狭义的理解为数据结构中算法，可以理解为不同的业务处理方法</a:t>
            </a:r>
            <a:r>
              <a:rPr lang="zh-CN" altLang="en-US" sz="1100" dirty="0" smtClean="0">
                <a:latin typeface="微软雅黑" panose="020B0503020204020204" pitchFamily="34" charset="-122"/>
                <a:ea typeface="微软雅黑" panose="020B0503020204020204" pitchFamily="34" charset="-122"/>
              </a:rPr>
              <a:t>。</a:t>
            </a:r>
            <a:endParaRPr lang="en-US" altLang="zh-CN" sz="1200" dirty="0" smtClean="0">
              <a:solidFill>
                <a:schemeClr val="tx1">
                  <a:lumMod val="95000"/>
                  <a:lumOff val="5000"/>
                </a:schemeClr>
              </a:solidFill>
              <a:latin typeface="微软雅黑" panose="020B0503020204020204" pitchFamily="34" charset="-122"/>
              <a:ea typeface="微软雅黑" panose="020B0503020204020204" pitchFamily="34" charset="-122"/>
              <a:sym typeface="Arial" panose="020B0604020202020204" pitchFamily="34" charset="0"/>
            </a:endParaRPr>
          </a:p>
          <a:p>
            <a:pPr>
              <a:lnSpc>
                <a:spcPct val="120000"/>
              </a:lnSpc>
              <a:spcBef>
                <a:spcPct val="20000"/>
              </a:spcBef>
            </a:pPr>
            <a:endParaRPr lang="en-US" altLang="zh-CN" sz="1200" dirty="0" smtClean="0">
              <a:solidFill>
                <a:schemeClr val="tx1">
                  <a:lumMod val="95000"/>
                  <a:lumOff val="5000"/>
                </a:schemeClr>
              </a:solidFill>
              <a:latin typeface="微软雅黑" panose="020B0503020204020204" pitchFamily="34" charset="-122"/>
              <a:ea typeface="微软雅黑" panose="020B0503020204020204" pitchFamily="34" charset="-122"/>
              <a:sym typeface="Arial" panose="020B0604020202020204" pitchFamily="34" charset="0"/>
            </a:endParaRPr>
          </a:p>
          <a:p>
            <a:pPr>
              <a:lnSpc>
                <a:spcPct val="120000"/>
              </a:lnSpc>
              <a:spcBef>
                <a:spcPct val="20000"/>
              </a:spcBef>
            </a:pPr>
            <a:r>
              <a:rPr lang="zh-CN" altLang="en-US" sz="1600" dirty="0" smtClean="0">
                <a:solidFill>
                  <a:srgbClr val="FF0000"/>
                </a:solidFill>
                <a:latin typeface="微软雅黑" panose="020B0503020204020204" pitchFamily="34" charset="-122"/>
                <a:ea typeface="微软雅黑" panose="020B0503020204020204" pitchFamily="34" charset="-122"/>
                <a:sym typeface="Arial" panose="020B0604020202020204" pitchFamily="34" charset="0"/>
              </a:rPr>
              <a:t>角色：</a:t>
            </a:r>
            <a:endParaRPr lang="en-US" altLang="zh-CN" sz="1600" dirty="0">
              <a:solidFill>
                <a:srgbClr val="FF0000"/>
              </a:solidFill>
              <a:latin typeface="微软雅黑" panose="020B0503020204020204" pitchFamily="34" charset="-122"/>
              <a:ea typeface="微软雅黑" panose="020B0503020204020204" pitchFamily="34" charset="-122"/>
              <a:sym typeface="Arial" panose="020B0604020202020204" pitchFamily="34" charset="0"/>
            </a:endParaRPr>
          </a:p>
          <a:p>
            <a:pPr marL="171450" indent="-171450">
              <a:lnSpc>
                <a:spcPct val="120000"/>
              </a:lnSpc>
              <a:buFont typeface="Wingdings" panose="05000000000000000000" pitchFamily="2" charset="2"/>
              <a:buChar char="l"/>
            </a:pPr>
            <a:r>
              <a:rPr lang="zh-CN" altLang="en-US" sz="1100" dirty="0">
                <a:solidFill>
                  <a:srgbClr val="FF0000"/>
                </a:solidFill>
                <a:latin typeface="微软雅黑" panose="020B0503020204020204" pitchFamily="34" charset="-122"/>
                <a:ea typeface="微软雅黑" panose="020B0503020204020204" pitchFamily="34" charset="-122"/>
                <a:sym typeface="Arial" panose="020B0604020202020204" pitchFamily="34" charset="0"/>
              </a:rPr>
              <a:t>算法使用环境</a:t>
            </a:r>
            <a:r>
              <a:rPr lang="en-US" altLang="zh-CN" sz="1100" dirty="0">
                <a:solidFill>
                  <a:srgbClr val="FF0000"/>
                </a:solidFill>
                <a:latin typeface="微软雅黑" panose="020B0503020204020204" pitchFamily="34" charset="-122"/>
                <a:ea typeface="微软雅黑" panose="020B0503020204020204" pitchFamily="34" charset="-122"/>
                <a:sym typeface="Arial" panose="020B0604020202020204" pitchFamily="34" charset="0"/>
              </a:rPr>
              <a:t>(Context)</a:t>
            </a:r>
            <a:r>
              <a:rPr lang="zh-CN" altLang="en-US" sz="1100" dirty="0">
                <a:solidFill>
                  <a:srgbClr val="FF0000"/>
                </a:solidFill>
                <a:latin typeface="微软雅黑" panose="020B0503020204020204" pitchFamily="34" charset="-122"/>
                <a:ea typeface="微软雅黑" panose="020B0503020204020204" pitchFamily="34" charset="-122"/>
                <a:sym typeface="Arial" panose="020B0604020202020204" pitchFamily="34" charset="0"/>
              </a:rPr>
              <a:t>角色：</a:t>
            </a:r>
            <a:r>
              <a:rPr lang="zh-CN" altLang="en-US" sz="1100" dirty="0">
                <a:latin typeface="微软雅黑" panose="020B0503020204020204" pitchFamily="34" charset="-122"/>
                <a:ea typeface="微软雅黑" panose="020B0503020204020204" pitchFamily="34" charset="-122"/>
                <a:sym typeface="Arial" panose="020B0604020202020204" pitchFamily="34" charset="0"/>
              </a:rPr>
              <a:t>算法被引用到这里和一些其它的与环境有关的操作一起来完成任务。</a:t>
            </a:r>
            <a:endParaRPr lang="zh-CN" altLang="en-US" sz="1100" dirty="0">
              <a:latin typeface="微软雅黑" panose="020B0503020204020204" pitchFamily="34" charset="-122"/>
              <a:ea typeface="微软雅黑" panose="020B0503020204020204" pitchFamily="34" charset="-122"/>
              <a:sym typeface="Arial" panose="020B0604020202020204" pitchFamily="34" charset="0"/>
            </a:endParaRPr>
          </a:p>
          <a:p>
            <a:pPr marL="171450" indent="-171450">
              <a:lnSpc>
                <a:spcPct val="120000"/>
              </a:lnSpc>
              <a:buFont typeface="Wingdings" panose="05000000000000000000" pitchFamily="2" charset="2"/>
              <a:buChar char="l"/>
            </a:pPr>
            <a:r>
              <a:rPr lang="zh-CN" altLang="en-US" sz="1100" dirty="0">
                <a:solidFill>
                  <a:srgbClr val="FF0000"/>
                </a:solidFill>
                <a:latin typeface="微软雅黑" panose="020B0503020204020204" pitchFamily="34" charset="-122"/>
                <a:ea typeface="微软雅黑" panose="020B0503020204020204" pitchFamily="34" charset="-122"/>
                <a:sym typeface="Arial" panose="020B0604020202020204" pitchFamily="34" charset="0"/>
              </a:rPr>
              <a:t>抽象策略</a:t>
            </a:r>
            <a:r>
              <a:rPr lang="en-US" altLang="zh-CN" sz="1100" dirty="0">
                <a:solidFill>
                  <a:srgbClr val="FF0000"/>
                </a:solidFill>
                <a:latin typeface="微软雅黑" panose="020B0503020204020204" pitchFamily="34" charset="-122"/>
                <a:ea typeface="微软雅黑" panose="020B0503020204020204" pitchFamily="34" charset="-122"/>
                <a:sym typeface="Arial" panose="020B0604020202020204" pitchFamily="34" charset="0"/>
              </a:rPr>
              <a:t>(Strategy)</a:t>
            </a:r>
            <a:r>
              <a:rPr lang="zh-CN" altLang="en-US" sz="1100" dirty="0">
                <a:solidFill>
                  <a:srgbClr val="FF0000"/>
                </a:solidFill>
                <a:latin typeface="微软雅黑" panose="020B0503020204020204" pitchFamily="34" charset="-122"/>
                <a:ea typeface="微软雅黑" panose="020B0503020204020204" pitchFamily="34" charset="-122"/>
                <a:sym typeface="Arial" panose="020B0604020202020204" pitchFamily="34" charset="0"/>
              </a:rPr>
              <a:t>角色：</a:t>
            </a:r>
            <a:r>
              <a:rPr lang="zh-CN" altLang="en-US" sz="1100" dirty="0">
                <a:latin typeface="微软雅黑" panose="020B0503020204020204" pitchFamily="34" charset="-122"/>
                <a:ea typeface="微软雅黑" panose="020B0503020204020204" pitchFamily="34" charset="-122"/>
                <a:sym typeface="Arial" panose="020B0604020202020204" pitchFamily="34" charset="0"/>
              </a:rPr>
              <a:t>规定了所有具体策略角色所需的接口。通常由接口或者抽象类来实现。</a:t>
            </a:r>
            <a:endParaRPr lang="zh-CN" altLang="en-US" sz="1100" dirty="0">
              <a:latin typeface="微软雅黑" panose="020B0503020204020204" pitchFamily="34" charset="-122"/>
              <a:ea typeface="微软雅黑" panose="020B0503020204020204" pitchFamily="34" charset="-122"/>
              <a:sym typeface="Arial" panose="020B0604020202020204" pitchFamily="34" charset="0"/>
            </a:endParaRPr>
          </a:p>
          <a:p>
            <a:pPr marL="171450" indent="-171450">
              <a:lnSpc>
                <a:spcPct val="120000"/>
              </a:lnSpc>
              <a:buFont typeface="Wingdings" panose="05000000000000000000" pitchFamily="2" charset="2"/>
              <a:buChar char="l"/>
            </a:pPr>
            <a:r>
              <a:rPr lang="zh-CN" altLang="en-US" sz="1100" dirty="0">
                <a:solidFill>
                  <a:srgbClr val="FF0000"/>
                </a:solidFill>
                <a:latin typeface="微软雅黑" panose="020B0503020204020204" pitchFamily="34" charset="-122"/>
                <a:ea typeface="微软雅黑" panose="020B0503020204020204" pitchFamily="34" charset="-122"/>
                <a:sym typeface="Arial" panose="020B0604020202020204" pitchFamily="34" charset="0"/>
              </a:rPr>
              <a:t>具体策略</a:t>
            </a:r>
            <a:r>
              <a:rPr lang="en-US" altLang="zh-CN" sz="1100" dirty="0">
                <a:solidFill>
                  <a:srgbClr val="FF0000"/>
                </a:solidFill>
                <a:latin typeface="微软雅黑" panose="020B0503020204020204" pitchFamily="34" charset="-122"/>
                <a:ea typeface="微软雅黑" panose="020B0503020204020204" pitchFamily="34" charset="-122"/>
                <a:sym typeface="Arial" panose="020B0604020202020204" pitchFamily="34" charset="0"/>
              </a:rPr>
              <a:t>(Concrete Strategy)</a:t>
            </a:r>
            <a:r>
              <a:rPr lang="zh-CN" altLang="en-US" sz="1100" dirty="0">
                <a:solidFill>
                  <a:srgbClr val="FF0000"/>
                </a:solidFill>
                <a:latin typeface="微软雅黑" panose="020B0503020204020204" pitchFamily="34" charset="-122"/>
                <a:ea typeface="微软雅黑" panose="020B0503020204020204" pitchFamily="34" charset="-122"/>
                <a:sym typeface="Arial" panose="020B0604020202020204" pitchFamily="34" charset="0"/>
              </a:rPr>
              <a:t>角色：</a:t>
            </a:r>
            <a:r>
              <a:rPr lang="zh-CN" altLang="en-US" sz="1100" dirty="0">
                <a:latin typeface="微软雅黑" panose="020B0503020204020204" pitchFamily="34" charset="-122"/>
                <a:ea typeface="微软雅黑" panose="020B0503020204020204" pitchFamily="34" charset="-122"/>
                <a:sym typeface="Arial" panose="020B0604020202020204" pitchFamily="34" charset="0"/>
              </a:rPr>
              <a:t>实现了抽象策略角色定义的接口。</a:t>
            </a:r>
            <a:endParaRPr lang="en-US" altLang="zh-CN" sz="1100" dirty="0">
              <a:latin typeface="微软雅黑" panose="020B0503020204020204" pitchFamily="34" charset="-122"/>
              <a:ea typeface="微软雅黑" panose="020B0503020204020204" pitchFamily="34" charset="-122"/>
              <a:sym typeface="Arial" panose="020B0604020202020204" pitchFamily="34" charset="0"/>
            </a:endParaRPr>
          </a:p>
          <a:p>
            <a:pPr marL="171450" indent="-171450">
              <a:lnSpc>
                <a:spcPct val="120000"/>
              </a:lnSpc>
              <a:spcBef>
                <a:spcPct val="20000"/>
              </a:spcBef>
              <a:buFont typeface="Wingdings" panose="05000000000000000000" pitchFamily="2" charset="2"/>
              <a:buChar char="l"/>
            </a:pPr>
            <a:endParaRPr lang="en-US" sz="1100" dirty="0">
              <a:solidFill>
                <a:srgbClr val="FF0000"/>
              </a:solidFill>
              <a:latin typeface="微软雅黑" panose="020B0503020204020204" pitchFamily="34" charset="-122"/>
              <a:ea typeface="微软雅黑" panose="020B0503020204020204" pitchFamily="34" charset="-122"/>
              <a:sym typeface="Arial" panose="020B0604020202020204" pitchFamily="34" charset="0"/>
            </a:endParaRPr>
          </a:p>
          <a:p>
            <a:pPr>
              <a:lnSpc>
                <a:spcPct val="120000"/>
              </a:lnSpc>
              <a:spcBef>
                <a:spcPct val="20000"/>
              </a:spcBef>
            </a:pPr>
            <a:r>
              <a:rPr lang="zh-CN" altLang="en-US" sz="1600" dirty="0" smtClean="0">
                <a:solidFill>
                  <a:srgbClr val="FF0000"/>
                </a:solidFill>
                <a:latin typeface="微软雅黑" panose="020B0503020204020204" pitchFamily="34" charset="-122"/>
                <a:ea typeface="微软雅黑" panose="020B0503020204020204" pitchFamily="34" charset="-122"/>
                <a:sym typeface="Arial" panose="020B0604020202020204" pitchFamily="34" charset="0"/>
              </a:rPr>
              <a:t>代码实例：</a:t>
            </a:r>
            <a:r>
              <a:rPr lang="zh-CN" altLang="en-US" sz="1600" dirty="0" smtClean="0">
                <a:solidFill>
                  <a:schemeClr val="tx1">
                    <a:lumMod val="95000"/>
                    <a:lumOff val="5000"/>
                  </a:schemeClr>
                </a:solidFill>
                <a:latin typeface="微软雅黑" panose="020B0503020204020204" pitchFamily="34" charset="-122"/>
                <a:ea typeface="微软雅黑" panose="020B0503020204020204" pitchFamily="34" charset="-122"/>
                <a:sym typeface="Arial" panose="020B0604020202020204" pitchFamily="34" charset="0"/>
              </a:rPr>
              <a:t>意大利美食</a:t>
            </a:r>
            <a:endParaRPr sz="1600" dirty="0">
              <a:solidFill>
                <a:schemeClr val="tx1">
                  <a:lumMod val="95000"/>
                  <a:lumOff val="5000"/>
                </a:schemeClr>
              </a:solidFill>
              <a:latin typeface="微软雅黑" panose="020B0503020204020204" pitchFamily="34" charset="-122"/>
              <a:ea typeface="微软雅黑" panose="020B0503020204020204" pitchFamily="34" charset="-122"/>
              <a:sym typeface="Arial" panose="020B0604020202020204" pitchFamily="34" charset="0"/>
            </a:endParaRPr>
          </a:p>
        </p:txBody>
      </p:sp>
    </p:spTree>
  </p:cSld>
  <p:clrMapOvr>
    <a:masterClrMapping/>
  </p:clrMapOvr>
  <mc:AlternateContent xmlns:mc="http://schemas.openxmlformats.org/markup-compatibility/2006">
    <mc:Choice xmlns:p14="http://schemas.microsoft.com/office/powerpoint/2010/main" Requires="p14">
      <p:transition spd="slow" p14:dur="1600" advClick="0" advTm="3000">
        <p14:gallery dir="l"/>
      </p:transition>
    </mc:Choice>
    <mc:Fallback>
      <p:transition spd="slow" advClick="0" advTm="3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32"/>
                                        </p:tgtEl>
                                        <p:attrNameLst>
                                          <p:attrName>style.visibility</p:attrName>
                                        </p:attrNameLst>
                                      </p:cBhvr>
                                      <p:to>
                                        <p:strVal val="visible"/>
                                      </p:to>
                                    </p:set>
                                    <p:animEffect transition="in" filter="wipe(left)">
                                      <p:cBhvr>
                                        <p:cTn id="7" dur="500"/>
                                        <p:tgtEl>
                                          <p:spTgt spid="32"/>
                                        </p:tgtEl>
                                      </p:cBhvr>
                                    </p:animEffect>
                                  </p:childTnLst>
                                </p:cTn>
                              </p:par>
                            </p:childTnLst>
                          </p:cTn>
                        </p:par>
                        <p:par>
                          <p:cTn id="8" fill="hold">
                            <p:stCondLst>
                              <p:cond delay="500"/>
                            </p:stCondLst>
                            <p:childTnLst>
                              <p:par>
                                <p:cTn id="9" presetID="42" presetClass="entr" presetSubtype="0" fill="hold" grpId="0" nodeType="afterEffect">
                                  <p:stCondLst>
                                    <p:cond delay="0"/>
                                  </p:stCondLst>
                                  <p:childTnLst>
                                    <p:set>
                                      <p:cBhvr>
                                        <p:cTn id="10" dur="1" fill="hold">
                                          <p:stCondLst>
                                            <p:cond delay="0"/>
                                          </p:stCondLst>
                                        </p:cTn>
                                        <p:tgtEl>
                                          <p:spTgt spid="33"/>
                                        </p:tgtEl>
                                        <p:attrNameLst>
                                          <p:attrName>style.visibility</p:attrName>
                                        </p:attrNameLst>
                                      </p:cBhvr>
                                      <p:to>
                                        <p:strVal val="visible"/>
                                      </p:to>
                                    </p:set>
                                    <p:animEffect transition="in" filter="fade">
                                      <p:cBhvr>
                                        <p:cTn id="11" dur="1000"/>
                                        <p:tgtEl>
                                          <p:spTgt spid="33"/>
                                        </p:tgtEl>
                                      </p:cBhvr>
                                    </p:animEffect>
                                    <p:anim calcmode="lin" valueType="num">
                                      <p:cBhvr>
                                        <p:cTn id="12" dur="1000" fill="hold"/>
                                        <p:tgtEl>
                                          <p:spTgt spid="33"/>
                                        </p:tgtEl>
                                        <p:attrNameLst>
                                          <p:attrName>ppt_x</p:attrName>
                                        </p:attrNameLst>
                                      </p:cBhvr>
                                      <p:tavLst>
                                        <p:tav tm="0">
                                          <p:val>
                                            <p:strVal val="#ppt_x"/>
                                          </p:val>
                                        </p:tav>
                                        <p:tav tm="100000">
                                          <p:val>
                                            <p:strVal val="#ppt_x"/>
                                          </p:val>
                                        </p:tav>
                                      </p:tavLst>
                                    </p:anim>
                                    <p:anim calcmode="lin" valueType="num">
                                      <p:cBhvr>
                                        <p:cTn id="13" dur="1000" fill="hold"/>
                                        <p:tgtEl>
                                          <p:spTgt spid="33"/>
                                        </p:tgtEl>
                                        <p:attrNameLst>
                                          <p:attrName>ppt_y</p:attrName>
                                        </p:attrNameLst>
                                      </p:cBhvr>
                                      <p:tavLst>
                                        <p:tav tm="0">
                                          <p:val>
                                            <p:strVal val="#ppt_y+.1"/>
                                          </p:val>
                                        </p:tav>
                                        <p:tav tm="100000">
                                          <p:val>
                                            <p:strVal val="#ppt_y"/>
                                          </p:val>
                                        </p:tav>
                                      </p:tavLst>
                                    </p:anim>
                                  </p:childTnLst>
                                </p:cTn>
                              </p:par>
                            </p:childTnLst>
                          </p:cTn>
                        </p:par>
                        <p:par>
                          <p:cTn id="14" fill="hold">
                            <p:stCondLst>
                              <p:cond delay="1500"/>
                            </p:stCondLst>
                            <p:childTnLst>
                              <p:par>
                                <p:cTn id="15" presetID="2" presetClass="entr" presetSubtype="4" fill="hold" grpId="0" nodeType="afterEffect">
                                  <p:stCondLst>
                                    <p:cond delay="0"/>
                                  </p:stCondLst>
                                  <p:childTnLst>
                                    <p:set>
                                      <p:cBhvr>
                                        <p:cTn id="16" dur="1" fill="hold">
                                          <p:stCondLst>
                                            <p:cond delay="0"/>
                                          </p:stCondLst>
                                        </p:cTn>
                                        <p:tgtEl>
                                          <p:spTgt spid="4"/>
                                        </p:tgtEl>
                                        <p:attrNameLst>
                                          <p:attrName>style.visibility</p:attrName>
                                        </p:attrNameLst>
                                      </p:cBhvr>
                                      <p:to>
                                        <p:strVal val="visible"/>
                                      </p:to>
                                    </p:set>
                                    <p:anim calcmode="lin" valueType="num">
                                      <p:cBhvr additive="base">
                                        <p:cTn id="17" dur="500" fill="hold"/>
                                        <p:tgtEl>
                                          <p:spTgt spid="4"/>
                                        </p:tgtEl>
                                        <p:attrNameLst>
                                          <p:attrName>ppt_x</p:attrName>
                                        </p:attrNameLst>
                                      </p:cBhvr>
                                      <p:tavLst>
                                        <p:tav tm="0">
                                          <p:val>
                                            <p:strVal val="#ppt_x"/>
                                          </p:val>
                                        </p:tav>
                                        <p:tav tm="100000">
                                          <p:val>
                                            <p:strVal val="#ppt_x"/>
                                          </p:val>
                                        </p:tav>
                                      </p:tavLst>
                                    </p:anim>
                                    <p:anim calcmode="lin" valueType="num">
                                      <p:cBhvr additive="base">
                                        <p:cTn id="18" dur="500" fill="hold"/>
                                        <p:tgtEl>
                                          <p:spTgt spid="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2" grpId="0" animBg="1"/>
      <p:bldP spid="33" grpId="0"/>
      <p:bldP spid="4" grpId="0"/>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矩形 31"/>
          <p:cNvSpPr/>
          <p:nvPr/>
        </p:nvSpPr>
        <p:spPr bwMode="auto">
          <a:xfrm>
            <a:off x="578557" y="389336"/>
            <a:ext cx="324672" cy="599032"/>
          </a:xfrm>
          <a:prstGeom prst="rect">
            <a:avLst/>
          </a:prstGeom>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91440" tIns="45720" rIns="91440" bIns="45720" numCol="1" rtlCol="0" anchor="t" anchorCtr="0" compatLnSpc="1"/>
          <a:lstStyle/>
          <a:p>
            <a:pPr marL="0" marR="0" indent="0" algn="l" defTabSz="914400" rtl="0" eaLnBrk="1" fontAlgn="base" latinLnBrk="0" hangingPunct="1">
              <a:lnSpc>
                <a:spcPct val="100000"/>
              </a:lnSpc>
              <a:spcBef>
                <a:spcPct val="0"/>
              </a:spcBef>
              <a:spcAft>
                <a:spcPct val="0"/>
              </a:spcAft>
              <a:buClrTx/>
              <a:buSzTx/>
              <a:buFontTx/>
              <a:buNone/>
            </a:pPr>
            <a:endParaRPr kumimoji="0" lang="zh-CN" altLang="en-US" sz="1800" b="1" i="0" u="none" strike="noStrike" cap="none" normalizeH="0" baseline="0" smtClean="0">
              <a:ln>
                <a:noFill/>
              </a:ln>
              <a:solidFill>
                <a:schemeClr val="tx1"/>
              </a:solidFill>
              <a:effectLst/>
              <a:latin typeface="Arial" panose="020B0604020202020204" pitchFamily="34" charset="0"/>
              <a:ea typeface="微软雅黑" panose="020B0503020204020204" pitchFamily="34" charset="-122"/>
            </a:endParaRPr>
          </a:p>
        </p:txBody>
      </p:sp>
      <p:sp>
        <p:nvSpPr>
          <p:cNvPr id="33" name="矩形 32"/>
          <p:cNvSpPr/>
          <p:nvPr/>
        </p:nvSpPr>
        <p:spPr>
          <a:xfrm>
            <a:off x="903229" y="477255"/>
            <a:ext cx="3526222" cy="423193"/>
          </a:xfrm>
          <a:prstGeom prst="rect">
            <a:avLst/>
          </a:prstGeom>
        </p:spPr>
        <p:txBody>
          <a:bodyPr wrap="none" lIns="68580" tIns="34290" rIns="68580" bIns="34290">
            <a:spAutoFit/>
          </a:bodyPr>
          <a:lstStyle/>
          <a:p>
            <a:r>
              <a:rPr lang="zh-CN" altLang="en-US" sz="2300" dirty="0">
                <a:solidFill>
                  <a:schemeClr val="accent1"/>
                </a:solidFill>
                <a:latin typeface="Agency FB" panose="020B0503020202020204" pitchFamily="34" charset="0"/>
              </a:rPr>
              <a:t>状态</a:t>
            </a:r>
            <a:r>
              <a:rPr lang="zh-CN" altLang="en-US" sz="2300" dirty="0" smtClean="0">
                <a:solidFill>
                  <a:schemeClr val="accent1"/>
                </a:solidFill>
                <a:latin typeface="Agency FB" panose="020B0503020202020204" pitchFamily="34" charset="0"/>
              </a:rPr>
              <a:t>模式 </a:t>
            </a:r>
            <a:r>
              <a:rPr lang="zh-CN" altLang="en-US" sz="2300" dirty="0">
                <a:solidFill>
                  <a:schemeClr val="accent1"/>
                </a:solidFill>
                <a:latin typeface="Agency FB" panose="020B0503020202020204" pitchFamily="34" charset="0"/>
              </a:rPr>
              <a:t> </a:t>
            </a:r>
            <a:r>
              <a:rPr lang="en-US" altLang="zh-CN" sz="2300" dirty="0">
                <a:solidFill>
                  <a:schemeClr val="accent1"/>
                </a:solidFill>
                <a:latin typeface="Agency FB" panose="020B0503020202020204" pitchFamily="34" charset="0"/>
              </a:rPr>
              <a:t>/</a:t>
            </a:r>
            <a:r>
              <a:rPr lang="zh-CN" altLang="en-US" sz="2300" dirty="0">
                <a:solidFill>
                  <a:schemeClr val="accent1"/>
                </a:solidFill>
                <a:latin typeface="Agency FB" panose="020B0503020202020204" pitchFamily="34" charset="0"/>
              </a:rPr>
              <a:t> </a:t>
            </a:r>
            <a:r>
              <a:rPr lang="en-US" altLang="zh-CN" sz="2300" dirty="0" smtClean="0">
                <a:solidFill>
                  <a:schemeClr val="accent1"/>
                </a:solidFill>
                <a:latin typeface="Agency FB" panose="020B0503020202020204" pitchFamily="34" charset="0"/>
              </a:rPr>
              <a:t>State Pattern</a:t>
            </a:r>
            <a:endParaRPr lang="zh-CN" altLang="en-US" sz="2300" dirty="0">
              <a:solidFill>
                <a:schemeClr val="accent1"/>
              </a:solidFill>
              <a:latin typeface="Agency FB" panose="020B0503020202020204" pitchFamily="34" charset="0"/>
            </a:endParaRPr>
          </a:p>
        </p:txBody>
      </p:sp>
      <p:sp>
        <p:nvSpPr>
          <p:cNvPr id="4" name="矩形 42"/>
          <p:cNvSpPr>
            <a:spLocks noChangeArrowheads="1"/>
          </p:cNvSpPr>
          <p:nvPr/>
        </p:nvSpPr>
        <p:spPr bwMode="auto">
          <a:xfrm>
            <a:off x="903228" y="1200944"/>
            <a:ext cx="7783571" cy="285616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lvl1pPr defTabSz="1216025">
              <a:defRPr>
                <a:solidFill>
                  <a:schemeClr val="tx1"/>
                </a:solidFill>
                <a:latin typeface="Calibri" panose="020F0502020204030204" pitchFamily="34" charset="0"/>
                <a:ea typeface="宋体" panose="02010600030101010101" pitchFamily="2" charset="-122"/>
              </a:defRPr>
            </a:lvl1pPr>
            <a:lvl2pPr marL="742950" indent="-285750" defTabSz="1216025">
              <a:defRPr>
                <a:solidFill>
                  <a:schemeClr val="tx1"/>
                </a:solidFill>
                <a:latin typeface="Calibri" panose="020F0502020204030204" pitchFamily="34" charset="0"/>
                <a:ea typeface="宋体" panose="02010600030101010101" pitchFamily="2" charset="-122"/>
              </a:defRPr>
            </a:lvl2pPr>
            <a:lvl3pPr marL="1143000" indent="-228600" defTabSz="1216025">
              <a:defRPr>
                <a:solidFill>
                  <a:schemeClr val="tx1"/>
                </a:solidFill>
                <a:latin typeface="Calibri" panose="020F0502020204030204" pitchFamily="34" charset="0"/>
                <a:ea typeface="宋体" panose="02010600030101010101" pitchFamily="2" charset="-122"/>
              </a:defRPr>
            </a:lvl3pPr>
            <a:lvl4pPr marL="1600200" indent="-228600" defTabSz="1216025">
              <a:defRPr>
                <a:solidFill>
                  <a:schemeClr val="tx1"/>
                </a:solidFill>
                <a:latin typeface="Calibri" panose="020F0502020204030204" pitchFamily="34" charset="0"/>
                <a:ea typeface="宋体" panose="02010600030101010101" pitchFamily="2" charset="-122"/>
              </a:defRPr>
            </a:lvl4pPr>
            <a:lvl5pPr marL="2057400" indent="-228600" defTabSz="1216025">
              <a:defRPr>
                <a:solidFill>
                  <a:schemeClr val="tx1"/>
                </a:solidFill>
                <a:latin typeface="Calibri" panose="020F0502020204030204" pitchFamily="34" charset="0"/>
                <a:ea typeface="宋体" panose="02010600030101010101" pitchFamily="2" charset="-122"/>
              </a:defRPr>
            </a:lvl5pPr>
            <a:lvl6pPr marL="25146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nSpc>
                <a:spcPct val="120000"/>
              </a:lnSpc>
              <a:spcBef>
                <a:spcPct val="20000"/>
              </a:spcBef>
            </a:pPr>
            <a:r>
              <a:rPr lang="zh-CN" altLang="en-US" sz="1600" dirty="0">
                <a:solidFill>
                  <a:srgbClr val="FF0000"/>
                </a:solidFill>
                <a:latin typeface="微软雅黑" panose="020B0503020204020204" pitchFamily="34" charset="-122"/>
                <a:ea typeface="微软雅黑" panose="020B0503020204020204" pitchFamily="34" charset="-122"/>
                <a:sym typeface="Arial" panose="020B0604020202020204" pitchFamily="34" charset="0"/>
              </a:rPr>
              <a:t>定义</a:t>
            </a:r>
            <a:r>
              <a:rPr lang="zh-CN" altLang="en-US" sz="1600" dirty="0" smtClean="0">
                <a:solidFill>
                  <a:srgbClr val="FF0000"/>
                </a:solidFill>
                <a:latin typeface="微软雅黑" panose="020B0503020204020204" pitchFamily="34" charset="-122"/>
                <a:ea typeface="微软雅黑" panose="020B0503020204020204" pitchFamily="34" charset="-122"/>
                <a:sym typeface="Arial" panose="020B0604020202020204" pitchFamily="34" charset="0"/>
              </a:rPr>
              <a:t>：</a:t>
            </a:r>
            <a:r>
              <a:rPr lang="zh-CN" altLang="en-US" sz="1100" dirty="0">
                <a:latin typeface="微软雅黑" panose="020B0503020204020204" pitchFamily="34" charset="-122"/>
                <a:ea typeface="微软雅黑" panose="020B0503020204020204" pitchFamily="34" charset="-122"/>
              </a:rPr>
              <a:t>当一个对象的内在状态改变时允许改变其行为，这个对象看起来像是改变了其类</a:t>
            </a:r>
            <a:r>
              <a:rPr lang="zh-CN" altLang="en-US" sz="1100" dirty="0" smtClean="0">
                <a:latin typeface="微软雅黑" panose="020B0503020204020204" pitchFamily="34" charset="-122"/>
                <a:ea typeface="微软雅黑" panose="020B0503020204020204" pitchFamily="34" charset="-122"/>
              </a:rPr>
              <a:t>。状态</a:t>
            </a:r>
            <a:r>
              <a:rPr lang="zh-CN" altLang="en-US" sz="1100" dirty="0">
                <a:latin typeface="微软雅黑" panose="020B0503020204020204" pitchFamily="34" charset="-122"/>
                <a:ea typeface="微软雅黑" panose="020B0503020204020204" pitchFamily="34" charset="-122"/>
              </a:rPr>
              <a:t>模式主要解决的是当控制一个对象状态的条件表达式过于复杂时的情况。把状态的判断逻辑转移到表示不同状态的一系列类中，可以把复杂的判断逻辑简化。</a:t>
            </a:r>
            <a:endParaRPr lang="zh-CN" altLang="en-US" sz="1100" dirty="0">
              <a:latin typeface="微软雅黑" panose="020B0503020204020204" pitchFamily="34" charset="-122"/>
              <a:ea typeface="微软雅黑" panose="020B0503020204020204" pitchFamily="34" charset="-122"/>
            </a:endParaRPr>
          </a:p>
          <a:p>
            <a:pPr>
              <a:lnSpc>
                <a:spcPct val="120000"/>
              </a:lnSpc>
              <a:spcBef>
                <a:spcPct val="20000"/>
              </a:spcBef>
            </a:pPr>
            <a:r>
              <a:rPr lang="zh-CN" altLang="en-US" sz="1200" dirty="0"/>
              <a:t>条件、分支语句的代替者。</a:t>
            </a:r>
            <a:endParaRPr lang="en-US" altLang="zh-CN" sz="1200" dirty="0" smtClean="0">
              <a:solidFill>
                <a:schemeClr val="tx1">
                  <a:lumMod val="95000"/>
                  <a:lumOff val="5000"/>
                </a:schemeClr>
              </a:solidFill>
              <a:latin typeface="微软雅黑" panose="020B0503020204020204" pitchFamily="34" charset="-122"/>
              <a:ea typeface="微软雅黑" panose="020B0503020204020204" pitchFamily="34" charset="-122"/>
              <a:sym typeface="Arial" panose="020B0604020202020204" pitchFamily="34" charset="0"/>
            </a:endParaRPr>
          </a:p>
          <a:p>
            <a:pPr>
              <a:lnSpc>
                <a:spcPct val="120000"/>
              </a:lnSpc>
              <a:spcBef>
                <a:spcPct val="20000"/>
              </a:spcBef>
            </a:pPr>
            <a:endParaRPr lang="en-US" altLang="zh-CN" sz="1200" dirty="0" smtClean="0">
              <a:solidFill>
                <a:schemeClr val="tx1">
                  <a:lumMod val="95000"/>
                  <a:lumOff val="5000"/>
                </a:schemeClr>
              </a:solidFill>
              <a:latin typeface="微软雅黑" panose="020B0503020204020204" pitchFamily="34" charset="-122"/>
              <a:ea typeface="微软雅黑" panose="020B0503020204020204" pitchFamily="34" charset="-122"/>
              <a:sym typeface="Arial" panose="020B0604020202020204" pitchFamily="34" charset="0"/>
            </a:endParaRPr>
          </a:p>
          <a:p>
            <a:pPr>
              <a:lnSpc>
                <a:spcPct val="120000"/>
              </a:lnSpc>
              <a:spcBef>
                <a:spcPct val="20000"/>
              </a:spcBef>
            </a:pPr>
            <a:r>
              <a:rPr lang="zh-CN" altLang="en-US" sz="1600" dirty="0" smtClean="0">
                <a:solidFill>
                  <a:srgbClr val="FF0000"/>
                </a:solidFill>
                <a:latin typeface="微软雅黑" panose="020B0503020204020204" pitchFamily="34" charset="-122"/>
                <a:ea typeface="微软雅黑" panose="020B0503020204020204" pitchFamily="34" charset="-122"/>
                <a:sym typeface="Arial" panose="020B0604020202020204" pitchFamily="34" charset="0"/>
              </a:rPr>
              <a:t>角色：</a:t>
            </a:r>
            <a:endParaRPr lang="en-US" altLang="zh-CN" sz="1600" dirty="0">
              <a:solidFill>
                <a:srgbClr val="FF0000"/>
              </a:solidFill>
              <a:latin typeface="微软雅黑" panose="020B0503020204020204" pitchFamily="34" charset="-122"/>
              <a:ea typeface="微软雅黑" panose="020B0503020204020204" pitchFamily="34" charset="-122"/>
              <a:sym typeface="Arial" panose="020B0604020202020204" pitchFamily="34" charset="0"/>
            </a:endParaRPr>
          </a:p>
          <a:p>
            <a:pPr marL="171450" indent="-171450">
              <a:lnSpc>
                <a:spcPct val="120000"/>
              </a:lnSpc>
              <a:spcBef>
                <a:spcPct val="20000"/>
              </a:spcBef>
              <a:buFont typeface="Wingdings" panose="05000000000000000000" pitchFamily="2" charset="2"/>
              <a:buChar char="l"/>
            </a:pPr>
            <a:r>
              <a:rPr lang="zh-CN" altLang="en-US" sz="1100" dirty="0">
                <a:solidFill>
                  <a:srgbClr val="FF0000"/>
                </a:solidFill>
              </a:rPr>
              <a:t>上下文环境（</a:t>
            </a:r>
            <a:r>
              <a:rPr lang="en-US" altLang="zh-CN" sz="1100" dirty="0">
                <a:solidFill>
                  <a:srgbClr val="FF0000"/>
                </a:solidFill>
              </a:rPr>
              <a:t>Context</a:t>
            </a:r>
            <a:r>
              <a:rPr lang="zh-CN" altLang="en-US" sz="1100" dirty="0">
                <a:solidFill>
                  <a:srgbClr val="FF0000"/>
                </a:solidFill>
              </a:rPr>
              <a:t>）：</a:t>
            </a:r>
            <a:r>
              <a:rPr lang="zh-CN" altLang="en-US" sz="1100" dirty="0"/>
              <a:t>它定义了客户程序需要的接口并维护一个具体状态角色的实例，将与状态相关的操作委托给当前的</a:t>
            </a:r>
            <a:r>
              <a:rPr lang="en-US" altLang="zh-CN" sz="1100" dirty="0"/>
              <a:t>Concrete State</a:t>
            </a:r>
            <a:r>
              <a:rPr lang="zh-CN" altLang="en-US" sz="1100" dirty="0"/>
              <a:t>对象来处理</a:t>
            </a:r>
            <a:r>
              <a:rPr lang="zh-CN" altLang="en-US" sz="1100" dirty="0" smtClean="0"/>
              <a:t>。</a:t>
            </a:r>
            <a:endParaRPr lang="zh-CN" altLang="en-US" sz="1100" dirty="0">
              <a:solidFill>
                <a:srgbClr val="FF0000"/>
              </a:solidFill>
              <a:latin typeface="微软雅黑" panose="020B0503020204020204" pitchFamily="34" charset="-122"/>
              <a:ea typeface="微软雅黑" panose="020B0503020204020204" pitchFamily="34" charset="-122"/>
              <a:sym typeface="Arial" panose="020B0604020202020204" pitchFamily="34" charset="0"/>
            </a:endParaRPr>
          </a:p>
          <a:p>
            <a:pPr marL="171450" indent="-171450">
              <a:lnSpc>
                <a:spcPct val="120000"/>
              </a:lnSpc>
              <a:spcBef>
                <a:spcPct val="20000"/>
              </a:spcBef>
              <a:buFont typeface="Wingdings" panose="05000000000000000000" pitchFamily="2" charset="2"/>
              <a:buChar char="l"/>
            </a:pPr>
            <a:r>
              <a:rPr lang="zh-CN" altLang="en-US" sz="1100" dirty="0">
                <a:solidFill>
                  <a:srgbClr val="FF0000"/>
                </a:solidFill>
              </a:rPr>
              <a:t>抽象状态（</a:t>
            </a:r>
            <a:r>
              <a:rPr lang="en-US" altLang="zh-CN" sz="1100" dirty="0">
                <a:solidFill>
                  <a:srgbClr val="FF0000"/>
                </a:solidFill>
              </a:rPr>
              <a:t>State</a:t>
            </a:r>
            <a:r>
              <a:rPr lang="zh-CN" altLang="en-US" sz="1100" dirty="0">
                <a:solidFill>
                  <a:srgbClr val="FF0000"/>
                </a:solidFill>
              </a:rPr>
              <a:t>）：</a:t>
            </a:r>
            <a:r>
              <a:rPr lang="zh-CN" altLang="en-US" sz="1100" dirty="0"/>
              <a:t>定义一个接口以封装使用上下文环境的的一个特定状态相关的行为</a:t>
            </a:r>
            <a:r>
              <a:rPr lang="zh-CN" altLang="en-US" sz="1100" dirty="0" smtClean="0"/>
              <a:t>。</a:t>
            </a:r>
            <a:endParaRPr lang="zh-CN" altLang="en-US" sz="1100" dirty="0" smtClean="0">
              <a:solidFill>
                <a:srgbClr val="FF0000"/>
              </a:solidFill>
              <a:latin typeface="微软雅黑" panose="020B0503020204020204" pitchFamily="34" charset="-122"/>
              <a:ea typeface="微软雅黑" panose="020B0503020204020204" pitchFamily="34" charset="-122"/>
              <a:sym typeface="Arial" panose="020B0604020202020204" pitchFamily="34" charset="0"/>
            </a:endParaRPr>
          </a:p>
          <a:p>
            <a:pPr marL="171450" indent="-171450">
              <a:lnSpc>
                <a:spcPct val="120000"/>
              </a:lnSpc>
              <a:spcBef>
                <a:spcPct val="20000"/>
              </a:spcBef>
              <a:buFont typeface="Wingdings" panose="05000000000000000000" pitchFamily="2" charset="2"/>
              <a:buChar char="l"/>
            </a:pPr>
            <a:r>
              <a:rPr lang="zh-CN" altLang="en-US" sz="1100" dirty="0">
                <a:solidFill>
                  <a:srgbClr val="FF0000"/>
                </a:solidFill>
              </a:rPr>
              <a:t>具体状态（</a:t>
            </a:r>
            <a:r>
              <a:rPr lang="en-US" altLang="zh-CN" sz="1100" dirty="0">
                <a:solidFill>
                  <a:srgbClr val="FF0000"/>
                </a:solidFill>
              </a:rPr>
              <a:t>Concrete State</a:t>
            </a:r>
            <a:r>
              <a:rPr lang="zh-CN" altLang="en-US" sz="1100" dirty="0">
                <a:solidFill>
                  <a:srgbClr val="FF0000"/>
                </a:solidFill>
              </a:rPr>
              <a:t>）：</a:t>
            </a:r>
            <a:r>
              <a:rPr lang="zh-CN" altLang="en-US" sz="1100" dirty="0"/>
              <a:t>实现抽象状态定义的接口</a:t>
            </a:r>
            <a:r>
              <a:rPr lang="zh-CN" altLang="en-US" sz="1100" dirty="0" smtClean="0"/>
              <a:t>。</a:t>
            </a:r>
            <a:endParaRPr lang="en-US" altLang="zh-CN" sz="1100" dirty="0" smtClean="0">
              <a:latin typeface="微软雅黑" panose="020B0503020204020204" pitchFamily="34" charset="-122"/>
              <a:ea typeface="微软雅黑" panose="020B0503020204020204" pitchFamily="34" charset="-122"/>
              <a:sym typeface="Arial" panose="020B0604020202020204" pitchFamily="34" charset="0"/>
            </a:endParaRPr>
          </a:p>
          <a:p>
            <a:pPr marL="171450" indent="-171450">
              <a:lnSpc>
                <a:spcPct val="120000"/>
              </a:lnSpc>
              <a:spcBef>
                <a:spcPct val="20000"/>
              </a:spcBef>
              <a:buFont typeface="Wingdings" panose="05000000000000000000" pitchFamily="2" charset="2"/>
              <a:buChar char="l"/>
            </a:pPr>
            <a:endParaRPr lang="en-US" sz="1100" dirty="0">
              <a:solidFill>
                <a:srgbClr val="FF0000"/>
              </a:solidFill>
              <a:latin typeface="微软雅黑" panose="020B0503020204020204" pitchFamily="34" charset="-122"/>
              <a:ea typeface="微软雅黑" panose="020B0503020204020204" pitchFamily="34" charset="-122"/>
              <a:sym typeface="Arial" panose="020B0604020202020204" pitchFamily="34" charset="0"/>
            </a:endParaRPr>
          </a:p>
          <a:p>
            <a:pPr>
              <a:lnSpc>
                <a:spcPct val="120000"/>
              </a:lnSpc>
              <a:spcBef>
                <a:spcPct val="20000"/>
              </a:spcBef>
            </a:pPr>
            <a:r>
              <a:rPr lang="zh-CN" altLang="en-US" sz="1600" dirty="0" smtClean="0">
                <a:solidFill>
                  <a:srgbClr val="FF0000"/>
                </a:solidFill>
                <a:latin typeface="微软雅黑" panose="020B0503020204020204" pitchFamily="34" charset="-122"/>
                <a:ea typeface="微软雅黑" panose="020B0503020204020204" pitchFamily="34" charset="-122"/>
                <a:sym typeface="Arial" panose="020B0604020202020204" pitchFamily="34" charset="0"/>
              </a:rPr>
              <a:t>代码实例：</a:t>
            </a:r>
            <a:r>
              <a:rPr lang="zh-CN" altLang="en-US" sz="1600" dirty="0" smtClean="0">
                <a:latin typeface="微软雅黑" panose="020B0503020204020204" pitchFamily="34" charset="-122"/>
                <a:ea typeface="微软雅黑" panose="020B0503020204020204" pitchFamily="34" charset="-122"/>
                <a:sym typeface="Arial" panose="020B0604020202020204" pitchFamily="34" charset="0"/>
              </a:rPr>
              <a:t>电灯开关</a:t>
            </a:r>
            <a:endParaRPr sz="1600" dirty="0">
              <a:latin typeface="微软雅黑" panose="020B0503020204020204" pitchFamily="34" charset="-122"/>
              <a:ea typeface="微软雅黑" panose="020B0503020204020204" pitchFamily="34" charset="-122"/>
              <a:sym typeface="Arial" panose="020B0604020202020204" pitchFamily="34" charset="0"/>
            </a:endParaRPr>
          </a:p>
        </p:txBody>
      </p:sp>
    </p:spTree>
  </p:cSld>
  <p:clrMapOvr>
    <a:masterClrMapping/>
  </p:clrMapOvr>
  <mc:AlternateContent xmlns:mc="http://schemas.openxmlformats.org/markup-compatibility/2006">
    <mc:Choice xmlns:p14="http://schemas.microsoft.com/office/powerpoint/2010/main" Requires="p14">
      <p:transition spd="slow" p14:dur="1600" advClick="0" advTm="3000">
        <p14:gallery dir="l"/>
      </p:transition>
    </mc:Choice>
    <mc:Fallback>
      <p:transition spd="slow" advClick="0" advTm="3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32"/>
                                        </p:tgtEl>
                                        <p:attrNameLst>
                                          <p:attrName>style.visibility</p:attrName>
                                        </p:attrNameLst>
                                      </p:cBhvr>
                                      <p:to>
                                        <p:strVal val="visible"/>
                                      </p:to>
                                    </p:set>
                                    <p:animEffect transition="in" filter="wipe(left)">
                                      <p:cBhvr>
                                        <p:cTn id="7" dur="500"/>
                                        <p:tgtEl>
                                          <p:spTgt spid="32"/>
                                        </p:tgtEl>
                                      </p:cBhvr>
                                    </p:animEffect>
                                  </p:childTnLst>
                                </p:cTn>
                              </p:par>
                            </p:childTnLst>
                          </p:cTn>
                        </p:par>
                        <p:par>
                          <p:cTn id="8" fill="hold">
                            <p:stCondLst>
                              <p:cond delay="500"/>
                            </p:stCondLst>
                            <p:childTnLst>
                              <p:par>
                                <p:cTn id="9" presetID="42" presetClass="entr" presetSubtype="0" fill="hold" grpId="0" nodeType="afterEffect">
                                  <p:stCondLst>
                                    <p:cond delay="0"/>
                                  </p:stCondLst>
                                  <p:childTnLst>
                                    <p:set>
                                      <p:cBhvr>
                                        <p:cTn id="10" dur="1" fill="hold">
                                          <p:stCondLst>
                                            <p:cond delay="0"/>
                                          </p:stCondLst>
                                        </p:cTn>
                                        <p:tgtEl>
                                          <p:spTgt spid="33"/>
                                        </p:tgtEl>
                                        <p:attrNameLst>
                                          <p:attrName>style.visibility</p:attrName>
                                        </p:attrNameLst>
                                      </p:cBhvr>
                                      <p:to>
                                        <p:strVal val="visible"/>
                                      </p:to>
                                    </p:set>
                                    <p:animEffect transition="in" filter="fade">
                                      <p:cBhvr>
                                        <p:cTn id="11" dur="1000"/>
                                        <p:tgtEl>
                                          <p:spTgt spid="33"/>
                                        </p:tgtEl>
                                      </p:cBhvr>
                                    </p:animEffect>
                                    <p:anim calcmode="lin" valueType="num">
                                      <p:cBhvr>
                                        <p:cTn id="12" dur="1000" fill="hold"/>
                                        <p:tgtEl>
                                          <p:spTgt spid="33"/>
                                        </p:tgtEl>
                                        <p:attrNameLst>
                                          <p:attrName>ppt_x</p:attrName>
                                        </p:attrNameLst>
                                      </p:cBhvr>
                                      <p:tavLst>
                                        <p:tav tm="0">
                                          <p:val>
                                            <p:strVal val="#ppt_x"/>
                                          </p:val>
                                        </p:tav>
                                        <p:tav tm="100000">
                                          <p:val>
                                            <p:strVal val="#ppt_x"/>
                                          </p:val>
                                        </p:tav>
                                      </p:tavLst>
                                    </p:anim>
                                    <p:anim calcmode="lin" valueType="num">
                                      <p:cBhvr>
                                        <p:cTn id="13" dur="1000" fill="hold"/>
                                        <p:tgtEl>
                                          <p:spTgt spid="33"/>
                                        </p:tgtEl>
                                        <p:attrNameLst>
                                          <p:attrName>ppt_y</p:attrName>
                                        </p:attrNameLst>
                                      </p:cBhvr>
                                      <p:tavLst>
                                        <p:tav tm="0">
                                          <p:val>
                                            <p:strVal val="#ppt_y+.1"/>
                                          </p:val>
                                        </p:tav>
                                        <p:tav tm="100000">
                                          <p:val>
                                            <p:strVal val="#ppt_y"/>
                                          </p:val>
                                        </p:tav>
                                      </p:tavLst>
                                    </p:anim>
                                  </p:childTnLst>
                                </p:cTn>
                              </p:par>
                            </p:childTnLst>
                          </p:cTn>
                        </p:par>
                        <p:par>
                          <p:cTn id="14" fill="hold">
                            <p:stCondLst>
                              <p:cond delay="1500"/>
                            </p:stCondLst>
                            <p:childTnLst>
                              <p:par>
                                <p:cTn id="15" presetID="2" presetClass="entr" presetSubtype="4" fill="hold" grpId="0" nodeType="afterEffect">
                                  <p:stCondLst>
                                    <p:cond delay="0"/>
                                  </p:stCondLst>
                                  <p:childTnLst>
                                    <p:set>
                                      <p:cBhvr>
                                        <p:cTn id="16" dur="1" fill="hold">
                                          <p:stCondLst>
                                            <p:cond delay="0"/>
                                          </p:stCondLst>
                                        </p:cTn>
                                        <p:tgtEl>
                                          <p:spTgt spid="4"/>
                                        </p:tgtEl>
                                        <p:attrNameLst>
                                          <p:attrName>style.visibility</p:attrName>
                                        </p:attrNameLst>
                                      </p:cBhvr>
                                      <p:to>
                                        <p:strVal val="visible"/>
                                      </p:to>
                                    </p:set>
                                    <p:anim calcmode="lin" valueType="num">
                                      <p:cBhvr additive="base">
                                        <p:cTn id="17" dur="500" fill="hold"/>
                                        <p:tgtEl>
                                          <p:spTgt spid="4"/>
                                        </p:tgtEl>
                                        <p:attrNameLst>
                                          <p:attrName>ppt_x</p:attrName>
                                        </p:attrNameLst>
                                      </p:cBhvr>
                                      <p:tavLst>
                                        <p:tav tm="0">
                                          <p:val>
                                            <p:strVal val="#ppt_x"/>
                                          </p:val>
                                        </p:tav>
                                        <p:tav tm="100000">
                                          <p:val>
                                            <p:strVal val="#ppt_x"/>
                                          </p:val>
                                        </p:tav>
                                      </p:tavLst>
                                    </p:anim>
                                    <p:anim calcmode="lin" valueType="num">
                                      <p:cBhvr additive="base">
                                        <p:cTn id="18" dur="500" fill="hold"/>
                                        <p:tgtEl>
                                          <p:spTgt spid="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2" grpId="0" animBg="1"/>
      <p:bldP spid="33" grpId="0"/>
      <p:bldP spid="4" grpId="0"/>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矩形 31"/>
          <p:cNvSpPr/>
          <p:nvPr/>
        </p:nvSpPr>
        <p:spPr bwMode="auto">
          <a:xfrm>
            <a:off x="578557" y="389336"/>
            <a:ext cx="324672" cy="599032"/>
          </a:xfrm>
          <a:prstGeom prst="rect">
            <a:avLst/>
          </a:prstGeom>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91440" tIns="45720" rIns="91440" bIns="45720" numCol="1" rtlCol="0" anchor="t" anchorCtr="0" compatLnSpc="1"/>
          <a:lstStyle/>
          <a:p>
            <a:pPr marL="0" marR="0" indent="0" algn="l" defTabSz="914400" rtl="0" eaLnBrk="1" fontAlgn="base" latinLnBrk="0" hangingPunct="1">
              <a:lnSpc>
                <a:spcPct val="100000"/>
              </a:lnSpc>
              <a:spcBef>
                <a:spcPct val="0"/>
              </a:spcBef>
              <a:spcAft>
                <a:spcPct val="0"/>
              </a:spcAft>
              <a:buClrTx/>
              <a:buSzTx/>
              <a:buFontTx/>
              <a:buNone/>
            </a:pPr>
            <a:endParaRPr kumimoji="0" lang="zh-CN" altLang="en-US" sz="1800" b="1" i="0" u="none" strike="noStrike" cap="none" normalizeH="0" baseline="0" smtClean="0">
              <a:ln>
                <a:noFill/>
              </a:ln>
              <a:solidFill>
                <a:schemeClr val="tx1"/>
              </a:solidFill>
              <a:effectLst/>
              <a:latin typeface="Arial" panose="020B0604020202020204" pitchFamily="34" charset="0"/>
              <a:ea typeface="微软雅黑" panose="020B0503020204020204" pitchFamily="34" charset="-122"/>
            </a:endParaRPr>
          </a:p>
        </p:txBody>
      </p:sp>
      <p:sp>
        <p:nvSpPr>
          <p:cNvPr id="33" name="矩形 32"/>
          <p:cNvSpPr/>
          <p:nvPr/>
        </p:nvSpPr>
        <p:spPr>
          <a:xfrm>
            <a:off x="903229" y="477255"/>
            <a:ext cx="4082913" cy="423193"/>
          </a:xfrm>
          <a:prstGeom prst="rect">
            <a:avLst/>
          </a:prstGeom>
        </p:spPr>
        <p:txBody>
          <a:bodyPr wrap="none" lIns="68580" tIns="34290" rIns="68580" bIns="34290">
            <a:spAutoFit/>
          </a:bodyPr>
          <a:lstStyle/>
          <a:p>
            <a:r>
              <a:rPr lang="zh-CN" altLang="en-US" sz="2300" dirty="0" smtClean="0">
                <a:solidFill>
                  <a:schemeClr val="accent1"/>
                </a:solidFill>
                <a:latin typeface="Agency FB" panose="020B0503020202020204" pitchFamily="34" charset="0"/>
              </a:rPr>
              <a:t>模板模式 </a:t>
            </a:r>
            <a:r>
              <a:rPr lang="zh-CN" altLang="en-US" sz="2300" dirty="0">
                <a:solidFill>
                  <a:schemeClr val="accent1"/>
                </a:solidFill>
                <a:latin typeface="Agency FB" panose="020B0503020202020204" pitchFamily="34" charset="0"/>
              </a:rPr>
              <a:t> </a:t>
            </a:r>
            <a:r>
              <a:rPr lang="en-US" altLang="zh-CN" sz="2300" dirty="0">
                <a:solidFill>
                  <a:schemeClr val="accent1"/>
                </a:solidFill>
                <a:latin typeface="Agency FB" panose="020B0503020202020204" pitchFamily="34" charset="0"/>
              </a:rPr>
              <a:t>/</a:t>
            </a:r>
            <a:r>
              <a:rPr lang="zh-CN" altLang="en-US" sz="2300" dirty="0">
                <a:solidFill>
                  <a:schemeClr val="accent1"/>
                </a:solidFill>
                <a:latin typeface="Agency FB" panose="020B0503020202020204" pitchFamily="34" charset="0"/>
              </a:rPr>
              <a:t> </a:t>
            </a:r>
            <a:r>
              <a:rPr lang="en-US" altLang="zh-CN" sz="2300" dirty="0" smtClean="0">
                <a:solidFill>
                  <a:schemeClr val="accent1"/>
                </a:solidFill>
                <a:latin typeface="Agency FB" panose="020B0503020202020204" pitchFamily="34" charset="0"/>
              </a:rPr>
              <a:t>Template Pattern</a:t>
            </a:r>
            <a:endParaRPr lang="zh-CN" altLang="en-US" sz="2300" dirty="0">
              <a:solidFill>
                <a:schemeClr val="accent1"/>
              </a:solidFill>
              <a:latin typeface="Agency FB" panose="020B0503020202020204" pitchFamily="34" charset="0"/>
            </a:endParaRPr>
          </a:p>
        </p:txBody>
      </p:sp>
      <p:sp>
        <p:nvSpPr>
          <p:cNvPr id="4" name="矩形 42"/>
          <p:cNvSpPr>
            <a:spLocks noChangeArrowheads="1"/>
          </p:cNvSpPr>
          <p:nvPr/>
        </p:nvSpPr>
        <p:spPr bwMode="auto">
          <a:xfrm>
            <a:off x="903228" y="1200944"/>
            <a:ext cx="7783571" cy="26099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lvl1pPr defTabSz="1216025">
              <a:defRPr>
                <a:solidFill>
                  <a:schemeClr val="tx1"/>
                </a:solidFill>
                <a:latin typeface="Calibri" panose="020F0502020204030204" pitchFamily="34" charset="0"/>
                <a:ea typeface="宋体" panose="02010600030101010101" pitchFamily="2" charset="-122"/>
              </a:defRPr>
            </a:lvl1pPr>
            <a:lvl2pPr marL="742950" indent="-285750" defTabSz="1216025">
              <a:defRPr>
                <a:solidFill>
                  <a:schemeClr val="tx1"/>
                </a:solidFill>
                <a:latin typeface="Calibri" panose="020F0502020204030204" pitchFamily="34" charset="0"/>
                <a:ea typeface="宋体" panose="02010600030101010101" pitchFamily="2" charset="-122"/>
              </a:defRPr>
            </a:lvl2pPr>
            <a:lvl3pPr marL="1143000" indent="-228600" defTabSz="1216025">
              <a:defRPr>
                <a:solidFill>
                  <a:schemeClr val="tx1"/>
                </a:solidFill>
                <a:latin typeface="Calibri" panose="020F0502020204030204" pitchFamily="34" charset="0"/>
                <a:ea typeface="宋体" panose="02010600030101010101" pitchFamily="2" charset="-122"/>
              </a:defRPr>
            </a:lvl3pPr>
            <a:lvl4pPr marL="1600200" indent="-228600" defTabSz="1216025">
              <a:defRPr>
                <a:solidFill>
                  <a:schemeClr val="tx1"/>
                </a:solidFill>
                <a:latin typeface="Calibri" panose="020F0502020204030204" pitchFamily="34" charset="0"/>
                <a:ea typeface="宋体" panose="02010600030101010101" pitchFamily="2" charset="-122"/>
              </a:defRPr>
            </a:lvl4pPr>
            <a:lvl5pPr marL="2057400" indent="-228600" defTabSz="1216025">
              <a:defRPr>
                <a:solidFill>
                  <a:schemeClr val="tx1"/>
                </a:solidFill>
                <a:latin typeface="Calibri" panose="020F0502020204030204" pitchFamily="34" charset="0"/>
                <a:ea typeface="宋体" panose="02010600030101010101" pitchFamily="2" charset="-122"/>
              </a:defRPr>
            </a:lvl5pPr>
            <a:lvl6pPr marL="25146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nSpc>
                <a:spcPct val="120000"/>
              </a:lnSpc>
              <a:spcBef>
                <a:spcPct val="20000"/>
              </a:spcBef>
            </a:pPr>
            <a:r>
              <a:rPr lang="zh-CN" altLang="en-US" sz="1600" dirty="0">
                <a:solidFill>
                  <a:srgbClr val="FF0000"/>
                </a:solidFill>
                <a:latin typeface="微软雅黑" panose="020B0503020204020204" pitchFamily="34" charset="-122"/>
                <a:ea typeface="微软雅黑" panose="020B0503020204020204" pitchFamily="34" charset="-122"/>
                <a:sym typeface="Arial" panose="020B0604020202020204" pitchFamily="34" charset="0"/>
              </a:rPr>
              <a:t>定义</a:t>
            </a:r>
            <a:r>
              <a:rPr lang="zh-CN" altLang="en-US" sz="1600" dirty="0" smtClean="0">
                <a:solidFill>
                  <a:srgbClr val="FF0000"/>
                </a:solidFill>
                <a:latin typeface="微软雅黑" panose="020B0503020204020204" pitchFamily="34" charset="-122"/>
                <a:ea typeface="微软雅黑" panose="020B0503020204020204" pitchFamily="34" charset="-122"/>
                <a:sym typeface="Arial" panose="020B0604020202020204" pitchFamily="34" charset="0"/>
              </a:rPr>
              <a:t>：</a:t>
            </a:r>
            <a:r>
              <a:rPr lang="zh-CN" altLang="en-US" sz="1100" dirty="0">
                <a:sym typeface="Arial" panose="020B0604020202020204" pitchFamily="34" charset="0"/>
              </a:rPr>
              <a:t>抽象类公开</a:t>
            </a:r>
            <a:r>
              <a:rPr lang="zh-CN" altLang="en-US" sz="1100" dirty="0"/>
              <a:t>定义一个操作中的算法的骨架，而将一些步骤延迟到子类</a:t>
            </a:r>
            <a:r>
              <a:rPr lang="zh-CN" altLang="en-US" sz="1100" dirty="0" smtClean="0"/>
              <a:t>中，使得</a:t>
            </a:r>
            <a:r>
              <a:rPr lang="zh-CN" altLang="en-US" sz="1100" dirty="0"/>
              <a:t>子类可以不改变一个算法的结构即可重定义该算法的某些特定步骤</a:t>
            </a:r>
            <a:r>
              <a:rPr lang="zh-CN" altLang="en-US" sz="1100" dirty="0" smtClean="0"/>
              <a:t>。</a:t>
            </a:r>
            <a:endParaRPr lang="en-US" altLang="zh-CN" sz="1100" dirty="0" smtClean="0"/>
          </a:p>
          <a:p>
            <a:pPr>
              <a:lnSpc>
                <a:spcPct val="120000"/>
              </a:lnSpc>
              <a:spcBef>
                <a:spcPct val="20000"/>
              </a:spcBef>
            </a:pPr>
            <a:endParaRPr lang="en-US" altLang="zh-CN" sz="1100" dirty="0"/>
          </a:p>
          <a:p>
            <a:pPr>
              <a:lnSpc>
                <a:spcPct val="120000"/>
              </a:lnSpc>
              <a:spcBef>
                <a:spcPct val="20000"/>
              </a:spcBef>
            </a:pPr>
            <a:r>
              <a:rPr lang="zh-CN" altLang="en-US" sz="1100" dirty="0"/>
              <a:t>通过一个父</a:t>
            </a:r>
            <a:r>
              <a:rPr lang="zh-CN" altLang="en-US" sz="1100" dirty="0" smtClean="0"/>
              <a:t>类固化操作步骤的方法调用</a:t>
            </a:r>
            <a:r>
              <a:rPr lang="zh-CN" altLang="en-US" sz="1100" dirty="0"/>
              <a:t>子</a:t>
            </a:r>
            <a:r>
              <a:rPr lang="zh-CN" altLang="en-US" sz="1100" dirty="0" smtClean="0"/>
              <a:t>类实际实现</a:t>
            </a:r>
            <a:r>
              <a:rPr lang="zh-CN" altLang="en-US" sz="1100" dirty="0"/>
              <a:t>的操作，通过子类扩展增加新的行为，符合“开放</a:t>
            </a:r>
            <a:r>
              <a:rPr lang="en-US" altLang="zh-CN" sz="1100" dirty="0"/>
              <a:t>-</a:t>
            </a:r>
            <a:r>
              <a:rPr lang="zh-CN" altLang="en-US" sz="1100" dirty="0"/>
              <a:t>封闭原则”。</a:t>
            </a:r>
            <a:endParaRPr lang="en-US" altLang="zh-CN" sz="1100" dirty="0" smtClean="0"/>
          </a:p>
          <a:p>
            <a:pPr>
              <a:lnSpc>
                <a:spcPct val="120000"/>
              </a:lnSpc>
              <a:spcBef>
                <a:spcPct val="20000"/>
              </a:spcBef>
            </a:pPr>
            <a:endParaRPr lang="en-US" altLang="zh-CN" sz="1100" dirty="0" smtClean="0"/>
          </a:p>
          <a:p>
            <a:pPr>
              <a:lnSpc>
                <a:spcPct val="120000"/>
              </a:lnSpc>
              <a:spcBef>
                <a:spcPct val="20000"/>
              </a:spcBef>
            </a:pPr>
            <a:r>
              <a:rPr lang="zh-CN" altLang="en-US" sz="1600" dirty="0" smtClean="0">
                <a:solidFill>
                  <a:srgbClr val="FF0000"/>
                </a:solidFill>
                <a:latin typeface="微软雅黑" panose="020B0503020204020204" pitchFamily="34" charset="-122"/>
                <a:ea typeface="微软雅黑" panose="020B0503020204020204" pitchFamily="34" charset="-122"/>
                <a:sym typeface="Arial" panose="020B0604020202020204" pitchFamily="34" charset="0"/>
              </a:rPr>
              <a:t>角色：</a:t>
            </a:r>
            <a:endParaRPr lang="en-US" altLang="zh-CN" sz="1600" dirty="0">
              <a:solidFill>
                <a:srgbClr val="FF0000"/>
              </a:solidFill>
              <a:latin typeface="微软雅黑" panose="020B0503020204020204" pitchFamily="34" charset="-122"/>
              <a:ea typeface="微软雅黑" panose="020B0503020204020204" pitchFamily="34" charset="-122"/>
              <a:sym typeface="Arial" panose="020B0604020202020204" pitchFamily="34" charset="0"/>
            </a:endParaRPr>
          </a:p>
          <a:p>
            <a:pPr marL="171450" indent="-171450">
              <a:lnSpc>
                <a:spcPct val="120000"/>
              </a:lnSpc>
              <a:spcBef>
                <a:spcPct val="20000"/>
              </a:spcBef>
              <a:buFont typeface="Wingdings" panose="05000000000000000000" pitchFamily="2" charset="2"/>
              <a:buChar char="l"/>
            </a:pPr>
            <a:r>
              <a:rPr lang="en-US" altLang="zh-CN" sz="1100" dirty="0" smtClean="0">
                <a:solidFill>
                  <a:srgbClr val="FF0000"/>
                </a:solidFill>
                <a:latin typeface="微软雅黑" panose="020B0503020204020204" pitchFamily="34" charset="-122"/>
                <a:ea typeface="微软雅黑" panose="020B0503020204020204" pitchFamily="34" charset="-122"/>
                <a:sym typeface="Arial" panose="020B0604020202020204" pitchFamily="34" charset="0"/>
              </a:rPr>
              <a:t>Template</a:t>
            </a:r>
            <a:r>
              <a:rPr lang="zh-CN" altLang="en-US" sz="1100" dirty="0" smtClean="0">
                <a:solidFill>
                  <a:srgbClr val="FF0000"/>
                </a:solidFill>
                <a:latin typeface="微软雅黑" panose="020B0503020204020204" pitchFamily="34" charset="-122"/>
                <a:ea typeface="微软雅黑" panose="020B0503020204020204" pitchFamily="34" charset="-122"/>
                <a:sym typeface="Arial" panose="020B0604020202020204" pitchFamily="34" charset="0"/>
              </a:rPr>
              <a:t>模板抽象类，</a:t>
            </a:r>
            <a:r>
              <a:rPr lang="zh-CN" altLang="en-US" sz="1100" dirty="0"/>
              <a:t>实现了模板方法，定义了算法的骨架。</a:t>
            </a:r>
            <a:r>
              <a:rPr lang="zh-CN" altLang="en-US" sz="1100" dirty="0" smtClean="0">
                <a:latin typeface="微软雅黑" panose="020B0503020204020204" pitchFamily="34" charset="-122"/>
                <a:ea typeface="微软雅黑" panose="020B0503020204020204" pitchFamily="34" charset="-122"/>
                <a:sym typeface="Arial" panose="020B0604020202020204" pitchFamily="34" charset="0"/>
              </a:rPr>
              <a:t>。</a:t>
            </a:r>
            <a:endParaRPr lang="zh-CN" altLang="en-US" sz="1100" dirty="0">
              <a:solidFill>
                <a:srgbClr val="FF0000"/>
              </a:solidFill>
              <a:latin typeface="微软雅黑" panose="020B0503020204020204" pitchFamily="34" charset="-122"/>
              <a:ea typeface="微软雅黑" panose="020B0503020204020204" pitchFamily="34" charset="-122"/>
              <a:sym typeface="Arial" panose="020B0604020202020204" pitchFamily="34" charset="0"/>
            </a:endParaRPr>
          </a:p>
          <a:p>
            <a:pPr marL="171450" indent="-171450">
              <a:lnSpc>
                <a:spcPct val="120000"/>
              </a:lnSpc>
              <a:spcBef>
                <a:spcPct val="20000"/>
              </a:spcBef>
              <a:buFont typeface="Wingdings" panose="05000000000000000000" pitchFamily="2" charset="2"/>
              <a:buChar char="l"/>
            </a:pPr>
            <a:r>
              <a:rPr lang="zh-CN" altLang="en-US" sz="1100" dirty="0" smtClean="0">
                <a:solidFill>
                  <a:srgbClr val="FF0000"/>
                </a:solidFill>
                <a:latin typeface="微软雅黑" panose="020B0503020204020204" pitchFamily="34" charset="-122"/>
                <a:ea typeface="微软雅黑" panose="020B0503020204020204" pitchFamily="34" charset="-122"/>
                <a:sym typeface="Arial" panose="020B0604020202020204" pitchFamily="34" charset="0"/>
              </a:rPr>
              <a:t>具体子类，</a:t>
            </a:r>
            <a:r>
              <a:rPr lang="zh-CN" altLang="en-US" sz="1100" dirty="0"/>
              <a:t>实现抽象类中的抽象方法，即不同的对象的具体实现细节</a:t>
            </a:r>
            <a:r>
              <a:rPr lang="zh-CN" altLang="en-US" sz="1100" dirty="0" smtClean="0"/>
              <a:t>。</a:t>
            </a:r>
            <a:endParaRPr lang="en-US" altLang="zh-CN" sz="1100" dirty="0" smtClean="0"/>
          </a:p>
          <a:p>
            <a:pPr>
              <a:lnSpc>
                <a:spcPct val="120000"/>
              </a:lnSpc>
              <a:spcBef>
                <a:spcPct val="20000"/>
              </a:spcBef>
            </a:pPr>
            <a:endParaRPr lang="en-US" sz="1100" dirty="0">
              <a:solidFill>
                <a:srgbClr val="FF0000"/>
              </a:solidFill>
              <a:latin typeface="微软雅黑" panose="020B0503020204020204" pitchFamily="34" charset="-122"/>
              <a:ea typeface="微软雅黑" panose="020B0503020204020204" pitchFamily="34" charset="-122"/>
              <a:sym typeface="Arial" panose="020B0604020202020204" pitchFamily="34" charset="0"/>
            </a:endParaRPr>
          </a:p>
          <a:p>
            <a:pPr>
              <a:lnSpc>
                <a:spcPct val="120000"/>
              </a:lnSpc>
              <a:spcBef>
                <a:spcPct val="20000"/>
              </a:spcBef>
            </a:pPr>
            <a:r>
              <a:rPr lang="zh-CN" altLang="en-US" sz="1600" dirty="0" smtClean="0">
                <a:solidFill>
                  <a:srgbClr val="FF0000"/>
                </a:solidFill>
                <a:latin typeface="微软雅黑" panose="020B0503020204020204" pitchFamily="34" charset="-122"/>
                <a:ea typeface="微软雅黑" panose="020B0503020204020204" pitchFamily="34" charset="-122"/>
                <a:sym typeface="Arial" panose="020B0604020202020204" pitchFamily="34" charset="0"/>
              </a:rPr>
              <a:t>代码实例：</a:t>
            </a:r>
            <a:r>
              <a:rPr lang="zh-CN" altLang="en-US" sz="1600" dirty="0" smtClean="0">
                <a:solidFill>
                  <a:schemeClr val="tx1">
                    <a:lumMod val="95000"/>
                    <a:lumOff val="5000"/>
                  </a:schemeClr>
                </a:solidFill>
                <a:latin typeface="微软雅黑" panose="020B0503020204020204" pitchFamily="34" charset="-122"/>
                <a:ea typeface="微软雅黑" panose="020B0503020204020204" pitchFamily="34" charset="-122"/>
                <a:sym typeface="Arial" panose="020B0604020202020204" pitchFamily="34" charset="0"/>
              </a:rPr>
              <a:t>我的游戏机</a:t>
            </a:r>
            <a:endParaRPr sz="1600" dirty="0">
              <a:solidFill>
                <a:schemeClr val="tx1">
                  <a:lumMod val="95000"/>
                  <a:lumOff val="5000"/>
                </a:schemeClr>
              </a:solidFill>
              <a:latin typeface="微软雅黑" panose="020B0503020204020204" pitchFamily="34" charset="-122"/>
              <a:ea typeface="微软雅黑" panose="020B0503020204020204" pitchFamily="34" charset="-122"/>
              <a:sym typeface="Arial" panose="020B0604020202020204" pitchFamily="34" charset="0"/>
            </a:endParaRPr>
          </a:p>
        </p:txBody>
      </p:sp>
    </p:spTree>
  </p:cSld>
  <p:clrMapOvr>
    <a:masterClrMapping/>
  </p:clrMapOvr>
  <mc:AlternateContent xmlns:mc="http://schemas.openxmlformats.org/markup-compatibility/2006">
    <mc:Choice xmlns:p14="http://schemas.microsoft.com/office/powerpoint/2010/main" Requires="p14">
      <p:transition spd="slow" p14:dur="1600" advClick="0" advTm="3000">
        <p14:gallery dir="l"/>
      </p:transition>
    </mc:Choice>
    <mc:Fallback>
      <p:transition spd="slow" advClick="0" advTm="3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32"/>
                                        </p:tgtEl>
                                        <p:attrNameLst>
                                          <p:attrName>style.visibility</p:attrName>
                                        </p:attrNameLst>
                                      </p:cBhvr>
                                      <p:to>
                                        <p:strVal val="visible"/>
                                      </p:to>
                                    </p:set>
                                    <p:animEffect transition="in" filter="wipe(left)">
                                      <p:cBhvr>
                                        <p:cTn id="7" dur="500"/>
                                        <p:tgtEl>
                                          <p:spTgt spid="32"/>
                                        </p:tgtEl>
                                      </p:cBhvr>
                                    </p:animEffect>
                                  </p:childTnLst>
                                </p:cTn>
                              </p:par>
                            </p:childTnLst>
                          </p:cTn>
                        </p:par>
                        <p:par>
                          <p:cTn id="8" fill="hold">
                            <p:stCondLst>
                              <p:cond delay="500"/>
                            </p:stCondLst>
                            <p:childTnLst>
                              <p:par>
                                <p:cTn id="9" presetID="42" presetClass="entr" presetSubtype="0" fill="hold" grpId="0" nodeType="afterEffect">
                                  <p:stCondLst>
                                    <p:cond delay="0"/>
                                  </p:stCondLst>
                                  <p:childTnLst>
                                    <p:set>
                                      <p:cBhvr>
                                        <p:cTn id="10" dur="1" fill="hold">
                                          <p:stCondLst>
                                            <p:cond delay="0"/>
                                          </p:stCondLst>
                                        </p:cTn>
                                        <p:tgtEl>
                                          <p:spTgt spid="33"/>
                                        </p:tgtEl>
                                        <p:attrNameLst>
                                          <p:attrName>style.visibility</p:attrName>
                                        </p:attrNameLst>
                                      </p:cBhvr>
                                      <p:to>
                                        <p:strVal val="visible"/>
                                      </p:to>
                                    </p:set>
                                    <p:animEffect transition="in" filter="fade">
                                      <p:cBhvr>
                                        <p:cTn id="11" dur="1000"/>
                                        <p:tgtEl>
                                          <p:spTgt spid="33"/>
                                        </p:tgtEl>
                                      </p:cBhvr>
                                    </p:animEffect>
                                    <p:anim calcmode="lin" valueType="num">
                                      <p:cBhvr>
                                        <p:cTn id="12" dur="1000" fill="hold"/>
                                        <p:tgtEl>
                                          <p:spTgt spid="33"/>
                                        </p:tgtEl>
                                        <p:attrNameLst>
                                          <p:attrName>ppt_x</p:attrName>
                                        </p:attrNameLst>
                                      </p:cBhvr>
                                      <p:tavLst>
                                        <p:tav tm="0">
                                          <p:val>
                                            <p:strVal val="#ppt_x"/>
                                          </p:val>
                                        </p:tav>
                                        <p:tav tm="100000">
                                          <p:val>
                                            <p:strVal val="#ppt_x"/>
                                          </p:val>
                                        </p:tav>
                                      </p:tavLst>
                                    </p:anim>
                                    <p:anim calcmode="lin" valueType="num">
                                      <p:cBhvr>
                                        <p:cTn id="13" dur="1000" fill="hold"/>
                                        <p:tgtEl>
                                          <p:spTgt spid="33"/>
                                        </p:tgtEl>
                                        <p:attrNameLst>
                                          <p:attrName>ppt_y</p:attrName>
                                        </p:attrNameLst>
                                      </p:cBhvr>
                                      <p:tavLst>
                                        <p:tav tm="0">
                                          <p:val>
                                            <p:strVal val="#ppt_y+.1"/>
                                          </p:val>
                                        </p:tav>
                                        <p:tav tm="100000">
                                          <p:val>
                                            <p:strVal val="#ppt_y"/>
                                          </p:val>
                                        </p:tav>
                                      </p:tavLst>
                                    </p:anim>
                                  </p:childTnLst>
                                </p:cTn>
                              </p:par>
                            </p:childTnLst>
                          </p:cTn>
                        </p:par>
                        <p:par>
                          <p:cTn id="14" fill="hold">
                            <p:stCondLst>
                              <p:cond delay="1500"/>
                            </p:stCondLst>
                            <p:childTnLst>
                              <p:par>
                                <p:cTn id="15" presetID="2" presetClass="entr" presetSubtype="4" fill="hold" grpId="0" nodeType="afterEffect">
                                  <p:stCondLst>
                                    <p:cond delay="0"/>
                                  </p:stCondLst>
                                  <p:childTnLst>
                                    <p:set>
                                      <p:cBhvr>
                                        <p:cTn id="16" dur="1" fill="hold">
                                          <p:stCondLst>
                                            <p:cond delay="0"/>
                                          </p:stCondLst>
                                        </p:cTn>
                                        <p:tgtEl>
                                          <p:spTgt spid="4"/>
                                        </p:tgtEl>
                                        <p:attrNameLst>
                                          <p:attrName>style.visibility</p:attrName>
                                        </p:attrNameLst>
                                      </p:cBhvr>
                                      <p:to>
                                        <p:strVal val="visible"/>
                                      </p:to>
                                    </p:set>
                                    <p:anim calcmode="lin" valueType="num">
                                      <p:cBhvr additive="base">
                                        <p:cTn id="17" dur="500" fill="hold"/>
                                        <p:tgtEl>
                                          <p:spTgt spid="4"/>
                                        </p:tgtEl>
                                        <p:attrNameLst>
                                          <p:attrName>ppt_x</p:attrName>
                                        </p:attrNameLst>
                                      </p:cBhvr>
                                      <p:tavLst>
                                        <p:tav tm="0">
                                          <p:val>
                                            <p:strVal val="#ppt_x"/>
                                          </p:val>
                                        </p:tav>
                                        <p:tav tm="100000">
                                          <p:val>
                                            <p:strVal val="#ppt_x"/>
                                          </p:val>
                                        </p:tav>
                                      </p:tavLst>
                                    </p:anim>
                                    <p:anim calcmode="lin" valueType="num">
                                      <p:cBhvr additive="base">
                                        <p:cTn id="18" dur="500" fill="hold"/>
                                        <p:tgtEl>
                                          <p:spTgt spid="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2" grpId="0" animBg="1"/>
      <p:bldP spid="33" grpId="0"/>
      <p:bldP spid="4" grpId="0"/>
    </p:bld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矩形 31"/>
          <p:cNvSpPr/>
          <p:nvPr/>
        </p:nvSpPr>
        <p:spPr bwMode="auto">
          <a:xfrm>
            <a:off x="578557" y="389336"/>
            <a:ext cx="324672" cy="599032"/>
          </a:xfrm>
          <a:prstGeom prst="rect">
            <a:avLst/>
          </a:prstGeom>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91440" tIns="45720" rIns="91440" bIns="45720" numCol="1" rtlCol="0" anchor="t" anchorCtr="0" compatLnSpc="1"/>
          <a:lstStyle/>
          <a:p>
            <a:pPr marL="0" marR="0" indent="0" algn="l" defTabSz="914400" rtl="0" eaLnBrk="1" fontAlgn="base" latinLnBrk="0" hangingPunct="1">
              <a:lnSpc>
                <a:spcPct val="100000"/>
              </a:lnSpc>
              <a:spcBef>
                <a:spcPct val="0"/>
              </a:spcBef>
              <a:spcAft>
                <a:spcPct val="0"/>
              </a:spcAft>
              <a:buClrTx/>
              <a:buSzTx/>
              <a:buFontTx/>
              <a:buNone/>
            </a:pPr>
            <a:endParaRPr kumimoji="0" lang="zh-CN" altLang="en-US" sz="1800" b="1" i="0" u="none" strike="noStrike" cap="none" normalizeH="0" baseline="0" smtClean="0">
              <a:ln>
                <a:noFill/>
              </a:ln>
              <a:solidFill>
                <a:schemeClr val="tx1"/>
              </a:solidFill>
              <a:effectLst/>
              <a:latin typeface="Arial" panose="020B0604020202020204" pitchFamily="34" charset="0"/>
              <a:ea typeface="微软雅黑" panose="020B0503020204020204" pitchFamily="34" charset="-122"/>
            </a:endParaRPr>
          </a:p>
        </p:txBody>
      </p:sp>
      <p:sp>
        <p:nvSpPr>
          <p:cNvPr id="33" name="矩形 32"/>
          <p:cNvSpPr/>
          <p:nvPr/>
        </p:nvSpPr>
        <p:spPr>
          <a:xfrm>
            <a:off x="903229" y="477255"/>
            <a:ext cx="4001801" cy="423193"/>
          </a:xfrm>
          <a:prstGeom prst="rect">
            <a:avLst/>
          </a:prstGeom>
        </p:spPr>
        <p:txBody>
          <a:bodyPr wrap="none" lIns="68580" tIns="34290" rIns="68580" bIns="34290">
            <a:spAutoFit/>
          </a:bodyPr>
          <a:lstStyle/>
          <a:p>
            <a:r>
              <a:rPr lang="zh-CN" altLang="en-US" sz="2300" dirty="0">
                <a:solidFill>
                  <a:schemeClr val="accent1"/>
                </a:solidFill>
                <a:latin typeface="Agency FB" panose="020B0503020202020204" pitchFamily="34" charset="0"/>
              </a:rPr>
              <a:t>访问者</a:t>
            </a:r>
            <a:r>
              <a:rPr lang="zh-CN" altLang="en-US" sz="2300" dirty="0" smtClean="0">
                <a:solidFill>
                  <a:schemeClr val="accent1"/>
                </a:solidFill>
                <a:latin typeface="Agency FB" panose="020B0503020202020204" pitchFamily="34" charset="0"/>
              </a:rPr>
              <a:t>模式 </a:t>
            </a:r>
            <a:r>
              <a:rPr lang="zh-CN" altLang="en-US" sz="2300" dirty="0">
                <a:solidFill>
                  <a:schemeClr val="accent1"/>
                </a:solidFill>
                <a:latin typeface="Agency FB" panose="020B0503020202020204" pitchFamily="34" charset="0"/>
              </a:rPr>
              <a:t> </a:t>
            </a:r>
            <a:r>
              <a:rPr lang="en-US" altLang="zh-CN" sz="2300" dirty="0">
                <a:solidFill>
                  <a:schemeClr val="accent1"/>
                </a:solidFill>
                <a:latin typeface="Agency FB" panose="020B0503020202020204" pitchFamily="34" charset="0"/>
              </a:rPr>
              <a:t>/</a:t>
            </a:r>
            <a:r>
              <a:rPr lang="zh-CN" altLang="en-US" sz="2300" dirty="0">
                <a:solidFill>
                  <a:schemeClr val="accent1"/>
                </a:solidFill>
                <a:latin typeface="Agency FB" panose="020B0503020202020204" pitchFamily="34" charset="0"/>
              </a:rPr>
              <a:t> </a:t>
            </a:r>
            <a:r>
              <a:rPr lang="en-US" altLang="zh-CN" sz="2300" dirty="0" smtClean="0">
                <a:solidFill>
                  <a:schemeClr val="accent1"/>
                </a:solidFill>
                <a:latin typeface="Agency FB" panose="020B0503020202020204" pitchFamily="34" charset="0"/>
              </a:rPr>
              <a:t>Visitor Pattern</a:t>
            </a:r>
            <a:endParaRPr lang="zh-CN" altLang="en-US" sz="2300" dirty="0">
              <a:solidFill>
                <a:schemeClr val="accent1"/>
              </a:solidFill>
              <a:latin typeface="Agency FB" panose="020B0503020202020204" pitchFamily="34" charset="0"/>
            </a:endParaRPr>
          </a:p>
        </p:txBody>
      </p:sp>
      <p:sp>
        <p:nvSpPr>
          <p:cNvPr id="5" name="矩形 42"/>
          <p:cNvSpPr>
            <a:spLocks noChangeArrowheads="1"/>
          </p:cNvSpPr>
          <p:nvPr/>
        </p:nvSpPr>
        <p:spPr bwMode="auto">
          <a:xfrm>
            <a:off x="903228" y="1200944"/>
            <a:ext cx="7783571" cy="329320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lvl1pPr defTabSz="1216025">
              <a:defRPr>
                <a:solidFill>
                  <a:schemeClr val="tx1"/>
                </a:solidFill>
                <a:latin typeface="Calibri" panose="020F0502020204030204" pitchFamily="34" charset="0"/>
                <a:ea typeface="宋体" panose="02010600030101010101" pitchFamily="2" charset="-122"/>
              </a:defRPr>
            </a:lvl1pPr>
            <a:lvl2pPr marL="742950" indent="-285750" defTabSz="1216025">
              <a:defRPr>
                <a:solidFill>
                  <a:schemeClr val="tx1"/>
                </a:solidFill>
                <a:latin typeface="Calibri" panose="020F0502020204030204" pitchFamily="34" charset="0"/>
                <a:ea typeface="宋体" panose="02010600030101010101" pitchFamily="2" charset="-122"/>
              </a:defRPr>
            </a:lvl2pPr>
            <a:lvl3pPr marL="1143000" indent="-228600" defTabSz="1216025">
              <a:defRPr>
                <a:solidFill>
                  <a:schemeClr val="tx1"/>
                </a:solidFill>
                <a:latin typeface="Calibri" panose="020F0502020204030204" pitchFamily="34" charset="0"/>
                <a:ea typeface="宋体" panose="02010600030101010101" pitchFamily="2" charset="-122"/>
              </a:defRPr>
            </a:lvl3pPr>
            <a:lvl4pPr marL="1600200" indent="-228600" defTabSz="1216025">
              <a:defRPr>
                <a:solidFill>
                  <a:schemeClr val="tx1"/>
                </a:solidFill>
                <a:latin typeface="Calibri" panose="020F0502020204030204" pitchFamily="34" charset="0"/>
                <a:ea typeface="宋体" panose="02010600030101010101" pitchFamily="2" charset="-122"/>
              </a:defRPr>
            </a:lvl4pPr>
            <a:lvl5pPr marL="2057400" indent="-228600" defTabSz="1216025">
              <a:defRPr>
                <a:solidFill>
                  <a:schemeClr val="tx1"/>
                </a:solidFill>
                <a:latin typeface="Calibri" panose="020F0502020204030204" pitchFamily="34" charset="0"/>
                <a:ea typeface="宋体" panose="02010600030101010101" pitchFamily="2" charset="-122"/>
              </a:defRPr>
            </a:lvl5pPr>
            <a:lvl6pPr marL="25146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a:lnSpc>
                <a:spcPct val="120000"/>
              </a:lnSpc>
              <a:spcBef>
                <a:spcPct val="20000"/>
              </a:spcBef>
            </a:pPr>
            <a:r>
              <a:rPr lang="zh-CN" altLang="en-US" sz="1600" dirty="0">
                <a:solidFill>
                  <a:srgbClr val="FF0000"/>
                </a:solidFill>
                <a:latin typeface="微软雅黑" panose="020B0503020204020204" pitchFamily="34" charset="-122"/>
                <a:ea typeface="微软雅黑" panose="020B0503020204020204" pitchFamily="34" charset="-122"/>
                <a:sym typeface="Arial" panose="020B0604020202020204" pitchFamily="34" charset="0"/>
              </a:rPr>
              <a:t>定义： </a:t>
            </a:r>
            <a:r>
              <a:rPr lang="zh-CN" altLang="en-US" sz="1200" dirty="0" smtClean="0">
                <a:solidFill>
                  <a:schemeClr val="tx1">
                    <a:lumMod val="95000"/>
                    <a:lumOff val="5000"/>
                  </a:schemeClr>
                </a:solidFill>
                <a:latin typeface="微软雅黑" panose="020B0503020204020204" pitchFamily="34" charset="-122"/>
                <a:ea typeface="微软雅黑" panose="020B0503020204020204" pitchFamily="34" charset="-122"/>
                <a:sym typeface="Arial" panose="020B0604020202020204" pitchFamily="34" charset="0"/>
              </a:rPr>
              <a:t>表示</a:t>
            </a:r>
            <a:r>
              <a:rPr lang="zh-CN" altLang="en-US" sz="1200" dirty="0">
                <a:solidFill>
                  <a:schemeClr val="tx1">
                    <a:lumMod val="95000"/>
                    <a:lumOff val="5000"/>
                  </a:schemeClr>
                </a:solidFill>
                <a:latin typeface="微软雅黑" panose="020B0503020204020204" pitchFamily="34" charset="-122"/>
                <a:ea typeface="微软雅黑" panose="020B0503020204020204" pitchFamily="34" charset="-122"/>
                <a:sym typeface="Arial" panose="020B0604020202020204" pitchFamily="34" charset="0"/>
              </a:rPr>
              <a:t>一个作用于某对象结构中的各元素的操作。它使你可以在不改变各元素类的前提下定义作用于这些元素的新操作</a:t>
            </a:r>
            <a:r>
              <a:rPr lang="zh-CN" altLang="en-US" sz="1200" dirty="0" smtClean="0">
                <a:solidFill>
                  <a:schemeClr val="tx1">
                    <a:lumMod val="95000"/>
                    <a:lumOff val="5000"/>
                  </a:schemeClr>
                </a:solidFill>
                <a:latin typeface="微软雅黑" panose="020B0503020204020204" pitchFamily="34" charset="-122"/>
                <a:ea typeface="微软雅黑" panose="020B0503020204020204" pitchFamily="34" charset="-122"/>
                <a:sym typeface="Arial" panose="020B0604020202020204" pitchFamily="34" charset="0"/>
              </a:rPr>
              <a:t>。</a:t>
            </a:r>
            <a:endParaRPr lang="en-US" altLang="zh-CN" sz="1200" dirty="0" smtClean="0">
              <a:solidFill>
                <a:schemeClr val="tx1">
                  <a:lumMod val="95000"/>
                  <a:lumOff val="5000"/>
                </a:schemeClr>
              </a:solidFill>
              <a:latin typeface="微软雅黑" panose="020B0503020204020204" pitchFamily="34" charset="-122"/>
              <a:ea typeface="微软雅黑" panose="020B0503020204020204" pitchFamily="34" charset="-122"/>
              <a:sym typeface="Arial" panose="020B0604020202020204" pitchFamily="34" charset="0"/>
            </a:endParaRPr>
          </a:p>
          <a:p>
            <a:pPr>
              <a:lnSpc>
                <a:spcPct val="120000"/>
              </a:lnSpc>
              <a:spcBef>
                <a:spcPct val="20000"/>
              </a:spcBef>
            </a:pPr>
            <a:endParaRPr lang="en-US" altLang="zh-CN" sz="1200" dirty="0" smtClean="0">
              <a:solidFill>
                <a:schemeClr val="tx1">
                  <a:lumMod val="95000"/>
                  <a:lumOff val="5000"/>
                </a:schemeClr>
              </a:solidFill>
              <a:latin typeface="微软雅黑" panose="020B0503020204020204" pitchFamily="34" charset="-122"/>
              <a:ea typeface="微软雅黑" panose="020B0503020204020204" pitchFamily="34" charset="-122"/>
              <a:sym typeface="Arial" panose="020B0604020202020204" pitchFamily="34" charset="0"/>
            </a:endParaRPr>
          </a:p>
          <a:p>
            <a:pPr>
              <a:lnSpc>
                <a:spcPct val="120000"/>
              </a:lnSpc>
              <a:spcBef>
                <a:spcPct val="20000"/>
              </a:spcBef>
            </a:pPr>
            <a:r>
              <a:rPr lang="zh-CN" altLang="en-US" sz="1600" dirty="0" smtClean="0">
                <a:solidFill>
                  <a:srgbClr val="FF0000"/>
                </a:solidFill>
                <a:latin typeface="微软雅黑" panose="020B0503020204020204" pitchFamily="34" charset="-122"/>
                <a:ea typeface="微软雅黑" panose="020B0503020204020204" pitchFamily="34" charset="-122"/>
                <a:sym typeface="Arial" panose="020B0604020202020204" pitchFamily="34" charset="0"/>
              </a:rPr>
              <a:t>角色：</a:t>
            </a:r>
            <a:endParaRPr lang="en-US" altLang="zh-CN" sz="1600" dirty="0">
              <a:solidFill>
                <a:srgbClr val="FF0000"/>
              </a:solidFill>
              <a:latin typeface="微软雅黑" panose="020B0503020204020204" pitchFamily="34" charset="-122"/>
              <a:ea typeface="微软雅黑" panose="020B0503020204020204" pitchFamily="34" charset="-122"/>
              <a:sym typeface="Arial" panose="020B0604020202020204" pitchFamily="34" charset="0"/>
            </a:endParaRPr>
          </a:p>
          <a:p>
            <a:pPr marL="171450" indent="-171450">
              <a:lnSpc>
                <a:spcPct val="120000"/>
              </a:lnSpc>
              <a:spcBef>
                <a:spcPct val="20000"/>
              </a:spcBef>
              <a:buFont typeface="Wingdings" panose="05000000000000000000" pitchFamily="2" charset="2"/>
              <a:buChar char="l"/>
            </a:pPr>
            <a:r>
              <a:rPr lang="en-US" altLang="zh-CN" sz="1100" dirty="0">
                <a:solidFill>
                  <a:srgbClr val="FF0000"/>
                </a:solidFill>
                <a:latin typeface="微软雅黑" panose="020B0503020204020204" pitchFamily="34" charset="-122"/>
                <a:ea typeface="微软雅黑" panose="020B0503020204020204" pitchFamily="34" charset="-122"/>
                <a:sym typeface="Arial" panose="020B0604020202020204" pitchFamily="34" charset="0"/>
              </a:rPr>
              <a:t>Visitor</a:t>
            </a:r>
            <a:r>
              <a:rPr lang="zh-CN" altLang="en-US" sz="1100" dirty="0">
                <a:solidFill>
                  <a:srgbClr val="FF0000"/>
                </a:solidFill>
                <a:latin typeface="微软雅黑" panose="020B0503020204020204" pitchFamily="34" charset="-122"/>
                <a:ea typeface="微软雅黑" panose="020B0503020204020204" pitchFamily="34" charset="-122"/>
                <a:sym typeface="Arial" panose="020B0604020202020204" pitchFamily="34" charset="0"/>
              </a:rPr>
              <a:t>抽象访问者角色，</a:t>
            </a:r>
            <a:r>
              <a:rPr lang="zh-CN" altLang="en-US" sz="1100" dirty="0">
                <a:latin typeface="微软雅黑" panose="020B0503020204020204" pitchFamily="34" charset="-122"/>
                <a:ea typeface="微软雅黑" panose="020B0503020204020204" pitchFamily="34" charset="-122"/>
                <a:sym typeface="Arial" panose="020B0604020202020204" pitchFamily="34" charset="0"/>
              </a:rPr>
              <a:t>为该对象结构中具体元素角色声明一个访问操作接口。该操作接口的名字和参数标识了发送访问请求给具体访问者的具体元素角色，这样访问者就可以通过该元素角色的特定接口直接访问它</a:t>
            </a:r>
            <a:r>
              <a:rPr lang="zh-CN" altLang="en-US" sz="1100" dirty="0" smtClean="0">
                <a:latin typeface="微软雅黑" panose="020B0503020204020204" pitchFamily="34" charset="-122"/>
                <a:ea typeface="微软雅黑" panose="020B0503020204020204" pitchFamily="34" charset="-122"/>
                <a:sym typeface="Arial" panose="020B0604020202020204" pitchFamily="34" charset="0"/>
              </a:rPr>
              <a:t>。</a:t>
            </a:r>
            <a:endParaRPr lang="zh-CN" altLang="en-US" sz="1100" dirty="0">
              <a:solidFill>
                <a:srgbClr val="FF0000"/>
              </a:solidFill>
              <a:latin typeface="微软雅黑" panose="020B0503020204020204" pitchFamily="34" charset="-122"/>
              <a:ea typeface="微软雅黑" panose="020B0503020204020204" pitchFamily="34" charset="-122"/>
              <a:sym typeface="Arial" panose="020B0604020202020204" pitchFamily="34" charset="0"/>
            </a:endParaRPr>
          </a:p>
          <a:p>
            <a:pPr marL="171450" indent="-171450">
              <a:lnSpc>
                <a:spcPct val="120000"/>
              </a:lnSpc>
              <a:spcBef>
                <a:spcPct val="20000"/>
              </a:spcBef>
              <a:buFont typeface="Wingdings" panose="05000000000000000000" pitchFamily="2" charset="2"/>
              <a:buChar char="l"/>
            </a:pPr>
            <a:r>
              <a:rPr lang="en-US" altLang="zh-CN" sz="1100" dirty="0" err="1">
                <a:solidFill>
                  <a:srgbClr val="FF0000"/>
                </a:solidFill>
                <a:latin typeface="微软雅黑" panose="020B0503020204020204" pitchFamily="34" charset="-122"/>
                <a:ea typeface="微软雅黑" panose="020B0503020204020204" pitchFamily="34" charset="-122"/>
                <a:sym typeface="Arial" panose="020B0604020202020204" pitchFamily="34" charset="0"/>
              </a:rPr>
              <a:t>ConcreteVisitor</a:t>
            </a:r>
            <a:r>
              <a:rPr lang="zh-CN" altLang="en-US" sz="1100" dirty="0">
                <a:latin typeface="微软雅黑" panose="020B0503020204020204" pitchFamily="34" charset="-122"/>
                <a:ea typeface="微软雅黑" panose="020B0503020204020204" pitchFamily="34" charset="-122"/>
                <a:sym typeface="Arial" panose="020B0604020202020204" pitchFamily="34" charset="0"/>
              </a:rPr>
              <a:t>具体访问者角色，实现</a:t>
            </a:r>
            <a:r>
              <a:rPr lang="en-US" altLang="zh-CN" sz="1100" dirty="0">
                <a:latin typeface="微软雅黑" panose="020B0503020204020204" pitchFamily="34" charset="-122"/>
                <a:ea typeface="微软雅黑" panose="020B0503020204020204" pitchFamily="34" charset="-122"/>
                <a:sym typeface="Arial" panose="020B0604020202020204" pitchFamily="34" charset="0"/>
              </a:rPr>
              <a:t>Visitor</a:t>
            </a:r>
            <a:r>
              <a:rPr lang="zh-CN" altLang="en-US" sz="1100" dirty="0">
                <a:latin typeface="微软雅黑" panose="020B0503020204020204" pitchFamily="34" charset="-122"/>
                <a:ea typeface="微软雅黑" panose="020B0503020204020204" pitchFamily="34" charset="-122"/>
                <a:sym typeface="Arial" panose="020B0604020202020204" pitchFamily="34" charset="0"/>
              </a:rPr>
              <a:t>声明的接口</a:t>
            </a:r>
            <a:r>
              <a:rPr lang="zh-CN" altLang="en-US" sz="1100" dirty="0" smtClean="0">
                <a:latin typeface="微软雅黑" panose="020B0503020204020204" pitchFamily="34" charset="-122"/>
                <a:ea typeface="微软雅黑" panose="020B0503020204020204" pitchFamily="34" charset="-122"/>
                <a:sym typeface="Arial" panose="020B0604020202020204" pitchFamily="34" charset="0"/>
              </a:rPr>
              <a:t>。</a:t>
            </a:r>
            <a:endParaRPr lang="zh-CN" altLang="en-US" sz="1100" dirty="0">
              <a:solidFill>
                <a:srgbClr val="FF0000"/>
              </a:solidFill>
              <a:latin typeface="微软雅黑" panose="020B0503020204020204" pitchFamily="34" charset="-122"/>
              <a:ea typeface="微软雅黑" panose="020B0503020204020204" pitchFamily="34" charset="-122"/>
              <a:sym typeface="Arial" panose="020B0604020202020204" pitchFamily="34" charset="0"/>
            </a:endParaRPr>
          </a:p>
          <a:p>
            <a:pPr marL="171450" indent="-171450">
              <a:lnSpc>
                <a:spcPct val="120000"/>
              </a:lnSpc>
              <a:spcBef>
                <a:spcPct val="20000"/>
              </a:spcBef>
              <a:buFont typeface="Wingdings" panose="05000000000000000000" pitchFamily="2" charset="2"/>
              <a:buChar char="l"/>
            </a:pPr>
            <a:r>
              <a:rPr lang="en-US" altLang="zh-CN" sz="1100" dirty="0">
                <a:solidFill>
                  <a:srgbClr val="FF0000"/>
                </a:solidFill>
                <a:latin typeface="微软雅黑" panose="020B0503020204020204" pitchFamily="34" charset="-122"/>
                <a:ea typeface="微软雅黑" panose="020B0503020204020204" pitchFamily="34" charset="-122"/>
                <a:sym typeface="Arial" panose="020B0604020202020204" pitchFamily="34" charset="0"/>
              </a:rPr>
              <a:t>Element</a:t>
            </a:r>
            <a:r>
              <a:rPr lang="zh-CN" altLang="en-US" sz="1100" dirty="0">
                <a:latin typeface="微软雅黑" panose="020B0503020204020204" pitchFamily="34" charset="-122"/>
                <a:ea typeface="微软雅黑" panose="020B0503020204020204" pitchFamily="34" charset="-122"/>
                <a:sym typeface="Arial" panose="020B0604020202020204" pitchFamily="34" charset="0"/>
              </a:rPr>
              <a:t>定义一个接受访问操作</a:t>
            </a:r>
            <a:r>
              <a:rPr lang="en-US" altLang="zh-CN" sz="1100" dirty="0">
                <a:latin typeface="微软雅黑" panose="020B0503020204020204" pitchFamily="34" charset="-122"/>
                <a:ea typeface="微软雅黑" panose="020B0503020204020204" pitchFamily="34" charset="-122"/>
                <a:sym typeface="Arial" panose="020B0604020202020204" pitchFamily="34" charset="0"/>
              </a:rPr>
              <a:t>(accept())</a:t>
            </a:r>
            <a:r>
              <a:rPr lang="zh-CN" altLang="en-US" sz="1100" dirty="0">
                <a:latin typeface="微软雅黑" panose="020B0503020204020204" pitchFamily="34" charset="-122"/>
                <a:ea typeface="微软雅黑" panose="020B0503020204020204" pitchFamily="34" charset="-122"/>
                <a:sym typeface="Arial" panose="020B0604020202020204" pitchFamily="34" charset="0"/>
              </a:rPr>
              <a:t>，它以一个访问者</a:t>
            </a:r>
            <a:r>
              <a:rPr lang="en-US" altLang="zh-CN" sz="1100" dirty="0">
                <a:latin typeface="微软雅黑" panose="020B0503020204020204" pitchFamily="34" charset="-122"/>
                <a:ea typeface="微软雅黑" panose="020B0503020204020204" pitchFamily="34" charset="-122"/>
                <a:sym typeface="Arial" panose="020B0604020202020204" pitchFamily="34" charset="0"/>
              </a:rPr>
              <a:t>(Visitor)</a:t>
            </a:r>
            <a:r>
              <a:rPr lang="zh-CN" altLang="en-US" sz="1100" dirty="0">
                <a:latin typeface="微软雅黑" panose="020B0503020204020204" pitchFamily="34" charset="-122"/>
                <a:ea typeface="微软雅黑" panose="020B0503020204020204" pitchFamily="34" charset="-122"/>
                <a:sym typeface="Arial" panose="020B0604020202020204" pitchFamily="34" charset="0"/>
              </a:rPr>
              <a:t>作为参数</a:t>
            </a:r>
            <a:r>
              <a:rPr lang="zh-CN" altLang="en-US" sz="1100" dirty="0" smtClean="0">
                <a:latin typeface="微软雅黑" panose="020B0503020204020204" pitchFamily="34" charset="-122"/>
                <a:ea typeface="微软雅黑" panose="020B0503020204020204" pitchFamily="34" charset="-122"/>
                <a:sym typeface="Arial" panose="020B0604020202020204" pitchFamily="34" charset="0"/>
              </a:rPr>
              <a:t>。</a:t>
            </a:r>
            <a:endParaRPr lang="zh-CN" altLang="en-US" sz="1100" dirty="0">
              <a:solidFill>
                <a:srgbClr val="FF0000"/>
              </a:solidFill>
              <a:latin typeface="微软雅黑" panose="020B0503020204020204" pitchFamily="34" charset="-122"/>
              <a:ea typeface="微软雅黑" panose="020B0503020204020204" pitchFamily="34" charset="-122"/>
              <a:sym typeface="Arial" panose="020B0604020202020204" pitchFamily="34" charset="0"/>
            </a:endParaRPr>
          </a:p>
          <a:p>
            <a:pPr marL="171450" indent="-171450">
              <a:lnSpc>
                <a:spcPct val="120000"/>
              </a:lnSpc>
              <a:spcBef>
                <a:spcPct val="20000"/>
              </a:spcBef>
              <a:buFont typeface="Wingdings" panose="05000000000000000000" pitchFamily="2" charset="2"/>
              <a:buChar char="l"/>
            </a:pPr>
            <a:r>
              <a:rPr lang="en-US" altLang="zh-CN" sz="1100" dirty="0" err="1">
                <a:solidFill>
                  <a:srgbClr val="FF0000"/>
                </a:solidFill>
                <a:latin typeface="微软雅黑" panose="020B0503020204020204" pitchFamily="34" charset="-122"/>
                <a:ea typeface="微软雅黑" panose="020B0503020204020204" pitchFamily="34" charset="-122"/>
                <a:sym typeface="Arial" panose="020B0604020202020204" pitchFamily="34" charset="0"/>
              </a:rPr>
              <a:t>ConcreteElement</a:t>
            </a:r>
            <a:r>
              <a:rPr lang="en-US" altLang="zh-CN" sz="1100" dirty="0">
                <a:solidFill>
                  <a:srgbClr val="FF0000"/>
                </a:solidFill>
                <a:latin typeface="微软雅黑" panose="020B0503020204020204" pitchFamily="34" charset="-122"/>
                <a:ea typeface="微软雅黑" panose="020B0503020204020204" pitchFamily="34" charset="-122"/>
                <a:sym typeface="Arial" panose="020B0604020202020204" pitchFamily="34" charset="0"/>
              </a:rPr>
              <a:t> </a:t>
            </a:r>
            <a:r>
              <a:rPr lang="zh-CN" altLang="en-US" sz="1100" dirty="0">
                <a:latin typeface="微软雅黑" panose="020B0503020204020204" pitchFamily="34" charset="-122"/>
                <a:ea typeface="微软雅黑" panose="020B0503020204020204" pitchFamily="34" charset="-122"/>
                <a:sym typeface="Arial" panose="020B0604020202020204" pitchFamily="34" charset="0"/>
              </a:rPr>
              <a:t>具体元素，实现了抽象元素</a:t>
            </a:r>
            <a:r>
              <a:rPr lang="en-US" altLang="zh-CN" sz="1100" dirty="0">
                <a:latin typeface="微软雅黑" panose="020B0503020204020204" pitchFamily="34" charset="-122"/>
                <a:ea typeface="微软雅黑" panose="020B0503020204020204" pitchFamily="34" charset="-122"/>
                <a:sym typeface="Arial" panose="020B0604020202020204" pitchFamily="34" charset="0"/>
              </a:rPr>
              <a:t>(Element)</a:t>
            </a:r>
            <a:r>
              <a:rPr lang="zh-CN" altLang="en-US" sz="1100" dirty="0">
                <a:latin typeface="微软雅黑" panose="020B0503020204020204" pitchFamily="34" charset="-122"/>
                <a:ea typeface="微软雅黑" panose="020B0503020204020204" pitchFamily="34" charset="-122"/>
                <a:sym typeface="Arial" panose="020B0604020202020204" pitchFamily="34" charset="0"/>
              </a:rPr>
              <a:t>所定义的接受操作接口</a:t>
            </a:r>
            <a:r>
              <a:rPr lang="zh-CN" altLang="en-US" sz="1100" dirty="0" smtClean="0">
                <a:latin typeface="微软雅黑" panose="020B0503020204020204" pitchFamily="34" charset="-122"/>
                <a:ea typeface="微软雅黑" panose="020B0503020204020204" pitchFamily="34" charset="-122"/>
                <a:sym typeface="Arial" panose="020B0604020202020204" pitchFamily="34" charset="0"/>
              </a:rPr>
              <a:t>。</a:t>
            </a:r>
            <a:endParaRPr lang="zh-CN" altLang="en-US" sz="1100" dirty="0">
              <a:solidFill>
                <a:srgbClr val="FF0000"/>
              </a:solidFill>
              <a:latin typeface="微软雅黑" panose="020B0503020204020204" pitchFamily="34" charset="-122"/>
              <a:ea typeface="微软雅黑" panose="020B0503020204020204" pitchFamily="34" charset="-122"/>
              <a:sym typeface="Arial" panose="020B0604020202020204" pitchFamily="34" charset="0"/>
            </a:endParaRPr>
          </a:p>
          <a:p>
            <a:pPr marL="171450" indent="-171450">
              <a:lnSpc>
                <a:spcPct val="120000"/>
              </a:lnSpc>
              <a:spcBef>
                <a:spcPct val="20000"/>
              </a:spcBef>
              <a:buFont typeface="Wingdings" panose="05000000000000000000" pitchFamily="2" charset="2"/>
              <a:buChar char="l"/>
            </a:pPr>
            <a:r>
              <a:rPr lang="en-US" altLang="zh-CN" sz="1100" dirty="0" err="1">
                <a:solidFill>
                  <a:srgbClr val="FF0000"/>
                </a:solidFill>
                <a:latin typeface="微软雅黑" panose="020B0503020204020204" pitchFamily="34" charset="-122"/>
                <a:ea typeface="微软雅黑" panose="020B0503020204020204" pitchFamily="34" charset="-122"/>
                <a:sym typeface="Arial" panose="020B0604020202020204" pitchFamily="34" charset="0"/>
              </a:rPr>
              <a:t>ObjectStructure</a:t>
            </a:r>
            <a:r>
              <a:rPr lang="en-US" altLang="zh-CN" sz="1100" dirty="0">
                <a:solidFill>
                  <a:srgbClr val="FF0000"/>
                </a:solidFill>
                <a:latin typeface="微软雅黑" panose="020B0503020204020204" pitchFamily="34" charset="-122"/>
                <a:ea typeface="微软雅黑" panose="020B0503020204020204" pitchFamily="34" charset="-122"/>
                <a:sym typeface="Arial" panose="020B0604020202020204" pitchFamily="34" charset="0"/>
              </a:rPr>
              <a:t> </a:t>
            </a:r>
            <a:r>
              <a:rPr lang="zh-CN" altLang="en-US" sz="1100" dirty="0">
                <a:solidFill>
                  <a:srgbClr val="FF0000"/>
                </a:solidFill>
                <a:latin typeface="微软雅黑" panose="020B0503020204020204" pitchFamily="34" charset="-122"/>
                <a:ea typeface="微软雅黑" panose="020B0503020204020204" pitchFamily="34" charset="-122"/>
                <a:sym typeface="Arial" panose="020B0604020202020204" pitchFamily="34" charset="0"/>
              </a:rPr>
              <a:t>结构对象角色</a:t>
            </a:r>
            <a:r>
              <a:rPr lang="zh-CN" altLang="en-US" sz="1100" dirty="0">
                <a:latin typeface="微软雅黑" panose="020B0503020204020204" pitchFamily="34" charset="-122"/>
                <a:ea typeface="微软雅黑" panose="020B0503020204020204" pitchFamily="34" charset="-122"/>
                <a:sym typeface="Arial" panose="020B0604020202020204" pitchFamily="34" charset="0"/>
              </a:rPr>
              <a:t>，这是使用访问者模式必备的角色。它具备以下特性：能枚举它的元素；可以提供一个高层接口以允许访问者访问它的元素；如有需要，可以设计成一个复合对象或者一个聚集（如一个列表或无序集合）</a:t>
            </a:r>
            <a:r>
              <a:rPr lang="zh-CN" altLang="en-US" sz="1100" dirty="0" smtClean="0">
                <a:latin typeface="微软雅黑" panose="020B0503020204020204" pitchFamily="34" charset="-122"/>
                <a:ea typeface="微软雅黑" panose="020B0503020204020204" pitchFamily="34" charset="-122"/>
                <a:sym typeface="Arial" panose="020B0604020202020204" pitchFamily="34" charset="0"/>
              </a:rPr>
              <a:t>。</a:t>
            </a:r>
            <a:endParaRPr lang="en-US" altLang="zh-CN" sz="1100" dirty="0" smtClean="0">
              <a:latin typeface="微软雅黑" panose="020B0503020204020204" pitchFamily="34" charset="-122"/>
              <a:ea typeface="微软雅黑" panose="020B0503020204020204" pitchFamily="34" charset="-122"/>
              <a:sym typeface="Arial" panose="020B0604020202020204" pitchFamily="34" charset="0"/>
            </a:endParaRPr>
          </a:p>
          <a:p>
            <a:pPr marL="171450" indent="-171450">
              <a:lnSpc>
                <a:spcPct val="120000"/>
              </a:lnSpc>
              <a:spcBef>
                <a:spcPct val="20000"/>
              </a:spcBef>
              <a:buFont typeface="Wingdings" panose="05000000000000000000" pitchFamily="2" charset="2"/>
              <a:buChar char="l"/>
            </a:pPr>
            <a:endParaRPr lang="en-US" sz="1100" dirty="0">
              <a:solidFill>
                <a:srgbClr val="FF0000"/>
              </a:solidFill>
              <a:latin typeface="微软雅黑" panose="020B0503020204020204" pitchFamily="34" charset="-122"/>
              <a:ea typeface="微软雅黑" panose="020B0503020204020204" pitchFamily="34" charset="-122"/>
              <a:sym typeface="Arial" panose="020B0604020202020204" pitchFamily="34" charset="0"/>
            </a:endParaRPr>
          </a:p>
          <a:p>
            <a:pPr>
              <a:lnSpc>
                <a:spcPct val="120000"/>
              </a:lnSpc>
              <a:spcBef>
                <a:spcPct val="20000"/>
              </a:spcBef>
            </a:pPr>
            <a:r>
              <a:rPr lang="zh-CN" altLang="en-US" sz="1600" dirty="0" smtClean="0">
                <a:solidFill>
                  <a:srgbClr val="FF0000"/>
                </a:solidFill>
                <a:latin typeface="微软雅黑" panose="020B0503020204020204" pitchFamily="34" charset="-122"/>
                <a:ea typeface="微软雅黑" panose="020B0503020204020204" pitchFamily="34" charset="-122"/>
                <a:sym typeface="Arial" panose="020B0604020202020204" pitchFamily="34" charset="0"/>
              </a:rPr>
              <a:t>代码实例：</a:t>
            </a:r>
            <a:r>
              <a:rPr lang="zh-CN" altLang="en-US" sz="1600" dirty="0" smtClean="0">
                <a:solidFill>
                  <a:schemeClr val="tx1">
                    <a:lumMod val="95000"/>
                    <a:lumOff val="5000"/>
                  </a:schemeClr>
                </a:solidFill>
                <a:latin typeface="微软雅黑" panose="020B0503020204020204" pitchFamily="34" charset="-122"/>
                <a:ea typeface="微软雅黑" panose="020B0503020204020204" pitchFamily="34" charset="-122"/>
                <a:sym typeface="Arial" panose="020B0604020202020204" pitchFamily="34" charset="0"/>
              </a:rPr>
              <a:t>我的旅行社</a:t>
            </a:r>
            <a:endParaRPr sz="1600" dirty="0">
              <a:solidFill>
                <a:schemeClr val="tx1">
                  <a:lumMod val="95000"/>
                  <a:lumOff val="5000"/>
                </a:schemeClr>
              </a:solidFill>
              <a:latin typeface="微软雅黑" panose="020B0503020204020204" pitchFamily="34" charset="-122"/>
              <a:ea typeface="微软雅黑" panose="020B0503020204020204" pitchFamily="34" charset="-122"/>
              <a:sym typeface="Arial" panose="020B0604020202020204" pitchFamily="34" charset="0"/>
            </a:endParaRPr>
          </a:p>
        </p:txBody>
      </p:sp>
    </p:spTree>
  </p:cSld>
  <p:clrMapOvr>
    <a:masterClrMapping/>
  </p:clrMapOvr>
  <mc:AlternateContent xmlns:mc="http://schemas.openxmlformats.org/markup-compatibility/2006">
    <mc:Choice xmlns:p14="http://schemas.microsoft.com/office/powerpoint/2010/main" Requires="p14">
      <p:transition spd="slow" p14:dur="1600" advClick="0" advTm="3000">
        <p14:gallery dir="l"/>
      </p:transition>
    </mc:Choice>
    <mc:Fallback>
      <p:transition spd="slow" advClick="0" advTm="3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32"/>
                                        </p:tgtEl>
                                        <p:attrNameLst>
                                          <p:attrName>style.visibility</p:attrName>
                                        </p:attrNameLst>
                                      </p:cBhvr>
                                      <p:to>
                                        <p:strVal val="visible"/>
                                      </p:to>
                                    </p:set>
                                    <p:animEffect transition="in" filter="wipe(left)">
                                      <p:cBhvr>
                                        <p:cTn id="7" dur="500"/>
                                        <p:tgtEl>
                                          <p:spTgt spid="32"/>
                                        </p:tgtEl>
                                      </p:cBhvr>
                                    </p:animEffect>
                                  </p:childTnLst>
                                </p:cTn>
                              </p:par>
                            </p:childTnLst>
                          </p:cTn>
                        </p:par>
                        <p:par>
                          <p:cTn id="8" fill="hold">
                            <p:stCondLst>
                              <p:cond delay="500"/>
                            </p:stCondLst>
                            <p:childTnLst>
                              <p:par>
                                <p:cTn id="9" presetID="42" presetClass="entr" presetSubtype="0" fill="hold" grpId="0" nodeType="afterEffect">
                                  <p:stCondLst>
                                    <p:cond delay="0"/>
                                  </p:stCondLst>
                                  <p:childTnLst>
                                    <p:set>
                                      <p:cBhvr>
                                        <p:cTn id="10" dur="1" fill="hold">
                                          <p:stCondLst>
                                            <p:cond delay="0"/>
                                          </p:stCondLst>
                                        </p:cTn>
                                        <p:tgtEl>
                                          <p:spTgt spid="33"/>
                                        </p:tgtEl>
                                        <p:attrNameLst>
                                          <p:attrName>style.visibility</p:attrName>
                                        </p:attrNameLst>
                                      </p:cBhvr>
                                      <p:to>
                                        <p:strVal val="visible"/>
                                      </p:to>
                                    </p:set>
                                    <p:animEffect transition="in" filter="fade">
                                      <p:cBhvr>
                                        <p:cTn id="11" dur="1000"/>
                                        <p:tgtEl>
                                          <p:spTgt spid="33"/>
                                        </p:tgtEl>
                                      </p:cBhvr>
                                    </p:animEffect>
                                    <p:anim calcmode="lin" valueType="num">
                                      <p:cBhvr>
                                        <p:cTn id="12" dur="1000" fill="hold"/>
                                        <p:tgtEl>
                                          <p:spTgt spid="33"/>
                                        </p:tgtEl>
                                        <p:attrNameLst>
                                          <p:attrName>ppt_x</p:attrName>
                                        </p:attrNameLst>
                                      </p:cBhvr>
                                      <p:tavLst>
                                        <p:tav tm="0">
                                          <p:val>
                                            <p:strVal val="#ppt_x"/>
                                          </p:val>
                                        </p:tav>
                                        <p:tav tm="100000">
                                          <p:val>
                                            <p:strVal val="#ppt_x"/>
                                          </p:val>
                                        </p:tav>
                                      </p:tavLst>
                                    </p:anim>
                                    <p:anim calcmode="lin" valueType="num">
                                      <p:cBhvr>
                                        <p:cTn id="13" dur="1000" fill="hold"/>
                                        <p:tgtEl>
                                          <p:spTgt spid="33"/>
                                        </p:tgtEl>
                                        <p:attrNameLst>
                                          <p:attrName>ppt_y</p:attrName>
                                        </p:attrNameLst>
                                      </p:cBhvr>
                                      <p:tavLst>
                                        <p:tav tm="0">
                                          <p:val>
                                            <p:strVal val="#ppt_y+.1"/>
                                          </p:val>
                                        </p:tav>
                                        <p:tav tm="100000">
                                          <p:val>
                                            <p:strVal val="#ppt_y"/>
                                          </p:val>
                                        </p:tav>
                                      </p:tavLst>
                                    </p:anim>
                                  </p:childTnLst>
                                </p:cTn>
                              </p:par>
                            </p:childTnLst>
                          </p:cTn>
                        </p:par>
                        <p:par>
                          <p:cTn id="14" fill="hold">
                            <p:stCondLst>
                              <p:cond delay="1500"/>
                            </p:stCondLst>
                            <p:childTnLst>
                              <p:par>
                                <p:cTn id="15" presetID="2" presetClass="entr" presetSubtype="4" fill="hold" grpId="0" nodeType="afterEffect">
                                  <p:stCondLst>
                                    <p:cond delay="0"/>
                                  </p:stCondLst>
                                  <p:childTnLst>
                                    <p:set>
                                      <p:cBhvr>
                                        <p:cTn id="16" dur="1" fill="hold">
                                          <p:stCondLst>
                                            <p:cond delay="0"/>
                                          </p:stCondLst>
                                        </p:cTn>
                                        <p:tgtEl>
                                          <p:spTgt spid="5"/>
                                        </p:tgtEl>
                                        <p:attrNameLst>
                                          <p:attrName>style.visibility</p:attrName>
                                        </p:attrNameLst>
                                      </p:cBhvr>
                                      <p:to>
                                        <p:strVal val="visible"/>
                                      </p:to>
                                    </p:set>
                                    <p:anim calcmode="lin" valueType="num">
                                      <p:cBhvr additive="base">
                                        <p:cTn id="17" dur="500" fill="hold"/>
                                        <p:tgtEl>
                                          <p:spTgt spid="5"/>
                                        </p:tgtEl>
                                        <p:attrNameLst>
                                          <p:attrName>ppt_x</p:attrName>
                                        </p:attrNameLst>
                                      </p:cBhvr>
                                      <p:tavLst>
                                        <p:tav tm="0">
                                          <p:val>
                                            <p:strVal val="#ppt_x"/>
                                          </p:val>
                                        </p:tav>
                                        <p:tav tm="100000">
                                          <p:val>
                                            <p:strVal val="#ppt_x"/>
                                          </p:val>
                                        </p:tav>
                                      </p:tavLst>
                                    </p:anim>
                                    <p:anim calcmode="lin" valueType="num">
                                      <p:cBhvr additive="base">
                                        <p:cTn id="18" dur="500" fill="hold"/>
                                        <p:tgtEl>
                                          <p:spTgt spid="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2" grpId="0" animBg="1"/>
      <p:bldP spid="33" grpId="0"/>
      <p:bldP spid="5" grpId="0"/>
    </p:bld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a:off x="0" y="3367016"/>
            <a:ext cx="9144000" cy="1778072"/>
          </a:xfrm>
          <a:prstGeom prst="rect">
            <a:avLst/>
          </a:prstGeom>
          <a:solidFill>
            <a:srgbClr val="FFFFFF">
              <a:alpha val="80000"/>
            </a:srgbClr>
          </a:solidFill>
          <a:ln>
            <a:noFill/>
          </a:ln>
        </p:spPr>
        <p:style>
          <a:lnRef idx="2">
            <a:schemeClr val="accent3">
              <a:shade val="50000"/>
            </a:schemeClr>
          </a:lnRef>
          <a:fillRef idx="1">
            <a:schemeClr val="accent3"/>
          </a:fillRef>
          <a:effectRef idx="0">
            <a:schemeClr val="accent3"/>
          </a:effectRef>
          <a:fontRef idx="minor">
            <a:schemeClr val="lt1"/>
          </a:fontRef>
        </p:style>
        <p:txBody>
          <a:bodyPr rtlCol="0" anchor="ctr"/>
          <a:lstStyle/>
          <a:p>
            <a:pPr algn="ctr"/>
            <a:endParaRPr lang="zh-CN" altLang="en-US"/>
          </a:p>
        </p:txBody>
      </p:sp>
      <p:sp>
        <p:nvSpPr>
          <p:cNvPr id="4" name="矩形 3"/>
          <p:cNvSpPr/>
          <p:nvPr/>
        </p:nvSpPr>
        <p:spPr>
          <a:xfrm>
            <a:off x="3589297" y="4316711"/>
            <a:ext cx="1584960" cy="307775"/>
          </a:xfrm>
          <a:prstGeom prst="rect">
            <a:avLst/>
          </a:prstGeom>
        </p:spPr>
        <p:txBody>
          <a:bodyPr wrap="square" lIns="91438" tIns="45719" rIns="91438" bIns="45719">
            <a:spAutoFit/>
          </a:bodyPr>
          <a:lstStyle/>
          <a:p>
            <a:r>
              <a:rPr lang="zh-CN" altLang="en-US" sz="1400" dirty="0" smtClean="0">
                <a:solidFill>
                  <a:schemeClr val="accent3">
                    <a:lumMod val="50000"/>
                  </a:schemeClr>
                </a:solidFill>
                <a:latin typeface="微软雅黑" panose="020B0503020204020204" pitchFamily="34" charset="-122"/>
                <a:ea typeface="微软雅黑" panose="020B0503020204020204" pitchFamily="34" charset="-122"/>
              </a:rPr>
              <a:t>陈立怀 </a:t>
            </a:r>
            <a:r>
              <a:rPr lang="en-US" altLang="zh-CN" sz="1400" dirty="0" smtClean="0">
                <a:solidFill>
                  <a:schemeClr val="accent3">
                    <a:lumMod val="50000"/>
                  </a:schemeClr>
                </a:solidFill>
                <a:latin typeface="微软雅黑" panose="020B0503020204020204" pitchFamily="34" charset="-122"/>
                <a:ea typeface="微软雅黑" panose="020B0503020204020204" pitchFamily="34" charset="-122"/>
              </a:rPr>
              <a:t>2017-9</a:t>
            </a:r>
            <a:endParaRPr lang="en-US" altLang="zh-CN" sz="1400" dirty="0" smtClean="0">
              <a:solidFill>
                <a:schemeClr val="accent3">
                  <a:lumMod val="50000"/>
                </a:schemeClr>
              </a:solidFill>
              <a:latin typeface="微软雅黑" panose="020B0503020204020204" pitchFamily="34" charset="-122"/>
              <a:ea typeface="微软雅黑" panose="020B0503020204020204" pitchFamily="34" charset="-122"/>
            </a:endParaRPr>
          </a:p>
        </p:txBody>
      </p:sp>
      <p:pic>
        <p:nvPicPr>
          <p:cNvPr id="14" name="图片 13"/>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a:off x="652863" y="4440668"/>
            <a:ext cx="391220" cy="367636"/>
          </a:xfrm>
          <a:prstGeom prst="rect">
            <a:avLst/>
          </a:prstGeom>
        </p:spPr>
      </p:pic>
      <p:pic>
        <p:nvPicPr>
          <p:cNvPr id="15" name="图片 14"/>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322668" y="4535131"/>
            <a:ext cx="317854" cy="298693"/>
          </a:xfrm>
          <a:prstGeom prst="rect">
            <a:avLst/>
          </a:prstGeom>
        </p:spPr>
      </p:pic>
      <p:pic>
        <p:nvPicPr>
          <p:cNvPr id="16" name="图片 15"/>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a:off x="2601777" y="4480725"/>
            <a:ext cx="391220" cy="367636"/>
          </a:xfrm>
          <a:prstGeom prst="rect">
            <a:avLst/>
          </a:prstGeom>
        </p:spPr>
      </p:pic>
      <p:pic>
        <p:nvPicPr>
          <p:cNvPr id="17" name="图片 16"/>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878666" y="4515196"/>
            <a:ext cx="317854" cy="298693"/>
          </a:xfrm>
          <a:prstGeom prst="rect">
            <a:avLst/>
          </a:prstGeom>
        </p:spPr>
      </p:pic>
      <p:sp>
        <p:nvSpPr>
          <p:cNvPr id="2" name="文本框 1"/>
          <p:cNvSpPr txBox="1"/>
          <p:nvPr/>
        </p:nvSpPr>
        <p:spPr>
          <a:xfrm>
            <a:off x="3196520" y="1401707"/>
            <a:ext cx="2057400" cy="923330"/>
          </a:xfrm>
          <a:prstGeom prst="rect">
            <a:avLst/>
          </a:prstGeom>
          <a:noFill/>
        </p:spPr>
        <p:txBody>
          <a:bodyPr wrap="square" rtlCol="0">
            <a:spAutoFit/>
            <a:scene3d>
              <a:camera prst="orthographicFront"/>
              <a:lightRig rig="threePt" dir="t"/>
            </a:scene3d>
          </a:bodyPr>
          <a:lstStyle/>
          <a:p>
            <a:r>
              <a:rPr lang="zh-CN" altLang="en-US" sz="5400" dirty="0" smtClean="0">
                <a:solidFill>
                  <a:schemeClr val="tx1"/>
                </a:solidFill>
                <a:effectLst>
                  <a:outerShdw blurRad="38100" dist="19050" dir="2700000" algn="tl" rotWithShape="0">
                    <a:schemeClr val="dk1">
                      <a:alpha val="40000"/>
                    </a:schemeClr>
                  </a:outerShdw>
                </a:effectLst>
              </a:rPr>
              <a:t>谢谢！</a:t>
            </a:r>
            <a:endParaRPr lang="zh-CN" altLang="en-US" sz="5400" dirty="0">
              <a:solidFill>
                <a:schemeClr val="tx1"/>
              </a:solidFill>
              <a:effectLst>
                <a:outerShdw blurRad="38100" dist="19050" dir="2700000" algn="tl" rotWithShape="0">
                  <a:schemeClr val="dk1">
                    <a:alpha val="40000"/>
                  </a:schemeClr>
                </a:outerShdw>
              </a:effectLst>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afterEffect">
                                  <p:stCondLst>
                                    <p:cond delay="0"/>
                                  </p:stCondLst>
                                  <p:iterate type="lt">
                                    <p:tmPct val="10000"/>
                                  </p:iterate>
                                  <p:childTnLst>
                                    <p:set>
                                      <p:cBhvr>
                                        <p:cTn id="6" dur="1" fill="hold">
                                          <p:stCondLst>
                                            <p:cond delay="0"/>
                                          </p:stCondLst>
                                        </p:cTn>
                                        <p:tgtEl>
                                          <p:spTgt spid="4"/>
                                        </p:tgtEl>
                                        <p:attrNameLst>
                                          <p:attrName>style.visibility</p:attrName>
                                        </p:attrNameLst>
                                      </p:cBhvr>
                                      <p:to>
                                        <p:strVal val="visible"/>
                                      </p:to>
                                    </p:set>
                                    <p:animEffect transition="in" filter="fade">
                                      <p:cBhvr>
                                        <p:cTn id="7" dur="750"/>
                                        <p:tgtEl>
                                          <p:spTgt spid="4"/>
                                        </p:tgtEl>
                                      </p:cBhvr>
                                    </p:animEffect>
                                    <p:anim calcmode="lin" valueType="num">
                                      <p:cBhvr>
                                        <p:cTn id="8" dur="750" fill="hold"/>
                                        <p:tgtEl>
                                          <p:spTgt spid="4"/>
                                        </p:tgtEl>
                                        <p:attrNameLst>
                                          <p:attrName>ppt_x</p:attrName>
                                        </p:attrNameLst>
                                      </p:cBhvr>
                                      <p:tavLst>
                                        <p:tav tm="0">
                                          <p:val>
                                            <p:strVal val="#ppt_x"/>
                                          </p:val>
                                        </p:tav>
                                        <p:tav tm="100000">
                                          <p:val>
                                            <p:strVal val="#ppt_x"/>
                                          </p:val>
                                        </p:tav>
                                      </p:tavLst>
                                    </p:anim>
                                    <p:anim calcmode="lin" valueType="num">
                                      <p:cBhvr>
                                        <p:cTn id="9" dur="750" fill="hold"/>
                                        <p:tgtEl>
                                          <p:spTgt spid="4"/>
                                        </p:tgtEl>
                                        <p:attrNameLst>
                                          <p:attrName>ppt_y</p:attrName>
                                        </p:attrNameLst>
                                      </p:cBhvr>
                                      <p:tavLst>
                                        <p:tav tm="0">
                                          <p:val>
                                            <p:strVal val="#ppt_y+.1"/>
                                          </p:val>
                                        </p:tav>
                                        <p:tav tm="100000">
                                          <p:val>
                                            <p:strVal val="#ppt_y"/>
                                          </p:val>
                                        </p:tav>
                                      </p:tavLst>
                                    </p:anim>
                                  </p:childTnLst>
                                </p:cTn>
                              </p:par>
                            </p:childTnLst>
                          </p:cTn>
                        </p:par>
                        <p:par>
                          <p:cTn id="10" fill="hold">
                            <p:stCondLst>
                              <p:cond delay="1424"/>
                            </p:stCondLst>
                            <p:childTnLst>
                              <p:par>
                                <p:cTn id="11" presetID="53" presetClass="entr" presetSubtype="16" fill="hold" nodeType="afterEffect">
                                  <p:stCondLst>
                                    <p:cond delay="0"/>
                                  </p:stCondLst>
                                  <p:childTnLst>
                                    <p:set>
                                      <p:cBhvr>
                                        <p:cTn id="12" dur="1" fill="hold">
                                          <p:stCondLst>
                                            <p:cond delay="0"/>
                                          </p:stCondLst>
                                        </p:cTn>
                                        <p:tgtEl>
                                          <p:spTgt spid="14"/>
                                        </p:tgtEl>
                                        <p:attrNameLst>
                                          <p:attrName>style.visibility</p:attrName>
                                        </p:attrNameLst>
                                      </p:cBhvr>
                                      <p:to>
                                        <p:strVal val="visible"/>
                                      </p:to>
                                    </p:set>
                                    <p:anim calcmode="lin" valueType="num">
                                      <p:cBhvr>
                                        <p:cTn id="13" dur="500" fill="hold"/>
                                        <p:tgtEl>
                                          <p:spTgt spid="14"/>
                                        </p:tgtEl>
                                        <p:attrNameLst>
                                          <p:attrName>ppt_w</p:attrName>
                                        </p:attrNameLst>
                                      </p:cBhvr>
                                      <p:tavLst>
                                        <p:tav tm="0">
                                          <p:val>
                                            <p:fltVal val="0"/>
                                          </p:val>
                                        </p:tav>
                                        <p:tav tm="100000">
                                          <p:val>
                                            <p:strVal val="#ppt_w"/>
                                          </p:val>
                                        </p:tav>
                                      </p:tavLst>
                                    </p:anim>
                                    <p:anim calcmode="lin" valueType="num">
                                      <p:cBhvr>
                                        <p:cTn id="14" dur="500" fill="hold"/>
                                        <p:tgtEl>
                                          <p:spTgt spid="14"/>
                                        </p:tgtEl>
                                        <p:attrNameLst>
                                          <p:attrName>ppt_h</p:attrName>
                                        </p:attrNameLst>
                                      </p:cBhvr>
                                      <p:tavLst>
                                        <p:tav tm="0">
                                          <p:val>
                                            <p:fltVal val="0"/>
                                          </p:val>
                                        </p:tav>
                                        <p:tav tm="100000">
                                          <p:val>
                                            <p:strVal val="#ppt_h"/>
                                          </p:val>
                                        </p:tav>
                                      </p:tavLst>
                                    </p:anim>
                                    <p:animEffect transition="in" filter="fade">
                                      <p:cBhvr>
                                        <p:cTn id="15" dur="500"/>
                                        <p:tgtEl>
                                          <p:spTgt spid="14"/>
                                        </p:tgtEl>
                                      </p:cBhvr>
                                    </p:animEffect>
                                  </p:childTnLst>
                                </p:cTn>
                              </p:par>
                            </p:childTnLst>
                          </p:cTn>
                        </p:par>
                        <p:par>
                          <p:cTn id="16" fill="hold">
                            <p:stCondLst>
                              <p:cond delay="1924"/>
                            </p:stCondLst>
                            <p:childTnLst>
                              <p:par>
                                <p:cTn id="17" presetID="53" presetClass="entr" presetSubtype="16" fill="hold" nodeType="afterEffect">
                                  <p:stCondLst>
                                    <p:cond delay="0"/>
                                  </p:stCondLst>
                                  <p:childTnLst>
                                    <p:set>
                                      <p:cBhvr>
                                        <p:cTn id="18" dur="1" fill="hold">
                                          <p:stCondLst>
                                            <p:cond delay="0"/>
                                          </p:stCondLst>
                                        </p:cTn>
                                        <p:tgtEl>
                                          <p:spTgt spid="15"/>
                                        </p:tgtEl>
                                        <p:attrNameLst>
                                          <p:attrName>style.visibility</p:attrName>
                                        </p:attrNameLst>
                                      </p:cBhvr>
                                      <p:to>
                                        <p:strVal val="visible"/>
                                      </p:to>
                                    </p:set>
                                    <p:anim calcmode="lin" valueType="num">
                                      <p:cBhvr>
                                        <p:cTn id="19" dur="500" fill="hold"/>
                                        <p:tgtEl>
                                          <p:spTgt spid="15"/>
                                        </p:tgtEl>
                                        <p:attrNameLst>
                                          <p:attrName>ppt_w</p:attrName>
                                        </p:attrNameLst>
                                      </p:cBhvr>
                                      <p:tavLst>
                                        <p:tav tm="0">
                                          <p:val>
                                            <p:fltVal val="0"/>
                                          </p:val>
                                        </p:tav>
                                        <p:tav tm="100000">
                                          <p:val>
                                            <p:strVal val="#ppt_w"/>
                                          </p:val>
                                        </p:tav>
                                      </p:tavLst>
                                    </p:anim>
                                    <p:anim calcmode="lin" valueType="num">
                                      <p:cBhvr>
                                        <p:cTn id="20" dur="500" fill="hold"/>
                                        <p:tgtEl>
                                          <p:spTgt spid="15"/>
                                        </p:tgtEl>
                                        <p:attrNameLst>
                                          <p:attrName>ppt_h</p:attrName>
                                        </p:attrNameLst>
                                      </p:cBhvr>
                                      <p:tavLst>
                                        <p:tav tm="0">
                                          <p:val>
                                            <p:fltVal val="0"/>
                                          </p:val>
                                        </p:tav>
                                        <p:tav tm="100000">
                                          <p:val>
                                            <p:strVal val="#ppt_h"/>
                                          </p:val>
                                        </p:tav>
                                      </p:tavLst>
                                    </p:anim>
                                    <p:animEffect transition="in" filter="fade">
                                      <p:cBhvr>
                                        <p:cTn id="21" dur="500"/>
                                        <p:tgtEl>
                                          <p:spTgt spid="15"/>
                                        </p:tgtEl>
                                      </p:cBhvr>
                                    </p:animEffect>
                                  </p:childTnLst>
                                </p:cTn>
                              </p:par>
                            </p:childTnLst>
                          </p:cTn>
                        </p:par>
                        <p:par>
                          <p:cTn id="22" fill="hold">
                            <p:stCondLst>
                              <p:cond delay="2424"/>
                            </p:stCondLst>
                            <p:childTnLst>
                              <p:par>
                                <p:cTn id="23" presetID="53" presetClass="entr" presetSubtype="16" fill="hold" nodeType="afterEffect">
                                  <p:stCondLst>
                                    <p:cond delay="0"/>
                                  </p:stCondLst>
                                  <p:childTnLst>
                                    <p:set>
                                      <p:cBhvr>
                                        <p:cTn id="24" dur="1" fill="hold">
                                          <p:stCondLst>
                                            <p:cond delay="0"/>
                                          </p:stCondLst>
                                        </p:cTn>
                                        <p:tgtEl>
                                          <p:spTgt spid="16"/>
                                        </p:tgtEl>
                                        <p:attrNameLst>
                                          <p:attrName>style.visibility</p:attrName>
                                        </p:attrNameLst>
                                      </p:cBhvr>
                                      <p:to>
                                        <p:strVal val="visible"/>
                                      </p:to>
                                    </p:set>
                                    <p:anim calcmode="lin" valueType="num">
                                      <p:cBhvr>
                                        <p:cTn id="25" dur="500" fill="hold"/>
                                        <p:tgtEl>
                                          <p:spTgt spid="16"/>
                                        </p:tgtEl>
                                        <p:attrNameLst>
                                          <p:attrName>ppt_w</p:attrName>
                                        </p:attrNameLst>
                                      </p:cBhvr>
                                      <p:tavLst>
                                        <p:tav tm="0">
                                          <p:val>
                                            <p:fltVal val="0"/>
                                          </p:val>
                                        </p:tav>
                                        <p:tav tm="100000">
                                          <p:val>
                                            <p:strVal val="#ppt_w"/>
                                          </p:val>
                                        </p:tav>
                                      </p:tavLst>
                                    </p:anim>
                                    <p:anim calcmode="lin" valueType="num">
                                      <p:cBhvr>
                                        <p:cTn id="26" dur="500" fill="hold"/>
                                        <p:tgtEl>
                                          <p:spTgt spid="16"/>
                                        </p:tgtEl>
                                        <p:attrNameLst>
                                          <p:attrName>ppt_h</p:attrName>
                                        </p:attrNameLst>
                                      </p:cBhvr>
                                      <p:tavLst>
                                        <p:tav tm="0">
                                          <p:val>
                                            <p:fltVal val="0"/>
                                          </p:val>
                                        </p:tav>
                                        <p:tav tm="100000">
                                          <p:val>
                                            <p:strVal val="#ppt_h"/>
                                          </p:val>
                                        </p:tav>
                                      </p:tavLst>
                                    </p:anim>
                                    <p:animEffect transition="in" filter="fade">
                                      <p:cBhvr>
                                        <p:cTn id="27" dur="500"/>
                                        <p:tgtEl>
                                          <p:spTgt spid="16"/>
                                        </p:tgtEl>
                                      </p:cBhvr>
                                    </p:animEffect>
                                  </p:childTnLst>
                                </p:cTn>
                              </p:par>
                            </p:childTnLst>
                          </p:cTn>
                        </p:par>
                        <p:par>
                          <p:cTn id="28" fill="hold">
                            <p:stCondLst>
                              <p:cond delay="2924"/>
                            </p:stCondLst>
                            <p:childTnLst>
                              <p:par>
                                <p:cTn id="29" presetID="53" presetClass="entr" presetSubtype="16" fill="hold" nodeType="afterEffect">
                                  <p:stCondLst>
                                    <p:cond delay="0"/>
                                  </p:stCondLst>
                                  <p:childTnLst>
                                    <p:set>
                                      <p:cBhvr>
                                        <p:cTn id="30" dur="1" fill="hold">
                                          <p:stCondLst>
                                            <p:cond delay="0"/>
                                          </p:stCondLst>
                                        </p:cTn>
                                        <p:tgtEl>
                                          <p:spTgt spid="17"/>
                                        </p:tgtEl>
                                        <p:attrNameLst>
                                          <p:attrName>style.visibility</p:attrName>
                                        </p:attrNameLst>
                                      </p:cBhvr>
                                      <p:to>
                                        <p:strVal val="visible"/>
                                      </p:to>
                                    </p:set>
                                    <p:anim calcmode="lin" valueType="num">
                                      <p:cBhvr>
                                        <p:cTn id="31" dur="500" fill="hold"/>
                                        <p:tgtEl>
                                          <p:spTgt spid="17"/>
                                        </p:tgtEl>
                                        <p:attrNameLst>
                                          <p:attrName>ppt_w</p:attrName>
                                        </p:attrNameLst>
                                      </p:cBhvr>
                                      <p:tavLst>
                                        <p:tav tm="0">
                                          <p:val>
                                            <p:fltVal val="0"/>
                                          </p:val>
                                        </p:tav>
                                        <p:tav tm="100000">
                                          <p:val>
                                            <p:strVal val="#ppt_w"/>
                                          </p:val>
                                        </p:tav>
                                      </p:tavLst>
                                    </p:anim>
                                    <p:anim calcmode="lin" valueType="num">
                                      <p:cBhvr>
                                        <p:cTn id="32" dur="500" fill="hold"/>
                                        <p:tgtEl>
                                          <p:spTgt spid="17"/>
                                        </p:tgtEl>
                                        <p:attrNameLst>
                                          <p:attrName>ppt_h</p:attrName>
                                        </p:attrNameLst>
                                      </p:cBhvr>
                                      <p:tavLst>
                                        <p:tav tm="0">
                                          <p:val>
                                            <p:fltVal val="0"/>
                                          </p:val>
                                        </p:tav>
                                        <p:tav tm="100000">
                                          <p:val>
                                            <p:strVal val="#ppt_h"/>
                                          </p:val>
                                        </p:tav>
                                      </p:tavLst>
                                    </p:anim>
                                    <p:animEffect transition="in" filter="fade">
                                      <p:cBhvr>
                                        <p:cTn id="33" dur="500"/>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矩形 31"/>
          <p:cNvSpPr/>
          <p:nvPr/>
        </p:nvSpPr>
        <p:spPr bwMode="auto">
          <a:xfrm>
            <a:off x="578557" y="389336"/>
            <a:ext cx="324672" cy="599032"/>
          </a:xfrm>
          <a:prstGeom prst="rect">
            <a:avLst/>
          </a:prstGeom>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91440" tIns="45720" rIns="91440" bIns="45720" numCol="1" rtlCol="0" anchor="t" anchorCtr="0" compatLnSpc="1"/>
          <a:lstStyle/>
          <a:p>
            <a:pPr marL="0" marR="0" indent="0" algn="l" defTabSz="914400" rtl="0" eaLnBrk="1" fontAlgn="base" latinLnBrk="0" hangingPunct="1">
              <a:lnSpc>
                <a:spcPct val="100000"/>
              </a:lnSpc>
              <a:spcBef>
                <a:spcPct val="0"/>
              </a:spcBef>
              <a:spcAft>
                <a:spcPct val="0"/>
              </a:spcAft>
              <a:buClrTx/>
              <a:buSzTx/>
              <a:buFontTx/>
              <a:buNone/>
            </a:pPr>
            <a:endParaRPr kumimoji="0" lang="zh-CN" altLang="en-US" sz="1800" b="1" i="0" u="none" strike="noStrike" cap="none" normalizeH="0" baseline="0" smtClean="0">
              <a:ln>
                <a:noFill/>
              </a:ln>
              <a:solidFill>
                <a:schemeClr val="tx1"/>
              </a:solidFill>
              <a:effectLst/>
              <a:latin typeface="Arial" panose="020B0604020202020204" pitchFamily="34" charset="0"/>
              <a:ea typeface="微软雅黑" panose="020B0503020204020204" pitchFamily="34" charset="-122"/>
            </a:endParaRPr>
          </a:p>
        </p:txBody>
      </p:sp>
      <p:sp>
        <p:nvSpPr>
          <p:cNvPr id="33" name="矩形 32"/>
          <p:cNvSpPr/>
          <p:nvPr/>
        </p:nvSpPr>
        <p:spPr>
          <a:xfrm>
            <a:off x="903229" y="477255"/>
            <a:ext cx="2484120" cy="422275"/>
          </a:xfrm>
          <a:prstGeom prst="rect">
            <a:avLst/>
          </a:prstGeom>
        </p:spPr>
        <p:txBody>
          <a:bodyPr wrap="none" lIns="68580" tIns="34290" rIns="68580" bIns="34290">
            <a:spAutoFit/>
          </a:bodyPr>
          <a:lstStyle/>
          <a:p>
            <a:r>
              <a:rPr lang="zh-CN" altLang="en-US" sz="2300" dirty="0">
                <a:solidFill>
                  <a:schemeClr val="accent1"/>
                </a:solidFill>
                <a:latin typeface="Agency FB" panose="020B0503020202020204" pitchFamily="34" charset="0"/>
              </a:rPr>
              <a:t>面向对象软件设计</a:t>
            </a:r>
            <a:endParaRPr lang="zh-CN" altLang="en-US" sz="2300" dirty="0">
              <a:solidFill>
                <a:schemeClr val="accent1"/>
              </a:solidFill>
              <a:latin typeface="Agency FB" panose="020B0503020202020204" pitchFamily="34" charset="0"/>
            </a:endParaRPr>
          </a:p>
        </p:txBody>
      </p:sp>
      <p:sp>
        <p:nvSpPr>
          <p:cNvPr id="54" name="矩形 42"/>
          <p:cNvSpPr>
            <a:spLocks noChangeArrowheads="1"/>
          </p:cNvSpPr>
          <p:nvPr/>
        </p:nvSpPr>
        <p:spPr bwMode="auto">
          <a:xfrm>
            <a:off x="902970" y="1266825"/>
            <a:ext cx="7090410" cy="36009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lvl1pPr defTabSz="1216025">
              <a:defRPr>
                <a:solidFill>
                  <a:schemeClr val="tx1"/>
                </a:solidFill>
                <a:latin typeface="Calibri" panose="020F0502020204030204" pitchFamily="34" charset="0"/>
                <a:ea typeface="宋体" panose="02010600030101010101" pitchFamily="2" charset="-122"/>
              </a:defRPr>
            </a:lvl1pPr>
            <a:lvl2pPr marL="742950" indent="-285750" defTabSz="1216025">
              <a:defRPr>
                <a:solidFill>
                  <a:schemeClr val="tx1"/>
                </a:solidFill>
                <a:latin typeface="Calibri" panose="020F0502020204030204" pitchFamily="34" charset="0"/>
                <a:ea typeface="宋体" panose="02010600030101010101" pitchFamily="2" charset="-122"/>
              </a:defRPr>
            </a:lvl2pPr>
            <a:lvl3pPr marL="1143000" indent="-228600" defTabSz="1216025">
              <a:defRPr>
                <a:solidFill>
                  <a:schemeClr val="tx1"/>
                </a:solidFill>
                <a:latin typeface="Calibri" panose="020F0502020204030204" pitchFamily="34" charset="0"/>
                <a:ea typeface="宋体" panose="02010600030101010101" pitchFamily="2" charset="-122"/>
              </a:defRPr>
            </a:lvl3pPr>
            <a:lvl4pPr marL="1600200" indent="-228600" defTabSz="1216025">
              <a:defRPr>
                <a:solidFill>
                  <a:schemeClr val="tx1"/>
                </a:solidFill>
                <a:latin typeface="Calibri" panose="020F0502020204030204" pitchFamily="34" charset="0"/>
                <a:ea typeface="宋体" panose="02010600030101010101" pitchFamily="2" charset="-122"/>
              </a:defRPr>
            </a:lvl4pPr>
            <a:lvl5pPr marL="2057400" indent="-228600" defTabSz="1216025">
              <a:defRPr>
                <a:solidFill>
                  <a:schemeClr val="tx1"/>
                </a:solidFill>
                <a:latin typeface="Calibri" panose="020F0502020204030204" pitchFamily="34" charset="0"/>
                <a:ea typeface="宋体" panose="02010600030101010101" pitchFamily="2" charset="-122"/>
              </a:defRPr>
            </a:lvl5pPr>
            <a:lvl6pPr marL="25146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r>
              <a:rPr lang="zh-CN" altLang="en-US" dirty="0"/>
              <a:t>独孤九剑属于利剑级，包括破气式，破箭式，破掌式，破索式，破鞭式，破枪式，破刀式，破剑式，总诀式。简而言之，就是针对特定的招式用特定的方法破解！</a:t>
            </a:r>
            <a:endParaRPr lang="zh-CN" altLang="en-US" dirty="0"/>
          </a:p>
          <a:p>
            <a:endParaRPr lang="zh-CN" altLang="en-US" dirty="0"/>
          </a:p>
          <a:p>
            <a:r>
              <a:rPr lang="zh-CN" altLang="en-US" dirty="0">
                <a:solidFill>
                  <a:srgbClr val="FF0000"/>
                </a:solidFill>
              </a:rPr>
              <a:t>设计模式就是软件开发中的孤独九剑！设计模式中包涵创建型模式，结构型模式，行为模式</a:t>
            </a:r>
            <a:r>
              <a:rPr lang="zh-CN" altLang="en-US" dirty="0" smtClean="0">
                <a:solidFill>
                  <a:srgbClr val="FF0000"/>
                </a:solidFill>
              </a:rPr>
              <a:t>。</a:t>
            </a:r>
            <a:endParaRPr lang="en-US" altLang="zh-CN" dirty="0" smtClean="0">
              <a:solidFill>
                <a:srgbClr val="FF0000"/>
              </a:solidFill>
            </a:endParaRPr>
          </a:p>
          <a:p>
            <a:endParaRPr lang="en-US" altLang="zh-CN" dirty="0"/>
          </a:p>
          <a:p>
            <a:r>
              <a:rPr lang="zh-CN" altLang="en-US" dirty="0" smtClean="0"/>
              <a:t>同样</a:t>
            </a:r>
            <a:r>
              <a:rPr lang="zh-CN" altLang="en-US" dirty="0"/>
              <a:t>是针对特定的问题给出特定的解决办法。</a:t>
            </a:r>
            <a:r>
              <a:rPr lang="zh-CN" altLang="en-US" dirty="0">
                <a:solidFill>
                  <a:srgbClr val="00B0F0"/>
                </a:solidFill>
              </a:rPr>
              <a:t>设计模式是一套被反复使用的、多数人知晓的、经过分类编目的、代码设计经验的总结。</a:t>
            </a:r>
            <a:r>
              <a:rPr lang="zh-CN" altLang="en-US" dirty="0"/>
              <a:t>使用设计模式是为了重用代码、让代码更容易被他人理解、保证代码可靠性。设计模式中的每种模式都描述了一个在我们周围不断重复发生的问题，以及该问题的核心解决方案，这也是设计模式能被广泛应用的原因。</a:t>
            </a:r>
            <a:endParaRPr sz="1800" dirty="0">
              <a:latin typeface="微软雅黑" panose="020B0503020204020204" pitchFamily="34" charset="-122"/>
              <a:ea typeface="微软雅黑" panose="020B0503020204020204" pitchFamily="34" charset="-122"/>
              <a:sym typeface="Arial" panose="020B0604020202020204" pitchFamily="34" charset="0"/>
            </a:endParaRPr>
          </a:p>
        </p:txBody>
      </p:sp>
    </p:spTree>
  </p:cSld>
  <p:clrMapOvr>
    <a:masterClrMapping/>
  </p:clrMapOvr>
  <mc:AlternateContent xmlns:mc="http://schemas.openxmlformats.org/markup-compatibility/2006">
    <mc:Choice xmlns:p14="http://schemas.microsoft.com/office/powerpoint/2010/main" Requires="p14">
      <p:transition spd="slow" p14:dur="1600">
        <p14:gallery dir="l"/>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32"/>
                                        </p:tgtEl>
                                        <p:attrNameLst>
                                          <p:attrName>style.visibility</p:attrName>
                                        </p:attrNameLst>
                                      </p:cBhvr>
                                      <p:to>
                                        <p:strVal val="visible"/>
                                      </p:to>
                                    </p:set>
                                    <p:animEffect transition="in" filter="wipe(left)">
                                      <p:cBhvr>
                                        <p:cTn id="7" dur="500"/>
                                        <p:tgtEl>
                                          <p:spTgt spid="32"/>
                                        </p:tgtEl>
                                      </p:cBhvr>
                                    </p:animEffect>
                                  </p:childTnLst>
                                </p:cTn>
                              </p:par>
                            </p:childTnLst>
                          </p:cTn>
                        </p:par>
                        <p:par>
                          <p:cTn id="8" fill="hold">
                            <p:stCondLst>
                              <p:cond delay="500"/>
                            </p:stCondLst>
                            <p:childTnLst>
                              <p:par>
                                <p:cTn id="9" presetID="42" presetClass="entr" presetSubtype="0" fill="hold" grpId="0" nodeType="afterEffect">
                                  <p:stCondLst>
                                    <p:cond delay="0"/>
                                  </p:stCondLst>
                                  <p:childTnLst>
                                    <p:set>
                                      <p:cBhvr>
                                        <p:cTn id="10" dur="1" fill="hold">
                                          <p:stCondLst>
                                            <p:cond delay="0"/>
                                          </p:stCondLst>
                                        </p:cTn>
                                        <p:tgtEl>
                                          <p:spTgt spid="33"/>
                                        </p:tgtEl>
                                        <p:attrNameLst>
                                          <p:attrName>style.visibility</p:attrName>
                                        </p:attrNameLst>
                                      </p:cBhvr>
                                      <p:to>
                                        <p:strVal val="visible"/>
                                      </p:to>
                                    </p:set>
                                    <p:animEffect transition="in" filter="fade">
                                      <p:cBhvr>
                                        <p:cTn id="11" dur="1000"/>
                                        <p:tgtEl>
                                          <p:spTgt spid="33"/>
                                        </p:tgtEl>
                                      </p:cBhvr>
                                    </p:animEffect>
                                    <p:anim calcmode="lin" valueType="num">
                                      <p:cBhvr>
                                        <p:cTn id="12" dur="1000" fill="hold"/>
                                        <p:tgtEl>
                                          <p:spTgt spid="33"/>
                                        </p:tgtEl>
                                        <p:attrNameLst>
                                          <p:attrName>ppt_x</p:attrName>
                                        </p:attrNameLst>
                                      </p:cBhvr>
                                      <p:tavLst>
                                        <p:tav tm="0">
                                          <p:val>
                                            <p:strVal val="#ppt_x"/>
                                          </p:val>
                                        </p:tav>
                                        <p:tav tm="100000">
                                          <p:val>
                                            <p:strVal val="#ppt_x"/>
                                          </p:val>
                                        </p:tav>
                                      </p:tavLst>
                                    </p:anim>
                                    <p:anim calcmode="lin" valueType="num">
                                      <p:cBhvr>
                                        <p:cTn id="13" dur="1000" fill="hold"/>
                                        <p:tgtEl>
                                          <p:spTgt spid="33"/>
                                        </p:tgtEl>
                                        <p:attrNameLst>
                                          <p:attrName>ppt_y</p:attrName>
                                        </p:attrNameLst>
                                      </p:cBhvr>
                                      <p:tavLst>
                                        <p:tav tm="0">
                                          <p:val>
                                            <p:strVal val="#ppt_y+.1"/>
                                          </p:val>
                                        </p:tav>
                                        <p:tav tm="100000">
                                          <p:val>
                                            <p:strVal val="#ppt_y"/>
                                          </p:val>
                                        </p:tav>
                                      </p:tavLst>
                                    </p:anim>
                                  </p:childTnLst>
                                </p:cTn>
                              </p:par>
                            </p:childTnLst>
                          </p:cTn>
                        </p:par>
                        <p:par>
                          <p:cTn id="14" fill="hold">
                            <p:stCondLst>
                              <p:cond delay="1500"/>
                            </p:stCondLst>
                            <p:childTnLst>
                              <p:par>
                                <p:cTn id="15" presetID="2" presetClass="entr" presetSubtype="4" fill="hold" grpId="0" nodeType="afterEffect">
                                  <p:stCondLst>
                                    <p:cond delay="0"/>
                                  </p:stCondLst>
                                  <p:childTnLst>
                                    <p:set>
                                      <p:cBhvr>
                                        <p:cTn id="16" dur="1" fill="hold">
                                          <p:stCondLst>
                                            <p:cond delay="0"/>
                                          </p:stCondLst>
                                        </p:cTn>
                                        <p:tgtEl>
                                          <p:spTgt spid="54"/>
                                        </p:tgtEl>
                                        <p:attrNameLst>
                                          <p:attrName>style.visibility</p:attrName>
                                        </p:attrNameLst>
                                      </p:cBhvr>
                                      <p:to>
                                        <p:strVal val="visible"/>
                                      </p:to>
                                    </p:set>
                                    <p:anim calcmode="lin" valueType="num">
                                      <p:cBhvr additive="base">
                                        <p:cTn id="17" dur="500" fill="hold"/>
                                        <p:tgtEl>
                                          <p:spTgt spid="54"/>
                                        </p:tgtEl>
                                        <p:attrNameLst>
                                          <p:attrName>ppt_x</p:attrName>
                                        </p:attrNameLst>
                                      </p:cBhvr>
                                      <p:tavLst>
                                        <p:tav tm="0">
                                          <p:val>
                                            <p:strVal val="#ppt_x"/>
                                          </p:val>
                                        </p:tav>
                                        <p:tav tm="100000">
                                          <p:val>
                                            <p:strVal val="#ppt_x"/>
                                          </p:val>
                                        </p:tav>
                                      </p:tavLst>
                                    </p:anim>
                                    <p:anim calcmode="lin" valueType="num">
                                      <p:cBhvr additive="base">
                                        <p:cTn id="18" dur="500" fill="hold"/>
                                        <p:tgtEl>
                                          <p:spTgt spid="5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2" grpId="0" animBg="1"/>
      <p:bldP spid="33" grpId="0"/>
      <p:bldP spid="54"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矩形 31"/>
          <p:cNvSpPr/>
          <p:nvPr/>
        </p:nvSpPr>
        <p:spPr bwMode="auto">
          <a:xfrm>
            <a:off x="578557" y="389336"/>
            <a:ext cx="324672" cy="599032"/>
          </a:xfrm>
          <a:prstGeom prst="rect">
            <a:avLst/>
          </a:prstGeom>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91440" tIns="45720" rIns="91440" bIns="45720" numCol="1" rtlCol="0" anchor="t" anchorCtr="0" compatLnSpc="1"/>
          <a:lstStyle/>
          <a:p>
            <a:pPr marL="0" marR="0" indent="0" algn="l" defTabSz="914400" rtl="0" eaLnBrk="1" fontAlgn="base" latinLnBrk="0" hangingPunct="1">
              <a:lnSpc>
                <a:spcPct val="100000"/>
              </a:lnSpc>
              <a:spcBef>
                <a:spcPct val="0"/>
              </a:spcBef>
              <a:spcAft>
                <a:spcPct val="0"/>
              </a:spcAft>
              <a:buClrTx/>
              <a:buSzTx/>
              <a:buFontTx/>
              <a:buNone/>
            </a:pPr>
            <a:endParaRPr kumimoji="0" lang="zh-CN" altLang="en-US" sz="1800" b="1" i="0" u="none" strike="noStrike" cap="none" normalizeH="0" baseline="0" smtClean="0">
              <a:ln>
                <a:noFill/>
              </a:ln>
              <a:solidFill>
                <a:schemeClr val="tx1"/>
              </a:solidFill>
              <a:effectLst/>
              <a:latin typeface="Arial" panose="020B0604020202020204" pitchFamily="34" charset="0"/>
              <a:ea typeface="微软雅黑" panose="020B0503020204020204" pitchFamily="34" charset="-122"/>
            </a:endParaRPr>
          </a:p>
        </p:txBody>
      </p:sp>
      <p:sp>
        <p:nvSpPr>
          <p:cNvPr id="33" name="矩形 32"/>
          <p:cNvSpPr/>
          <p:nvPr/>
        </p:nvSpPr>
        <p:spPr>
          <a:xfrm>
            <a:off x="903229" y="477255"/>
            <a:ext cx="2484120" cy="422275"/>
          </a:xfrm>
          <a:prstGeom prst="rect">
            <a:avLst/>
          </a:prstGeom>
        </p:spPr>
        <p:txBody>
          <a:bodyPr wrap="none" lIns="68580" tIns="34290" rIns="68580" bIns="34290">
            <a:spAutoFit/>
          </a:bodyPr>
          <a:lstStyle/>
          <a:p>
            <a:r>
              <a:rPr lang="zh-CN" altLang="en-US" sz="2300" dirty="0">
                <a:solidFill>
                  <a:schemeClr val="accent1"/>
                </a:solidFill>
                <a:latin typeface="Agency FB" panose="020B0503020202020204" pitchFamily="34" charset="0"/>
              </a:rPr>
              <a:t>面向对象软件设计</a:t>
            </a:r>
            <a:endParaRPr lang="zh-CN" altLang="en-US" sz="2300" dirty="0">
              <a:solidFill>
                <a:schemeClr val="accent1"/>
              </a:solidFill>
              <a:latin typeface="Agency FB" panose="020B0503020202020204" pitchFamily="34" charset="0"/>
            </a:endParaRPr>
          </a:p>
        </p:txBody>
      </p:sp>
      <p:sp>
        <p:nvSpPr>
          <p:cNvPr id="54" name="矩形 42"/>
          <p:cNvSpPr>
            <a:spLocks noChangeArrowheads="1"/>
          </p:cNvSpPr>
          <p:nvPr/>
        </p:nvSpPr>
        <p:spPr bwMode="auto">
          <a:xfrm>
            <a:off x="902970" y="1266825"/>
            <a:ext cx="7090410" cy="287718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lvl1pPr defTabSz="1216025">
              <a:defRPr>
                <a:solidFill>
                  <a:schemeClr val="tx1"/>
                </a:solidFill>
                <a:latin typeface="Calibri" panose="020F0502020204030204" pitchFamily="34" charset="0"/>
                <a:ea typeface="宋体" panose="02010600030101010101" pitchFamily="2" charset="-122"/>
              </a:defRPr>
            </a:lvl1pPr>
            <a:lvl2pPr marL="742950" indent="-285750" defTabSz="1216025">
              <a:defRPr>
                <a:solidFill>
                  <a:schemeClr val="tx1"/>
                </a:solidFill>
                <a:latin typeface="Calibri" panose="020F0502020204030204" pitchFamily="34" charset="0"/>
                <a:ea typeface="宋体" panose="02010600030101010101" pitchFamily="2" charset="-122"/>
              </a:defRPr>
            </a:lvl2pPr>
            <a:lvl3pPr marL="1143000" indent="-228600" defTabSz="1216025">
              <a:defRPr>
                <a:solidFill>
                  <a:schemeClr val="tx1"/>
                </a:solidFill>
                <a:latin typeface="Calibri" panose="020F0502020204030204" pitchFamily="34" charset="0"/>
                <a:ea typeface="宋体" panose="02010600030101010101" pitchFamily="2" charset="-122"/>
              </a:defRPr>
            </a:lvl3pPr>
            <a:lvl4pPr marL="1600200" indent="-228600" defTabSz="1216025">
              <a:defRPr>
                <a:solidFill>
                  <a:schemeClr val="tx1"/>
                </a:solidFill>
                <a:latin typeface="Calibri" panose="020F0502020204030204" pitchFamily="34" charset="0"/>
                <a:ea typeface="宋体" panose="02010600030101010101" pitchFamily="2" charset="-122"/>
              </a:defRPr>
            </a:lvl4pPr>
            <a:lvl5pPr marL="2057400" indent="-228600" defTabSz="1216025">
              <a:defRPr>
                <a:solidFill>
                  <a:schemeClr val="tx1"/>
                </a:solidFill>
                <a:latin typeface="Calibri" panose="020F0502020204030204" pitchFamily="34" charset="0"/>
                <a:ea typeface="宋体" panose="02010600030101010101" pitchFamily="2" charset="-122"/>
              </a:defRPr>
            </a:lvl5pPr>
            <a:lvl6pPr marL="25146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eaLnBrk="1" hangingPunct="1">
              <a:lnSpc>
                <a:spcPct val="120000"/>
              </a:lnSpc>
              <a:spcBef>
                <a:spcPct val="20000"/>
              </a:spcBef>
            </a:pPr>
            <a:r>
              <a:rPr sz="1800" dirty="0">
                <a:latin typeface="微软雅黑" panose="020B0503020204020204" pitchFamily="34" charset="-122"/>
                <a:ea typeface="微软雅黑" panose="020B0503020204020204" pitchFamily="34" charset="-122"/>
                <a:sym typeface="Arial" panose="020B0604020202020204" pitchFamily="34" charset="0"/>
                <a:hlinkClick r:id="rId1" action="ppaction://program"/>
              </a:rPr>
              <a:t>自80年代中期到90年代，是面向对象语言走向繁荣的阶段。其主要表现是大批比较实用的OOPL的涌现，例如C</a:t>
            </a:r>
            <a:r>
              <a:rPr sz="1800" dirty="0" smtClean="0">
                <a:latin typeface="微软雅黑" panose="020B0503020204020204" pitchFamily="34" charset="-122"/>
                <a:ea typeface="微软雅黑" panose="020B0503020204020204" pitchFamily="34" charset="-122"/>
                <a:sym typeface="Arial" panose="020B0604020202020204" pitchFamily="34" charset="0"/>
                <a:hlinkClick r:id="rId1" action="ppaction://program"/>
              </a:rPr>
              <a:t>++、</a:t>
            </a:r>
            <a:r>
              <a:rPr lang="en-US" altLang="zh-CN" dirty="0" smtClean="0">
                <a:latin typeface="微软雅黑" panose="020B0503020204020204" pitchFamily="34" charset="-122"/>
                <a:ea typeface="微软雅黑" panose="020B0503020204020204" pitchFamily="34" charset="-122"/>
                <a:sym typeface="Arial" panose="020B0604020202020204" pitchFamily="34" charset="0"/>
                <a:hlinkClick r:id="rId1" action="ppaction://program"/>
              </a:rPr>
              <a:t>Objective-C</a:t>
            </a:r>
            <a:r>
              <a:rPr lang="zh-CN" altLang="en-US" dirty="0" smtClean="0">
                <a:latin typeface="微软雅黑" panose="020B0503020204020204" pitchFamily="34" charset="-122"/>
                <a:ea typeface="微软雅黑" panose="020B0503020204020204" pitchFamily="34" charset="-122"/>
                <a:sym typeface="Arial" panose="020B0604020202020204" pitchFamily="34" charset="0"/>
                <a:hlinkClick r:id="rId1" action="ppaction://program"/>
              </a:rPr>
              <a:t>、</a:t>
            </a:r>
            <a:r>
              <a:rPr lang="en-US" sz="1800" dirty="0" smtClean="0">
                <a:latin typeface="微软雅黑" panose="020B0503020204020204" pitchFamily="34" charset="-122"/>
                <a:ea typeface="微软雅黑" panose="020B0503020204020204" pitchFamily="34" charset="-122"/>
                <a:sym typeface="Arial" panose="020B0604020202020204" pitchFamily="34" charset="0"/>
                <a:hlinkClick r:id="rId1" action="ppaction://program"/>
              </a:rPr>
              <a:t>Java</a:t>
            </a:r>
            <a:r>
              <a:rPr lang="zh-CN" altLang="en-US" sz="1800" dirty="0" smtClean="0">
                <a:latin typeface="微软雅黑" panose="020B0503020204020204" pitchFamily="34" charset="-122"/>
                <a:ea typeface="微软雅黑" panose="020B0503020204020204" pitchFamily="34" charset="-122"/>
                <a:sym typeface="Arial" panose="020B0604020202020204" pitchFamily="34" charset="0"/>
                <a:hlinkClick r:id="rId1" action="ppaction://program"/>
              </a:rPr>
              <a:t>、</a:t>
            </a:r>
            <a:r>
              <a:rPr sz="1800" dirty="0" smtClean="0">
                <a:latin typeface="微软雅黑" panose="020B0503020204020204" pitchFamily="34" charset="-122"/>
                <a:ea typeface="微软雅黑" panose="020B0503020204020204" pitchFamily="34" charset="-122"/>
                <a:sym typeface="Arial" panose="020B0604020202020204" pitchFamily="34" charset="0"/>
                <a:hlinkClick r:id="rId1" action="ppaction://program"/>
              </a:rPr>
              <a:t>、Object </a:t>
            </a:r>
            <a:r>
              <a:rPr sz="1800" dirty="0">
                <a:latin typeface="微软雅黑" panose="020B0503020204020204" pitchFamily="34" charset="-122"/>
                <a:ea typeface="微软雅黑" panose="020B0503020204020204" pitchFamily="34" charset="-122"/>
                <a:sym typeface="Arial" panose="020B0604020202020204" pitchFamily="34" charset="0"/>
                <a:hlinkClick r:id="rId1" action="ppaction://program"/>
              </a:rPr>
              <a:t>Pascal等。</a:t>
            </a:r>
            <a:endParaRPr sz="1800" dirty="0">
              <a:latin typeface="微软雅黑" panose="020B0503020204020204" pitchFamily="34" charset="-122"/>
              <a:ea typeface="微软雅黑" panose="020B0503020204020204" pitchFamily="34" charset="-122"/>
              <a:sym typeface="Arial" panose="020B0604020202020204" pitchFamily="34" charset="0"/>
            </a:endParaRPr>
          </a:p>
          <a:p>
            <a:pPr eaLnBrk="1" hangingPunct="1">
              <a:lnSpc>
                <a:spcPct val="120000"/>
              </a:lnSpc>
              <a:spcBef>
                <a:spcPct val="20000"/>
              </a:spcBef>
            </a:pPr>
            <a:endParaRPr sz="1800" dirty="0">
              <a:latin typeface="微软雅黑" panose="020B0503020204020204" pitchFamily="34" charset="-122"/>
              <a:ea typeface="微软雅黑" panose="020B0503020204020204" pitchFamily="34" charset="-122"/>
              <a:sym typeface="Arial" panose="020B0604020202020204" pitchFamily="34" charset="0"/>
            </a:endParaRPr>
          </a:p>
          <a:p>
            <a:pPr eaLnBrk="1" hangingPunct="1">
              <a:lnSpc>
                <a:spcPct val="120000"/>
              </a:lnSpc>
              <a:spcBef>
                <a:spcPct val="20000"/>
              </a:spcBef>
            </a:pPr>
            <a:r>
              <a:rPr sz="1800" dirty="0">
                <a:latin typeface="微软雅黑" panose="020B0503020204020204" pitchFamily="34" charset="-122"/>
                <a:ea typeface="微软雅黑" panose="020B0503020204020204" pitchFamily="34" charset="-122"/>
                <a:sym typeface="Arial" panose="020B0604020202020204" pitchFamily="34" charset="0"/>
              </a:rPr>
              <a:t>面向对象领域经过几十年的发展，</a:t>
            </a:r>
            <a:r>
              <a:rPr lang="zh-CN" sz="1800" dirty="0">
                <a:latin typeface="微软雅黑" panose="020B0503020204020204" pitchFamily="34" charset="-122"/>
                <a:ea typeface="微软雅黑" panose="020B0503020204020204" pitchFamily="34" charset="-122"/>
                <a:sym typeface="Arial" panose="020B0604020202020204" pitchFamily="34" charset="0"/>
              </a:rPr>
              <a:t>出现了</a:t>
            </a:r>
            <a:r>
              <a:rPr sz="1800" dirty="0">
                <a:latin typeface="微软雅黑" panose="020B0503020204020204" pitchFamily="34" charset="-122"/>
                <a:ea typeface="微软雅黑" panose="020B0503020204020204" pitchFamily="34" charset="-122"/>
                <a:sym typeface="Arial" panose="020B0604020202020204" pitchFamily="34" charset="0"/>
              </a:rPr>
              <a:t>很多成熟的指导思想和方法，用于评价和指导如何才能做好面向对象的设计。</a:t>
            </a:r>
            <a:endParaRPr sz="1800" dirty="0">
              <a:latin typeface="微软雅黑" panose="020B0503020204020204" pitchFamily="34" charset="-122"/>
              <a:ea typeface="微软雅黑" panose="020B0503020204020204" pitchFamily="34" charset="-122"/>
              <a:sym typeface="Arial" panose="020B0604020202020204" pitchFamily="34" charset="0"/>
            </a:endParaRPr>
          </a:p>
          <a:p>
            <a:pPr eaLnBrk="1" hangingPunct="1">
              <a:lnSpc>
                <a:spcPct val="120000"/>
              </a:lnSpc>
              <a:spcBef>
                <a:spcPct val="20000"/>
              </a:spcBef>
            </a:pPr>
            <a:endParaRPr sz="1800" dirty="0">
              <a:latin typeface="微软雅黑" panose="020B0503020204020204" pitchFamily="34" charset="-122"/>
              <a:ea typeface="微软雅黑" panose="020B0503020204020204" pitchFamily="34" charset="-122"/>
              <a:sym typeface="Arial" panose="020B0604020202020204" pitchFamily="34" charset="0"/>
            </a:endParaRPr>
          </a:p>
          <a:p>
            <a:pPr eaLnBrk="1" hangingPunct="1">
              <a:lnSpc>
                <a:spcPct val="120000"/>
              </a:lnSpc>
              <a:spcBef>
                <a:spcPct val="20000"/>
              </a:spcBef>
            </a:pPr>
            <a:r>
              <a:rPr sz="1800" dirty="0">
                <a:latin typeface="微软雅黑" panose="020B0503020204020204" pitchFamily="34" charset="-122"/>
                <a:ea typeface="微软雅黑" panose="020B0503020204020204" pitchFamily="34" charset="-122"/>
                <a:sym typeface="Arial" panose="020B0604020202020204" pitchFamily="34" charset="0"/>
              </a:rPr>
              <a:t>其中最具代表性的就是“</a:t>
            </a:r>
            <a:r>
              <a:rPr sz="1800" dirty="0">
                <a:solidFill>
                  <a:srgbClr val="FF0000"/>
                </a:solidFill>
                <a:latin typeface="微软雅黑" panose="020B0503020204020204" pitchFamily="34" charset="-122"/>
                <a:ea typeface="微软雅黑" panose="020B0503020204020204" pitchFamily="34" charset="-122"/>
                <a:sym typeface="Arial" panose="020B0604020202020204" pitchFamily="34" charset="0"/>
              </a:rPr>
              <a:t>设计原则</a:t>
            </a:r>
            <a:r>
              <a:rPr sz="1800" dirty="0">
                <a:latin typeface="微软雅黑" panose="020B0503020204020204" pitchFamily="34" charset="-122"/>
                <a:ea typeface="微软雅黑" panose="020B0503020204020204" pitchFamily="34" charset="-122"/>
                <a:sym typeface="Arial" panose="020B0604020202020204" pitchFamily="34" charset="0"/>
              </a:rPr>
              <a:t>”和“</a:t>
            </a:r>
            <a:r>
              <a:rPr sz="1800" dirty="0">
                <a:solidFill>
                  <a:srgbClr val="FF0000"/>
                </a:solidFill>
                <a:latin typeface="微软雅黑" panose="020B0503020204020204" pitchFamily="34" charset="-122"/>
                <a:ea typeface="微软雅黑" panose="020B0503020204020204" pitchFamily="34" charset="-122"/>
                <a:sym typeface="Arial" panose="020B0604020202020204" pitchFamily="34" charset="0"/>
              </a:rPr>
              <a:t>设计模式</a:t>
            </a:r>
            <a:r>
              <a:rPr sz="1800" dirty="0">
                <a:latin typeface="微软雅黑" panose="020B0503020204020204" pitchFamily="34" charset="-122"/>
                <a:ea typeface="微软雅黑" panose="020B0503020204020204" pitchFamily="34" charset="-122"/>
                <a:sym typeface="Arial" panose="020B0604020202020204" pitchFamily="34" charset="0"/>
              </a:rPr>
              <a:t>”。</a:t>
            </a:r>
            <a:endParaRPr sz="1800" dirty="0">
              <a:latin typeface="微软雅黑" panose="020B0503020204020204" pitchFamily="34" charset="-122"/>
              <a:ea typeface="微软雅黑" panose="020B0503020204020204" pitchFamily="34" charset="-122"/>
              <a:sym typeface="Arial" panose="020B0604020202020204" pitchFamily="34" charset="0"/>
            </a:endParaRPr>
          </a:p>
        </p:txBody>
      </p:sp>
    </p:spTree>
  </p:cSld>
  <p:clrMapOvr>
    <a:masterClrMapping/>
  </p:clrMapOvr>
  <mc:AlternateContent xmlns:mc="http://schemas.openxmlformats.org/markup-compatibility/2006">
    <mc:Choice xmlns:p14="http://schemas.microsoft.com/office/powerpoint/2010/main" Requires="p14">
      <p:transition spd="slow" p14:dur="1600">
        <p14:gallery dir="l"/>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32"/>
                                        </p:tgtEl>
                                        <p:attrNameLst>
                                          <p:attrName>style.visibility</p:attrName>
                                        </p:attrNameLst>
                                      </p:cBhvr>
                                      <p:to>
                                        <p:strVal val="visible"/>
                                      </p:to>
                                    </p:set>
                                    <p:animEffect transition="in" filter="wipe(left)">
                                      <p:cBhvr>
                                        <p:cTn id="7" dur="500"/>
                                        <p:tgtEl>
                                          <p:spTgt spid="32"/>
                                        </p:tgtEl>
                                      </p:cBhvr>
                                    </p:animEffect>
                                  </p:childTnLst>
                                </p:cTn>
                              </p:par>
                            </p:childTnLst>
                          </p:cTn>
                        </p:par>
                        <p:par>
                          <p:cTn id="8" fill="hold">
                            <p:stCondLst>
                              <p:cond delay="500"/>
                            </p:stCondLst>
                            <p:childTnLst>
                              <p:par>
                                <p:cTn id="9" presetID="42" presetClass="entr" presetSubtype="0" fill="hold" grpId="0" nodeType="afterEffect">
                                  <p:stCondLst>
                                    <p:cond delay="0"/>
                                  </p:stCondLst>
                                  <p:childTnLst>
                                    <p:set>
                                      <p:cBhvr>
                                        <p:cTn id="10" dur="1" fill="hold">
                                          <p:stCondLst>
                                            <p:cond delay="0"/>
                                          </p:stCondLst>
                                        </p:cTn>
                                        <p:tgtEl>
                                          <p:spTgt spid="33"/>
                                        </p:tgtEl>
                                        <p:attrNameLst>
                                          <p:attrName>style.visibility</p:attrName>
                                        </p:attrNameLst>
                                      </p:cBhvr>
                                      <p:to>
                                        <p:strVal val="visible"/>
                                      </p:to>
                                    </p:set>
                                    <p:animEffect transition="in" filter="fade">
                                      <p:cBhvr>
                                        <p:cTn id="11" dur="1000"/>
                                        <p:tgtEl>
                                          <p:spTgt spid="33"/>
                                        </p:tgtEl>
                                      </p:cBhvr>
                                    </p:animEffect>
                                    <p:anim calcmode="lin" valueType="num">
                                      <p:cBhvr>
                                        <p:cTn id="12" dur="1000" fill="hold"/>
                                        <p:tgtEl>
                                          <p:spTgt spid="33"/>
                                        </p:tgtEl>
                                        <p:attrNameLst>
                                          <p:attrName>ppt_x</p:attrName>
                                        </p:attrNameLst>
                                      </p:cBhvr>
                                      <p:tavLst>
                                        <p:tav tm="0">
                                          <p:val>
                                            <p:strVal val="#ppt_x"/>
                                          </p:val>
                                        </p:tav>
                                        <p:tav tm="100000">
                                          <p:val>
                                            <p:strVal val="#ppt_x"/>
                                          </p:val>
                                        </p:tav>
                                      </p:tavLst>
                                    </p:anim>
                                    <p:anim calcmode="lin" valueType="num">
                                      <p:cBhvr>
                                        <p:cTn id="13" dur="1000" fill="hold"/>
                                        <p:tgtEl>
                                          <p:spTgt spid="33"/>
                                        </p:tgtEl>
                                        <p:attrNameLst>
                                          <p:attrName>ppt_y</p:attrName>
                                        </p:attrNameLst>
                                      </p:cBhvr>
                                      <p:tavLst>
                                        <p:tav tm="0">
                                          <p:val>
                                            <p:strVal val="#ppt_y+.1"/>
                                          </p:val>
                                        </p:tav>
                                        <p:tav tm="100000">
                                          <p:val>
                                            <p:strVal val="#ppt_y"/>
                                          </p:val>
                                        </p:tav>
                                      </p:tavLst>
                                    </p:anim>
                                  </p:childTnLst>
                                </p:cTn>
                              </p:par>
                            </p:childTnLst>
                          </p:cTn>
                        </p:par>
                        <p:par>
                          <p:cTn id="14" fill="hold">
                            <p:stCondLst>
                              <p:cond delay="1500"/>
                            </p:stCondLst>
                            <p:childTnLst>
                              <p:par>
                                <p:cTn id="15" presetID="2" presetClass="entr" presetSubtype="4" fill="hold" grpId="0" nodeType="afterEffect">
                                  <p:stCondLst>
                                    <p:cond delay="0"/>
                                  </p:stCondLst>
                                  <p:childTnLst>
                                    <p:set>
                                      <p:cBhvr>
                                        <p:cTn id="16" dur="1" fill="hold">
                                          <p:stCondLst>
                                            <p:cond delay="0"/>
                                          </p:stCondLst>
                                        </p:cTn>
                                        <p:tgtEl>
                                          <p:spTgt spid="54"/>
                                        </p:tgtEl>
                                        <p:attrNameLst>
                                          <p:attrName>style.visibility</p:attrName>
                                        </p:attrNameLst>
                                      </p:cBhvr>
                                      <p:to>
                                        <p:strVal val="visible"/>
                                      </p:to>
                                    </p:set>
                                    <p:anim calcmode="lin" valueType="num">
                                      <p:cBhvr additive="base">
                                        <p:cTn id="17" dur="500" fill="hold"/>
                                        <p:tgtEl>
                                          <p:spTgt spid="54"/>
                                        </p:tgtEl>
                                        <p:attrNameLst>
                                          <p:attrName>ppt_x</p:attrName>
                                        </p:attrNameLst>
                                      </p:cBhvr>
                                      <p:tavLst>
                                        <p:tav tm="0">
                                          <p:val>
                                            <p:strVal val="#ppt_x"/>
                                          </p:val>
                                        </p:tav>
                                        <p:tav tm="100000">
                                          <p:val>
                                            <p:strVal val="#ppt_x"/>
                                          </p:val>
                                        </p:tav>
                                      </p:tavLst>
                                    </p:anim>
                                    <p:anim calcmode="lin" valueType="num">
                                      <p:cBhvr additive="base">
                                        <p:cTn id="18" dur="500" fill="hold"/>
                                        <p:tgtEl>
                                          <p:spTgt spid="5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2" grpId="0" animBg="1"/>
      <p:bldP spid="33" grpId="0"/>
      <p:bldP spid="54"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矩形 31"/>
          <p:cNvSpPr/>
          <p:nvPr/>
        </p:nvSpPr>
        <p:spPr bwMode="auto">
          <a:xfrm>
            <a:off x="578557" y="389336"/>
            <a:ext cx="324672" cy="599032"/>
          </a:xfrm>
          <a:prstGeom prst="rect">
            <a:avLst/>
          </a:prstGeom>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91440" tIns="45720" rIns="91440" bIns="45720" numCol="1" rtlCol="0" anchor="t" anchorCtr="0" compatLnSpc="1"/>
          <a:lstStyle/>
          <a:p>
            <a:pPr marL="0" marR="0" indent="0" algn="l" defTabSz="914400" rtl="0" eaLnBrk="1" fontAlgn="base" latinLnBrk="0" hangingPunct="1">
              <a:lnSpc>
                <a:spcPct val="100000"/>
              </a:lnSpc>
              <a:spcBef>
                <a:spcPct val="0"/>
              </a:spcBef>
              <a:spcAft>
                <a:spcPct val="0"/>
              </a:spcAft>
              <a:buClrTx/>
              <a:buSzTx/>
              <a:buFontTx/>
              <a:buNone/>
            </a:pPr>
            <a:endParaRPr kumimoji="0" lang="zh-CN" altLang="en-US" sz="1800" b="1" i="0" u="none" strike="noStrike" cap="none" normalizeH="0" baseline="0" smtClean="0">
              <a:ln>
                <a:noFill/>
              </a:ln>
              <a:solidFill>
                <a:schemeClr val="tx1"/>
              </a:solidFill>
              <a:effectLst/>
              <a:latin typeface="Arial" panose="020B0604020202020204" pitchFamily="34" charset="0"/>
              <a:ea typeface="微软雅黑" panose="020B0503020204020204" pitchFamily="34" charset="-122"/>
            </a:endParaRPr>
          </a:p>
        </p:txBody>
      </p:sp>
      <p:sp>
        <p:nvSpPr>
          <p:cNvPr id="33" name="矩形 32"/>
          <p:cNvSpPr/>
          <p:nvPr/>
        </p:nvSpPr>
        <p:spPr>
          <a:xfrm>
            <a:off x="903229" y="477255"/>
            <a:ext cx="5492750" cy="422275"/>
          </a:xfrm>
          <a:prstGeom prst="rect">
            <a:avLst/>
          </a:prstGeom>
        </p:spPr>
        <p:txBody>
          <a:bodyPr wrap="none" lIns="68580" tIns="34290" rIns="68580" bIns="34290">
            <a:spAutoFit/>
          </a:bodyPr>
          <a:lstStyle/>
          <a:p>
            <a:r>
              <a:rPr lang="en-US" sz="2300" dirty="0">
                <a:solidFill>
                  <a:schemeClr val="accent1"/>
                </a:solidFill>
                <a:latin typeface="Agency FB" panose="020B0503020202020204" pitchFamily="34" charset="0"/>
              </a:rPr>
              <a:t>SOLID </a:t>
            </a:r>
            <a:r>
              <a:rPr lang="zh-CN" altLang="en-US" sz="2300" dirty="0">
                <a:solidFill>
                  <a:schemeClr val="accent1"/>
                </a:solidFill>
                <a:latin typeface="Agency FB" panose="020B0503020202020204" pitchFamily="34" charset="0"/>
              </a:rPr>
              <a:t>面向对象的五个基本原则</a:t>
            </a:r>
            <a:r>
              <a:rPr lang="en-US" altLang="zh-CN" sz="2300" dirty="0">
                <a:solidFill>
                  <a:schemeClr val="accent1"/>
                </a:solidFill>
                <a:latin typeface="Agency FB" panose="020B0503020202020204" pitchFamily="34" charset="0"/>
              </a:rPr>
              <a:t>-Bob</a:t>
            </a:r>
            <a:r>
              <a:rPr lang="zh-CN" altLang="en-US" sz="2300" dirty="0">
                <a:solidFill>
                  <a:schemeClr val="accent1"/>
                </a:solidFill>
                <a:latin typeface="Agency FB" panose="020B0503020202020204" pitchFamily="34" charset="0"/>
              </a:rPr>
              <a:t>大叔</a:t>
            </a:r>
            <a:endParaRPr lang="zh-CN" altLang="en-US" sz="2300" dirty="0">
              <a:solidFill>
                <a:schemeClr val="accent1"/>
              </a:solidFill>
              <a:latin typeface="Agency FB" panose="020B0503020202020204" pitchFamily="34" charset="0"/>
            </a:endParaRPr>
          </a:p>
        </p:txBody>
      </p:sp>
      <p:sp>
        <p:nvSpPr>
          <p:cNvPr id="54" name="矩形 42"/>
          <p:cNvSpPr>
            <a:spLocks noChangeArrowheads="1"/>
          </p:cNvSpPr>
          <p:nvPr/>
        </p:nvSpPr>
        <p:spPr bwMode="auto">
          <a:xfrm>
            <a:off x="902970" y="1194435"/>
            <a:ext cx="7090410" cy="323780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lvl1pPr defTabSz="1216025">
              <a:defRPr>
                <a:solidFill>
                  <a:schemeClr val="tx1"/>
                </a:solidFill>
                <a:latin typeface="Calibri" panose="020F0502020204030204" pitchFamily="34" charset="0"/>
                <a:ea typeface="宋体" panose="02010600030101010101" pitchFamily="2" charset="-122"/>
              </a:defRPr>
            </a:lvl1pPr>
            <a:lvl2pPr marL="742950" indent="-285750" defTabSz="1216025">
              <a:defRPr>
                <a:solidFill>
                  <a:schemeClr val="tx1"/>
                </a:solidFill>
                <a:latin typeface="Calibri" panose="020F0502020204030204" pitchFamily="34" charset="0"/>
                <a:ea typeface="宋体" panose="02010600030101010101" pitchFamily="2" charset="-122"/>
              </a:defRPr>
            </a:lvl2pPr>
            <a:lvl3pPr marL="1143000" indent="-228600" defTabSz="1216025">
              <a:defRPr>
                <a:solidFill>
                  <a:schemeClr val="tx1"/>
                </a:solidFill>
                <a:latin typeface="Calibri" panose="020F0502020204030204" pitchFamily="34" charset="0"/>
                <a:ea typeface="宋体" panose="02010600030101010101" pitchFamily="2" charset="-122"/>
              </a:defRPr>
            </a:lvl3pPr>
            <a:lvl4pPr marL="1600200" indent="-228600" defTabSz="1216025">
              <a:defRPr>
                <a:solidFill>
                  <a:schemeClr val="tx1"/>
                </a:solidFill>
                <a:latin typeface="Calibri" panose="020F0502020204030204" pitchFamily="34" charset="0"/>
                <a:ea typeface="宋体" panose="02010600030101010101" pitchFamily="2" charset="-122"/>
              </a:defRPr>
            </a:lvl4pPr>
            <a:lvl5pPr marL="2057400" indent="-228600" defTabSz="1216025">
              <a:defRPr>
                <a:solidFill>
                  <a:schemeClr val="tx1"/>
                </a:solidFill>
                <a:latin typeface="Calibri" panose="020F0502020204030204" pitchFamily="34" charset="0"/>
                <a:ea typeface="宋体" panose="02010600030101010101" pitchFamily="2" charset="-122"/>
              </a:defRPr>
            </a:lvl5pPr>
            <a:lvl6pPr marL="25146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eaLnBrk="1" hangingPunct="1">
              <a:lnSpc>
                <a:spcPct val="120000"/>
              </a:lnSpc>
              <a:spcBef>
                <a:spcPct val="20000"/>
              </a:spcBef>
            </a:pPr>
            <a:r>
              <a:rPr sz="1200" dirty="0" err="1">
                <a:solidFill>
                  <a:srgbClr val="445469"/>
                </a:solidFill>
                <a:latin typeface="微软雅黑" panose="020B0503020204020204" pitchFamily="34" charset="-122"/>
                <a:ea typeface="微软雅黑" panose="020B0503020204020204" pitchFamily="34" charset="-122"/>
                <a:sym typeface="Arial" panose="020B0604020202020204" pitchFamily="34" charset="0"/>
              </a:rPr>
              <a:t>当我们谈到面向对象领域的设计原则的时候</a:t>
            </a:r>
            <a:r>
              <a:rPr sz="1200" dirty="0" err="1" smtClean="0">
                <a:solidFill>
                  <a:srgbClr val="445469"/>
                </a:solidFill>
                <a:latin typeface="微软雅黑" panose="020B0503020204020204" pitchFamily="34" charset="-122"/>
                <a:ea typeface="微软雅黑" panose="020B0503020204020204" pitchFamily="34" charset="-122"/>
                <a:sym typeface="Arial" panose="020B0604020202020204" pitchFamily="34" charset="0"/>
              </a:rPr>
              <a:t>，我们其实都是在谈论罗伯特</a:t>
            </a:r>
            <a:r>
              <a:rPr sz="1200" dirty="0" err="1">
                <a:solidFill>
                  <a:srgbClr val="445469"/>
                </a:solidFill>
                <a:latin typeface="微软雅黑" panose="020B0503020204020204" pitchFamily="34" charset="-122"/>
                <a:ea typeface="微软雅黑" panose="020B0503020204020204" pitchFamily="34" charset="-122"/>
                <a:sym typeface="Arial" panose="020B0604020202020204" pitchFamily="34" charset="0"/>
              </a:rPr>
              <a:t>.C.</a:t>
            </a:r>
            <a:r>
              <a:rPr sz="1200" dirty="0" err="1" smtClean="0">
                <a:solidFill>
                  <a:srgbClr val="445469"/>
                </a:solidFill>
                <a:latin typeface="微软雅黑" panose="020B0503020204020204" pitchFamily="34" charset="-122"/>
                <a:ea typeface="微软雅黑" panose="020B0503020204020204" pitchFamily="34" charset="-122"/>
                <a:sym typeface="Arial" panose="020B0604020202020204" pitchFamily="34" charset="0"/>
              </a:rPr>
              <a:t>马丁</a:t>
            </a:r>
            <a:endParaRPr lang="en-US" sz="1200" dirty="0" smtClean="0">
              <a:solidFill>
                <a:srgbClr val="445469"/>
              </a:solidFill>
              <a:latin typeface="微软雅黑" panose="020B0503020204020204" pitchFamily="34" charset="-122"/>
              <a:ea typeface="微软雅黑" panose="020B0503020204020204" pitchFamily="34" charset="-122"/>
              <a:sym typeface="Arial" panose="020B0604020202020204" pitchFamily="34" charset="0"/>
            </a:endParaRPr>
          </a:p>
          <a:p>
            <a:pPr eaLnBrk="1" hangingPunct="1">
              <a:lnSpc>
                <a:spcPct val="120000"/>
              </a:lnSpc>
              <a:spcBef>
                <a:spcPct val="20000"/>
              </a:spcBef>
            </a:pPr>
            <a:r>
              <a:rPr sz="1200" dirty="0" smtClean="0">
                <a:solidFill>
                  <a:srgbClr val="445469"/>
                </a:solidFill>
                <a:latin typeface="微软雅黑" panose="020B0503020204020204" pitchFamily="34" charset="-122"/>
                <a:ea typeface="微软雅黑" panose="020B0503020204020204" pitchFamily="34" charset="-122"/>
                <a:sym typeface="Arial" panose="020B0604020202020204" pitchFamily="34" charset="0"/>
              </a:rPr>
              <a:t>（</a:t>
            </a:r>
            <a:r>
              <a:rPr sz="1200" dirty="0">
                <a:solidFill>
                  <a:srgbClr val="445469"/>
                </a:solidFill>
                <a:latin typeface="微软雅黑" panose="020B0503020204020204" pitchFamily="34" charset="-122"/>
                <a:ea typeface="微软雅黑" panose="020B0503020204020204" pitchFamily="34" charset="-122"/>
                <a:sym typeface="Arial" panose="020B0604020202020204" pitchFamily="34" charset="0"/>
              </a:rPr>
              <a:t>Robert C. Martin ，又叫Bob大叔）的</a:t>
            </a:r>
            <a:r>
              <a:rPr sz="1200" dirty="0">
                <a:solidFill>
                  <a:srgbClr val="FF0000"/>
                </a:solidFill>
                <a:latin typeface="微软雅黑" panose="020B0503020204020204" pitchFamily="34" charset="-122"/>
                <a:ea typeface="微软雅黑" panose="020B0503020204020204" pitchFamily="34" charset="-122"/>
                <a:sym typeface="Arial" panose="020B0604020202020204" pitchFamily="34" charset="0"/>
              </a:rPr>
              <a:t>SOLID原则</a:t>
            </a:r>
            <a:r>
              <a:rPr sz="1200" dirty="0">
                <a:solidFill>
                  <a:srgbClr val="445469"/>
                </a:solidFill>
                <a:latin typeface="微软雅黑" panose="020B0503020204020204" pitchFamily="34" charset="-122"/>
                <a:ea typeface="微软雅黑" panose="020B0503020204020204" pitchFamily="34" charset="-122"/>
                <a:sym typeface="Arial" panose="020B0604020202020204" pitchFamily="34" charset="0"/>
              </a:rPr>
              <a:t>。</a:t>
            </a:r>
            <a:endParaRPr sz="1200" dirty="0">
              <a:solidFill>
                <a:srgbClr val="445469"/>
              </a:solidFill>
              <a:latin typeface="微软雅黑" panose="020B0503020204020204" pitchFamily="34" charset="-122"/>
              <a:ea typeface="微软雅黑" panose="020B0503020204020204" pitchFamily="34" charset="-122"/>
              <a:sym typeface="Arial" panose="020B0604020202020204" pitchFamily="34" charset="0"/>
            </a:endParaRPr>
          </a:p>
          <a:p>
            <a:pPr eaLnBrk="1" hangingPunct="1">
              <a:lnSpc>
                <a:spcPct val="120000"/>
              </a:lnSpc>
              <a:spcBef>
                <a:spcPct val="20000"/>
              </a:spcBef>
            </a:pPr>
            <a:endParaRPr sz="1200" dirty="0">
              <a:solidFill>
                <a:srgbClr val="445469"/>
              </a:solidFill>
              <a:latin typeface="微软雅黑" panose="020B0503020204020204" pitchFamily="34" charset="-122"/>
              <a:ea typeface="微软雅黑" panose="020B0503020204020204" pitchFamily="34" charset="-122"/>
              <a:sym typeface="Arial" panose="020B0604020202020204" pitchFamily="34" charset="0"/>
            </a:endParaRPr>
          </a:p>
          <a:p>
            <a:pPr eaLnBrk="1" hangingPunct="1">
              <a:lnSpc>
                <a:spcPct val="120000"/>
              </a:lnSpc>
              <a:spcBef>
                <a:spcPct val="20000"/>
              </a:spcBef>
            </a:pPr>
            <a:r>
              <a:rPr sz="1200" dirty="0">
                <a:solidFill>
                  <a:srgbClr val="445469"/>
                </a:solidFill>
                <a:latin typeface="微软雅黑" panose="020B0503020204020204" pitchFamily="34" charset="-122"/>
                <a:ea typeface="微软雅黑" panose="020B0503020204020204" pitchFamily="34" charset="-122"/>
                <a:sym typeface="Arial" panose="020B0604020202020204" pitchFamily="34" charset="0"/>
              </a:rPr>
              <a:t>该原则</a:t>
            </a:r>
            <a:r>
              <a:rPr lang="zh-CN" sz="1200" dirty="0">
                <a:solidFill>
                  <a:srgbClr val="445469"/>
                </a:solidFill>
                <a:latin typeface="微软雅黑" panose="020B0503020204020204" pitchFamily="34" charset="-122"/>
                <a:ea typeface="微软雅黑" panose="020B0503020204020204" pitchFamily="34" charset="-122"/>
                <a:sym typeface="Arial" panose="020B0604020202020204" pitchFamily="34" charset="0"/>
              </a:rPr>
              <a:t>是</a:t>
            </a:r>
            <a:r>
              <a:rPr lang="en-US" altLang="zh-CN" sz="1200" dirty="0">
                <a:solidFill>
                  <a:srgbClr val="445469"/>
                </a:solidFill>
                <a:latin typeface="微软雅黑" panose="020B0503020204020204" pitchFamily="34" charset="-122"/>
                <a:ea typeface="微软雅黑" panose="020B0503020204020204" pitchFamily="34" charset="-122"/>
                <a:sym typeface="Arial" panose="020B0604020202020204" pitchFamily="34" charset="0"/>
              </a:rPr>
              <a:t>21</a:t>
            </a:r>
            <a:r>
              <a:rPr lang="zh-CN" altLang="en-US" sz="1200" dirty="0">
                <a:solidFill>
                  <a:srgbClr val="445469"/>
                </a:solidFill>
                <a:latin typeface="微软雅黑" panose="020B0503020204020204" pitchFamily="34" charset="-122"/>
                <a:ea typeface="微软雅黑" panose="020B0503020204020204" pitchFamily="34" charset="-122"/>
                <a:sym typeface="Arial" panose="020B0604020202020204" pitchFamily="34" charset="0"/>
              </a:rPr>
              <a:t>世纪初</a:t>
            </a:r>
            <a:r>
              <a:rPr sz="1200" dirty="0">
                <a:solidFill>
                  <a:srgbClr val="445469"/>
                </a:solidFill>
                <a:latin typeface="微软雅黑" panose="020B0503020204020204" pitchFamily="34" charset="-122"/>
                <a:ea typeface="微软雅黑" panose="020B0503020204020204" pitchFamily="34" charset="-122"/>
                <a:sym typeface="Arial" panose="020B0604020202020204" pitchFamily="34" charset="0"/>
              </a:rPr>
              <a:t>由罗伯特·C·马丁（Robert C. </a:t>
            </a:r>
            <a:r>
              <a:rPr sz="1200" dirty="0" err="1">
                <a:solidFill>
                  <a:srgbClr val="445469"/>
                </a:solidFill>
                <a:latin typeface="微软雅黑" panose="020B0503020204020204" pitchFamily="34" charset="-122"/>
                <a:ea typeface="微软雅黑" panose="020B0503020204020204" pitchFamily="34" charset="-122"/>
                <a:sym typeface="Arial" panose="020B0604020202020204" pitchFamily="34" charset="0"/>
              </a:rPr>
              <a:t>Martin</a:t>
            </a:r>
            <a:r>
              <a:rPr sz="1200" dirty="0" err="1" smtClean="0">
                <a:solidFill>
                  <a:srgbClr val="445469"/>
                </a:solidFill>
                <a:latin typeface="微软雅黑" panose="020B0503020204020204" pitchFamily="34" charset="-122"/>
                <a:ea typeface="微软雅黑" panose="020B0503020204020204" pitchFamily="34" charset="-122"/>
                <a:sym typeface="Arial" panose="020B0604020202020204" pitchFamily="34" charset="0"/>
              </a:rPr>
              <a:t>）于</a:t>
            </a:r>
            <a:r>
              <a:rPr sz="1200" dirty="0" err="1" smtClean="0">
                <a:solidFill>
                  <a:schemeClr val="accent1"/>
                </a:solidFill>
                <a:effectLst>
                  <a:outerShdw blurRad="38100" dist="25400" dir="5400000" algn="ctr" rotWithShape="0">
                    <a:srgbClr val="6E747A">
                      <a:alpha val="43000"/>
                    </a:srgbClr>
                  </a:outerShdw>
                </a:effectLst>
                <a:latin typeface="微软雅黑" panose="020B0503020204020204" pitchFamily="34" charset="-122"/>
                <a:ea typeface="微软雅黑" panose="020B0503020204020204" pitchFamily="34" charset="-122"/>
                <a:sym typeface="Arial" panose="020B0604020202020204" pitchFamily="34" charset="0"/>
              </a:rPr>
              <a:t>《</a:t>
            </a:r>
            <a:r>
              <a:rPr sz="1200" dirty="0" err="1">
                <a:solidFill>
                  <a:schemeClr val="accent1"/>
                </a:solidFill>
                <a:effectLst>
                  <a:outerShdw blurRad="38100" dist="25400" dir="5400000" algn="ctr" rotWithShape="0">
                    <a:srgbClr val="6E747A">
                      <a:alpha val="43000"/>
                    </a:srgbClr>
                  </a:outerShdw>
                </a:effectLst>
                <a:latin typeface="微软雅黑" panose="020B0503020204020204" pitchFamily="34" charset="-122"/>
                <a:ea typeface="微软雅黑" panose="020B0503020204020204" pitchFamily="34" charset="-122"/>
                <a:sym typeface="Arial" panose="020B0604020202020204" pitchFamily="34" charset="0"/>
              </a:rPr>
              <a:t>敏捷软件开发</a:t>
            </a:r>
            <a:r>
              <a:rPr sz="1200" dirty="0" smtClean="0">
                <a:solidFill>
                  <a:schemeClr val="accent1"/>
                </a:solidFill>
                <a:effectLst>
                  <a:outerShdw blurRad="38100" dist="25400" dir="5400000" algn="ctr" rotWithShape="0">
                    <a:srgbClr val="6E747A">
                      <a:alpha val="43000"/>
                    </a:srgbClr>
                  </a:outerShdw>
                </a:effectLst>
                <a:latin typeface="微软雅黑" panose="020B0503020204020204" pitchFamily="34" charset="-122"/>
                <a:ea typeface="微软雅黑" panose="020B0503020204020204" pitchFamily="34" charset="-122"/>
                <a:sym typeface="Arial" panose="020B0604020202020204" pitchFamily="34" charset="0"/>
              </a:rPr>
              <a:t>：</a:t>
            </a:r>
            <a:endParaRPr lang="en-US" sz="1200" dirty="0" smtClean="0">
              <a:solidFill>
                <a:schemeClr val="accent1"/>
              </a:solidFill>
              <a:effectLst>
                <a:outerShdw blurRad="38100" dist="25400" dir="5400000" algn="ctr" rotWithShape="0">
                  <a:srgbClr val="6E747A">
                    <a:alpha val="43000"/>
                  </a:srgbClr>
                </a:outerShdw>
              </a:effectLst>
              <a:latin typeface="微软雅黑" panose="020B0503020204020204" pitchFamily="34" charset="-122"/>
              <a:ea typeface="微软雅黑" panose="020B0503020204020204" pitchFamily="34" charset="-122"/>
              <a:sym typeface="Arial" panose="020B0604020202020204" pitchFamily="34" charset="0"/>
            </a:endParaRPr>
          </a:p>
          <a:p>
            <a:pPr eaLnBrk="1" hangingPunct="1">
              <a:lnSpc>
                <a:spcPct val="120000"/>
              </a:lnSpc>
              <a:spcBef>
                <a:spcPct val="20000"/>
              </a:spcBef>
            </a:pPr>
            <a:r>
              <a:rPr sz="1200" dirty="0" err="1" smtClean="0">
                <a:solidFill>
                  <a:schemeClr val="accent1"/>
                </a:solidFill>
                <a:effectLst>
                  <a:outerShdw blurRad="38100" dist="25400" dir="5400000" algn="ctr" rotWithShape="0">
                    <a:srgbClr val="6E747A">
                      <a:alpha val="43000"/>
                    </a:srgbClr>
                  </a:outerShdw>
                </a:effectLst>
                <a:latin typeface="微软雅黑" panose="020B0503020204020204" pitchFamily="34" charset="-122"/>
                <a:ea typeface="微软雅黑" panose="020B0503020204020204" pitchFamily="34" charset="-122"/>
                <a:sym typeface="Arial" panose="020B0604020202020204" pitchFamily="34" charset="0"/>
              </a:rPr>
              <a:t>原则</a:t>
            </a:r>
            <a:r>
              <a:rPr sz="1200" dirty="0" err="1">
                <a:solidFill>
                  <a:schemeClr val="accent1"/>
                </a:solidFill>
                <a:effectLst>
                  <a:outerShdw blurRad="38100" dist="25400" dir="5400000" algn="ctr" rotWithShape="0">
                    <a:srgbClr val="6E747A">
                      <a:alpha val="43000"/>
                    </a:srgbClr>
                  </a:outerShdw>
                </a:effectLst>
                <a:latin typeface="微软雅黑" panose="020B0503020204020204" pitchFamily="34" charset="-122"/>
                <a:ea typeface="微软雅黑" panose="020B0503020204020204" pitchFamily="34" charset="-122"/>
                <a:sym typeface="Arial" panose="020B0604020202020204" pitchFamily="34" charset="0"/>
              </a:rPr>
              <a:t>、模式和实践》</a:t>
            </a:r>
            <a:r>
              <a:rPr sz="1200" dirty="0" err="1">
                <a:solidFill>
                  <a:srgbClr val="445469"/>
                </a:solidFill>
                <a:latin typeface="微软雅黑" panose="020B0503020204020204" pitchFamily="34" charset="-122"/>
                <a:ea typeface="微软雅黑" panose="020B0503020204020204" pitchFamily="34" charset="-122"/>
                <a:sym typeface="Arial" panose="020B0604020202020204" pitchFamily="34" charset="0"/>
              </a:rPr>
              <a:t>一书中给出的</a:t>
            </a:r>
            <a:r>
              <a:rPr sz="1200" dirty="0">
                <a:solidFill>
                  <a:srgbClr val="445469"/>
                </a:solidFill>
                <a:latin typeface="微软雅黑" panose="020B0503020204020204" pitchFamily="34" charset="-122"/>
                <a:ea typeface="微软雅黑" panose="020B0503020204020204" pitchFamily="34" charset="-122"/>
                <a:sym typeface="Arial" panose="020B0604020202020204" pitchFamily="34" charset="0"/>
              </a:rPr>
              <a:t>。</a:t>
            </a:r>
            <a:endParaRPr sz="1200" dirty="0">
              <a:solidFill>
                <a:srgbClr val="445469"/>
              </a:solidFill>
              <a:latin typeface="微软雅黑" panose="020B0503020204020204" pitchFamily="34" charset="-122"/>
              <a:ea typeface="微软雅黑" panose="020B0503020204020204" pitchFamily="34" charset="-122"/>
              <a:sym typeface="Arial" panose="020B0604020202020204" pitchFamily="34" charset="0"/>
            </a:endParaRPr>
          </a:p>
          <a:p>
            <a:pPr eaLnBrk="1" hangingPunct="1">
              <a:lnSpc>
                <a:spcPct val="120000"/>
              </a:lnSpc>
              <a:spcBef>
                <a:spcPct val="20000"/>
              </a:spcBef>
            </a:pPr>
            <a:endParaRPr sz="1200" dirty="0">
              <a:solidFill>
                <a:srgbClr val="445469"/>
              </a:solidFill>
              <a:latin typeface="微软雅黑" panose="020B0503020204020204" pitchFamily="34" charset="-122"/>
              <a:ea typeface="微软雅黑" panose="020B0503020204020204" pitchFamily="34" charset="-122"/>
              <a:sym typeface="Arial" panose="020B0604020202020204" pitchFamily="34" charset="0"/>
            </a:endParaRPr>
          </a:p>
          <a:p>
            <a:pPr eaLnBrk="1" hangingPunct="1">
              <a:lnSpc>
                <a:spcPct val="120000"/>
              </a:lnSpc>
              <a:spcBef>
                <a:spcPct val="20000"/>
              </a:spcBef>
            </a:pPr>
            <a:r>
              <a:rPr sz="800" i="1" dirty="0">
                <a:solidFill>
                  <a:srgbClr val="445469"/>
                </a:solidFill>
                <a:latin typeface="微软雅黑" panose="020B0503020204020204" pitchFamily="34" charset="-122"/>
                <a:ea typeface="微软雅黑" panose="020B0503020204020204" pitchFamily="34" charset="-122"/>
                <a:sym typeface="Arial" panose="020B0604020202020204" pitchFamily="34" charset="0"/>
              </a:rPr>
              <a:t>Robert C. Martin，世界级软件开发大师，设计模式和敏捷开发先驱，敏捷联盟首任主席，C++ Report 前主编，被后辈程序员尊称为“Bob大叔”。20世纪70年代初成为职业程序员，后创办Object Mentor公司并任总裁。Martin还是一名多产的作家，至今已发表数百篇文章、论文和博客，除本书外，还著有《代码整洁之道》、《敏捷软件开发：原则、模式和实践》、《UML：Java程序员指南》等。</a:t>
            </a:r>
            <a:endParaRPr sz="800" i="1" dirty="0">
              <a:solidFill>
                <a:srgbClr val="445469"/>
              </a:solidFill>
              <a:latin typeface="微软雅黑" panose="020B0503020204020204" pitchFamily="34" charset="-122"/>
              <a:ea typeface="微软雅黑" panose="020B0503020204020204" pitchFamily="34" charset="-122"/>
              <a:sym typeface="Arial" panose="020B0604020202020204" pitchFamily="34" charset="0"/>
            </a:endParaRPr>
          </a:p>
          <a:p>
            <a:pPr eaLnBrk="1" hangingPunct="1">
              <a:lnSpc>
                <a:spcPct val="120000"/>
              </a:lnSpc>
              <a:spcBef>
                <a:spcPct val="20000"/>
              </a:spcBef>
            </a:pPr>
            <a:endParaRPr sz="1200" dirty="0">
              <a:solidFill>
                <a:srgbClr val="445469"/>
              </a:solidFill>
              <a:latin typeface="微软雅黑" panose="020B0503020204020204" pitchFamily="34" charset="-122"/>
              <a:ea typeface="微软雅黑" panose="020B0503020204020204" pitchFamily="34" charset="-122"/>
              <a:sym typeface="Arial" panose="020B0604020202020204" pitchFamily="34" charset="0"/>
            </a:endParaRPr>
          </a:p>
          <a:p>
            <a:pPr eaLnBrk="1" hangingPunct="1">
              <a:lnSpc>
                <a:spcPct val="120000"/>
              </a:lnSpc>
              <a:spcBef>
                <a:spcPct val="20000"/>
              </a:spcBef>
            </a:pPr>
            <a:r>
              <a:rPr sz="1200" dirty="0">
                <a:solidFill>
                  <a:srgbClr val="445469"/>
                </a:solidFill>
                <a:latin typeface="微软雅黑" panose="020B0503020204020204" pitchFamily="34" charset="-122"/>
                <a:ea typeface="微软雅黑" panose="020B0503020204020204" pitchFamily="34" charset="-122"/>
                <a:sym typeface="Arial" panose="020B0604020202020204" pitchFamily="34" charset="0"/>
              </a:rPr>
              <a:t>Bob大叔实在是太牛了，面向对象领域的设计原则几乎被他全部</a:t>
            </a:r>
            <a:r>
              <a:rPr lang="zh-CN" sz="1200" dirty="0">
                <a:solidFill>
                  <a:srgbClr val="445469"/>
                </a:solidFill>
                <a:latin typeface="微软雅黑" panose="020B0503020204020204" pitchFamily="34" charset="-122"/>
                <a:ea typeface="微软雅黑" panose="020B0503020204020204" pitchFamily="34" charset="-122"/>
                <a:sym typeface="Arial" panose="020B0604020202020204" pitchFamily="34" charset="0"/>
              </a:rPr>
              <a:t>总结</a:t>
            </a:r>
            <a:r>
              <a:rPr sz="1200" dirty="0">
                <a:solidFill>
                  <a:srgbClr val="445469"/>
                </a:solidFill>
                <a:latin typeface="微软雅黑" panose="020B0503020204020204" pitchFamily="34" charset="-122"/>
                <a:ea typeface="微软雅黑" panose="020B0503020204020204" pitchFamily="34" charset="-122"/>
                <a:sym typeface="Arial" panose="020B0604020202020204" pitchFamily="34" charset="0"/>
              </a:rPr>
              <a:t>了，加上他在他的畅销书《敏捷软件开发：原则、模式与实践》中详细的将这些原则集中一 一阐述，面向对象领域设计原则的权威非他莫属。</a:t>
            </a:r>
            <a:endParaRPr sz="1200" dirty="0">
              <a:solidFill>
                <a:srgbClr val="445469"/>
              </a:solidFill>
              <a:latin typeface="微软雅黑" panose="020B0503020204020204" pitchFamily="34" charset="-122"/>
              <a:ea typeface="微软雅黑" panose="020B0503020204020204" pitchFamily="34" charset="-122"/>
              <a:sym typeface="Arial" panose="020B0604020202020204" pitchFamily="34" charset="0"/>
            </a:endParaRPr>
          </a:p>
          <a:p>
            <a:pPr eaLnBrk="1" hangingPunct="1">
              <a:lnSpc>
                <a:spcPct val="120000"/>
              </a:lnSpc>
              <a:spcBef>
                <a:spcPct val="20000"/>
              </a:spcBef>
            </a:pPr>
            <a:endParaRPr sz="1200" dirty="0">
              <a:solidFill>
                <a:srgbClr val="445469"/>
              </a:solidFill>
              <a:latin typeface="微软雅黑" panose="020B0503020204020204" pitchFamily="34" charset="-122"/>
              <a:ea typeface="微软雅黑" panose="020B0503020204020204" pitchFamily="34" charset="-122"/>
              <a:sym typeface="Arial" panose="020B0604020202020204" pitchFamily="34" charset="0"/>
            </a:endParaRPr>
          </a:p>
          <a:p>
            <a:pPr eaLnBrk="1" hangingPunct="1">
              <a:lnSpc>
                <a:spcPct val="120000"/>
              </a:lnSpc>
              <a:spcBef>
                <a:spcPct val="20000"/>
              </a:spcBef>
            </a:pPr>
            <a:r>
              <a:rPr sz="1200" dirty="0" err="1">
                <a:solidFill>
                  <a:srgbClr val="FF0000"/>
                </a:solidFill>
                <a:latin typeface="微软雅黑" panose="020B0503020204020204" pitchFamily="34" charset="-122"/>
                <a:ea typeface="微软雅黑" panose="020B0503020204020204" pitchFamily="34" charset="-122"/>
                <a:sym typeface="Arial" panose="020B0604020202020204" pitchFamily="34" charset="0"/>
              </a:rPr>
              <a:t>毫不夸张的说，Bob</a:t>
            </a:r>
            <a:r>
              <a:rPr sz="1200" dirty="0" err="1" smtClean="0">
                <a:solidFill>
                  <a:srgbClr val="FF0000"/>
                </a:solidFill>
                <a:latin typeface="微软雅黑" panose="020B0503020204020204" pitchFamily="34" charset="-122"/>
                <a:ea typeface="微软雅黑" panose="020B0503020204020204" pitchFamily="34" charset="-122"/>
                <a:sym typeface="Arial" panose="020B0604020202020204" pitchFamily="34" charset="0"/>
              </a:rPr>
              <a:t>大叔的威名和在面向对象领域中的地位，</a:t>
            </a:r>
            <a:r>
              <a:rPr sz="1200" dirty="0" err="1">
                <a:solidFill>
                  <a:srgbClr val="FF0000"/>
                </a:solidFill>
                <a:latin typeface="微软雅黑" panose="020B0503020204020204" pitchFamily="34" charset="-122"/>
                <a:ea typeface="微软雅黑" panose="020B0503020204020204" pitchFamily="34" charset="-122"/>
                <a:sym typeface="Arial" panose="020B0604020202020204" pitchFamily="34" charset="0"/>
              </a:rPr>
              <a:t>和设计模式的“四人帮”是不相上下的</a:t>
            </a:r>
            <a:r>
              <a:rPr sz="1200" dirty="0">
                <a:solidFill>
                  <a:srgbClr val="FF0000"/>
                </a:solidFill>
                <a:latin typeface="微软雅黑" panose="020B0503020204020204" pitchFamily="34" charset="-122"/>
                <a:ea typeface="微软雅黑" panose="020B0503020204020204" pitchFamily="34" charset="-122"/>
                <a:sym typeface="Arial" panose="020B0604020202020204" pitchFamily="34" charset="0"/>
              </a:rPr>
              <a:t>。</a:t>
            </a:r>
            <a:endParaRPr sz="1200" dirty="0">
              <a:solidFill>
                <a:srgbClr val="FF0000"/>
              </a:solidFill>
              <a:latin typeface="微软雅黑" panose="020B0503020204020204" pitchFamily="34" charset="-122"/>
              <a:ea typeface="微软雅黑" panose="020B0503020204020204" pitchFamily="34" charset="-122"/>
              <a:sym typeface="Arial" panose="020B0604020202020204" pitchFamily="34" charset="0"/>
            </a:endParaRPr>
          </a:p>
        </p:txBody>
      </p:sp>
      <p:pic>
        <p:nvPicPr>
          <p:cNvPr id="4" name="Picture 3"/>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6629400" y="971787"/>
            <a:ext cx="1229560" cy="1563378"/>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600">
        <p14:gallery dir="l"/>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32"/>
                                        </p:tgtEl>
                                        <p:attrNameLst>
                                          <p:attrName>style.visibility</p:attrName>
                                        </p:attrNameLst>
                                      </p:cBhvr>
                                      <p:to>
                                        <p:strVal val="visible"/>
                                      </p:to>
                                    </p:set>
                                    <p:animEffect transition="in" filter="wipe(left)">
                                      <p:cBhvr>
                                        <p:cTn id="7" dur="500"/>
                                        <p:tgtEl>
                                          <p:spTgt spid="32"/>
                                        </p:tgtEl>
                                      </p:cBhvr>
                                    </p:animEffect>
                                  </p:childTnLst>
                                </p:cTn>
                              </p:par>
                            </p:childTnLst>
                          </p:cTn>
                        </p:par>
                        <p:par>
                          <p:cTn id="8" fill="hold">
                            <p:stCondLst>
                              <p:cond delay="500"/>
                            </p:stCondLst>
                            <p:childTnLst>
                              <p:par>
                                <p:cTn id="9" presetID="42" presetClass="entr" presetSubtype="0" fill="hold" grpId="0" nodeType="afterEffect">
                                  <p:stCondLst>
                                    <p:cond delay="0"/>
                                  </p:stCondLst>
                                  <p:childTnLst>
                                    <p:set>
                                      <p:cBhvr>
                                        <p:cTn id="10" dur="1" fill="hold">
                                          <p:stCondLst>
                                            <p:cond delay="0"/>
                                          </p:stCondLst>
                                        </p:cTn>
                                        <p:tgtEl>
                                          <p:spTgt spid="33"/>
                                        </p:tgtEl>
                                        <p:attrNameLst>
                                          <p:attrName>style.visibility</p:attrName>
                                        </p:attrNameLst>
                                      </p:cBhvr>
                                      <p:to>
                                        <p:strVal val="visible"/>
                                      </p:to>
                                    </p:set>
                                    <p:animEffect transition="in" filter="fade">
                                      <p:cBhvr>
                                        <p:cTn id="11" dur="1000"/>
                                        <p:tgtEl>
                                          <p:spTgt spid="33"/>
                                        </p:tgtEl>
                                      </p:cBhvr>
                                    </p:animEffect>
                                    <p:anim calcmode="lin" valueType="num">
                                      <p:cBhvr>
                                        <p:cTn id="12" dur="1000" fill="hold"/>
                                        <p:tgtEl>
                                          <p:spTgt spid="33"/>
                                        </p:tgtEl>
                                        <p:attrNameLst>
                                          <p:attrName>ppt_x</p:attrName>
                                        </p:attrNameLst>
                                      </p:cBhvr>
                                      <p:tavLst>
                                        <p:tav tm="0">
                                          <p:val>
                                            <p:strVal val="#ppt_x"/>
                                          </p:val>
                                        </p:tav>
                                        <p:tav tm="100000">
                                          <p:val>
                                            <p:strVal val="#ppt_x"/>
                                          </p:val>
                                        </p:tav>
                                      </p:tavLst>
                                    </p:anim>
                                    <p:anim calcmode="lin" valueType="num">
                                      <p:cBhvr>
                                        <p:cTn id="13" dur="1000" fill="hold"/>
                                        <p:tgtEl>
                                          <p:spTgt spid="33"/>
                                        </p:tgtEl>
                                        <p:attrNameLst>
                                          <p:attrName>ppt_y</p:attrName>
                                        </p:attrNameLst>
                                      </p:cBhvr>
                                      <p:tavLst>
                                        <p:tav tm="0">
                                          <p:val>
                                            <p:strVal val="#ppt_y+.1"/>
                                          </p:val>
                                        </p:tav>
                                        <p:tav tm="100000">
                                          <p:val>
                                            <p:strVal val="#ppt_y"/>
                                          </p:val>
                                        </p:tav>
                                      </p:tavLst>
                                    </p:anim>
                                  </p:childTnLst>
                                </p:cTn>
                              </p:par>
                            </p:childTnLst>
                          </p:cTn>
                        </p:par>
                        <p:par>
                          <p:cTn id="14" fill="hold">
                            <p:stCondLst>
                              <p:cond delay="1500"/>
                            </p:stCondLst>
                            <p:childTnLst>
                              <p:par>
                                <p:cTn id="15" presetID="2" presetClass="entr" presetSubtype="4" fill="hold" grpId="0" nodeType="afterEffect">
                                  <p:stCondLst>
                                    <p:cond delay="0"/>
                                  </p:stCondLst>
                                  <p:childTnLst>
                                    <p:set>
                                      <p:cBhvr>
                                        <p:cTn id="16" dur="1" fill="hold">
                                          <p:stCondLst>
                                            <p:cond delay="0"/>
                                          </p:stCondLst>
                                        </p:cTn>
                                        <p:tgtEl>
                                          <p:spTgt spid="54"/>
                                        </p:tgtEl>
                                        <p:attrNameLst>
                                          <p:attrName>style.visibility</p:attrName>
                                        </p:attrNameLst>
                                      </p:cBhvr>
                                      <p:to>
                                        <p:strVal val="visible"/>
                                      </p:to>
                                    </p:set>
                                    <p:anim calcmode="lin" valueType="num">
                                      <p:cBhvr additive="base">
                                        <p:cTn id="17" dur="500" fill="hold"/>
                                        <p:tgtEl>
                                          <p:spTgt spid="54"/>
                                        </p:tgtEl>
                                        <p:attrNameLst>
                                          <p:attrName>ppt_x</p:attrName>
                                        </p:attrNameLst>
                                      </p:cBhvr>
                                      <p:tavLst>
                                        <p:tav tm="0">
                                          <p:val>
                                            <p:strVal val="#ppt_x"/>
                                          </p:val>
                                        </p:tav>
                                        <p:tav tm="100000">
                                          <p:val>
                                            <p:strVal val="#ppt_x"/>
                                          </p:val>
                                        </p:tav>
                                      </p:tavLst>
                                    </p:anim>
                                    <p:anim calcmode="lin" valueType="num">
                                      <p:cBhvr additive="base">
                                        <p:cTn id="18" dur="500" fill="hold"/>
                                        <p:tgtEl>
                                          <p:spTgt spid="54"/>
                                        </p:tgtEl>
                                        <p:attrNameLst>
                                          <p:attrName>ppt_y</p:attrName>
                                        </p:attrNameLst>
                                      </p:cBhvr>
                                      <p:tavLst>
                                        <p:tav tm="0">
                                          <p:val>
                                            <p:strVal val="1+#ppt_h/2"/>
                                          </p:val>
                                        </p:tav>
                                        <p:tav tm="100000">
                                          <p:val>
                                            <p:strVal val="#ppt_y"/>
                                          </p:val>
                                        </p:tav>
                                      </p:tavLst>
                                    </p:anim>
                                  </p:childTnLst>
                                </p:cTn>
                              </p:par>
                            </p:childTnLst>
                          </p:cTn>
                        </p:par>
                        <p:par>
                          <p:cTn id="19" fill="hold">
                            <p:stCondLst>
                              <p:cond delay="2000"/>
                            </p:stCondLst>
                            <p:childTnLst>
                              <p:par>
                                <p:cTn id="20" presetID="6" presetClass="entr" presetSubtype="16" fill="hold" nodeType="afterEffect">
                                  <p:stCondLst>
                                    <p:cond delay="0"/>
                                  </p:stCondLst>
                                  <p:childTnLst>
                                    <p:set>
                                      <p:cBhvr>
                                        <p:cTn id="21" dur="1" fill="hold">
                                          <p:stCondLst>
                                            <p:cond delay="0"/>
                                          </p:stCondLst>
                                        </p:cTn>
                                        <p:tgtEl>
                                          <p:spTgt spid="4"/>
                                        </p:tgtEl>
                                        <p:attrNameLst>
                                          <p:attrName>style.visibility</p:attrName>
                                        </p:attrNameLst>
                                      </p:cBhvr>
                                      <p:to>
                                        <p:strVal val="visible"/>
                                      </p:to>
                                    </p:set>
                                    <p:animEffect transition="in" filter="circle(in)">
                                      <p:cBhvr>
                                        <p:cTn id="22" dur="20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2" grpId="0" animBg="1"/>
      <p:bldP spid="33" grpId="0"/>
      <p:bldP spid="54"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descr="SOLIDDesignPrinciple"/>
          <p:cNvPicPr>
            <a:picLocks noChangeAspect="1"/>
          </p:cNvPicPr>
          <p:nvPr/>
        </p:nvPicPr>
        <p:blipFill>
          <a:blip r:embed="rId1"/>
          <a:srcRect l="11949" r="6437"/>
          <a:stretch>
            <a:fillRect/>
          </a:stretch>
        </p:blipFill>
        <p:spPr>
          <a:xfrm>
            <a:off x="4785360" y="2473325"/>
            <a:ext cx="3818890" cy="2301875"/>
          </a:xfrm>
          <a:prstGeom prst="rect">
            <a:avLst/>
          </a:prstGeom>
        </p:spPr>
      </p:pic>
      <p:sp>
        <p:nvSpPr>
          <p:cNvPr id="32" name="矩形 31"/>
          <p:cNvSpPr/>
          <p:nvPr/>
        </p:nvSpPr>
        <p:spPr bwMode="auto">
          <a:xfrm>
            <a:off x="578557" y="389336"/>
            <a:ext cx="324672" cy="599032"/>
          </a:xfrm>
          <a:prstGeom prst="rect">
            <a:avLst/>
          </a:prstGeom>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91440" tIns="45720" rIns="91440" bIns="45720" numCol="1" rtlCol="0" anchor="t" anchorCtr="0" compatLnSpc="1"/>
          <a:lstStyle/>
          <a:p>
            <a:pPr marL="0" marR="0" indent="0" algn="l" defTabSz="914400" rtl="0" eaLnBrk="1" fontAlgn="base" latinLnBrk="0" hangingPunct="1">
              <a:lnSpc>
                <a:spcPct val="100000"/>
              </a:lnSpc>
              <a:spcBef>
                <a:spcPct val="0"/>
              </a:spcBef>
              <a:spcAft>
                <a:spcPct val="0"/>
              </a:spcAft>
              <a:buClrTx/>
              <a:buSzTx/>
              <a:buFontTx/>
              <a:buNone/>
            </a:pPr>
            <a:endParaRPr kumimoji="0" lang="zh-CN" altLang="en-US" sz="1800" b="1" i="0" u="none" strike="noStrike" cap="none" normalizeH="0" baseline="0" smtClean="0">
              <a:ln>
                <a:noFill/>
              </a:ln>
              <a:solidFill>
                <a:schemeClr val="tx1"/>
              </a:solidFill>
              <a:effectLst/>
              <a:latin typeface="Arial" panose="020B0604020202020204" pitchFamily="34" charset="0"/>
              <a:ea typeface="微软雅黑" panose="020B0503020204020204" pitchFamily="34" charset="-122"/>
            </a:endParaRPr>
          </a:p>
        </p:txBody>
      </p:sp>
      <p:sp>
        <p:nvSpPr>
          <p:cNvPr id="33" name="矩形 32"/>
          <p:cNvSpPr/>
          <p:nvPr/>
        </p:nvSpPr>
        <p:spPr>
          <a:xfrm>
            <a:off x="903229" y="477255"/>
            <a:ext cx="4798429" cy="423193"/>
          </a:xfrm>
          <a:prstGeom prst="rect">
            <a:avLst/>
          </a:prstGeom>
        </p:spPr>
        <p:txBody>
          <a:bodyPr wrap="none" lIns="68580" tIns="34290" rIns="68580" bIns="34290">
            <a:spAutoFit/>
          </a:bodyPr>
          <a:lstStyle/>
          <a:p>
            <a:r>
              <a:rPr lang="en-US" sz="2300" dirty="0">
                <a:solidFill>
                  <a:schemeClr val="accent1"/>
                </a:solidFill>
                <a:latin typeface="Agency FB" panose="020B0503020202020204" pitchFamily="34" charset="0"/>
              </a:rPr>
              <a:t>SOLID </a:t>
            </a:r>
            <a:r>
              <a:rPr lang="zh-CN" altLang="en-US" sz="2300" dirty="0" smtClean="0">
                <a:solidFill>
                  <a:schemeClr val="accent1"/>
                </a:solidFill>
                <a:latin typeface="Agency FB" panose="020B0503020202020204" pitchFamily="34" charset="0"/>
              </a:rPr>
              <a:t>设计原则 </a:t>
            </a:r>
            <a:r>
              <a:rPr lang="en-US" altLang="zh-CN" sz="2300" dirty="0" smtClean="0">
                <a:solidFill>
                  <a:schemeClr val="accent1"/>
                </a:solidFill>
                <a:latin typeface="Agency FB" panose="020B0503020202020204" pitchFamily="34" charset="0"/>
              </a:rPr>
              <a:t>/ </a:t>
            </a:r>
            <a:r>
              <a:rPr lang="en-US" sz="2300" dirty="0" smtClean="0">
                <a:solidFill>
                  <a:schemeClr val="accent1"/>
                </a:solidFill>
                <a:latin typeface="Agency FB" panose="020B0503020202020204" pitchFamily="34" charset="0"/>
              </a:rPr>
              <a:t>Design </a:t>
            </a:r>
            <a:r>
              <a:rPr lang="en-US" sz="2300" dirty="0">
                <a:solidFill>
                  <a:schemeClr val="accent1"/>
                </a:solidFill>
                <a:latin typeface="Agency FB" panose="020B0503020202020204" pitchFamily="34" charset="0"/>
              </a:rPr>
              <a:t>Principle </a:t>
            </a:r>
            <a:endParaRPr lang="zh-CN" altLang="en-US" sz="2300" dirty="0">
              <a:solidFill>
                <a:schemeClr val="accent1"/>
              </a:solidFill>
              <a:latin typeface="Agency FB" panose="020B0503020202020204" pitchFamily="34" charset="0"/>
            </a:endParaRPr>
          </a:p>
        </p:txBody>
      </p:sp>
      <p:sp>
        <p:nvSpPr>
          <p:cNvPr id="39" name="Rectangle 8"/>
          <p:cNvSpPr>
            <a:spLocks noChangeArrowheads="1"/>
          </p:cNvSpPr>
          <p:nvPr/>
        </p:nvSpPr>
        <p:spPr bwMode="auto">
          <a:xfrm>
            <a:off x="672465" y="1334135"/>
            <a:ext cx="3817620" cy="633730"/>
          </a:xfrm>
          <a:prstGeom prst="rect">
            <a:avLst/>
          </a:prstGeom>
          <a:solidFill>
            <a:srgbClr val="484849">
              <a:lumMod val="20000"/>
              <a:lumOff val="80000"/>
            </a:srgbClr>
          </a:solidFill>
          <a:ln>
            <a:noFill/>
          </a:ln>
        </p:spPr>
        <p:txBody>
          <a:bodyPr vert="horz" wrap="square" lIns="68571" tIns="34285" rIns="68571" bIns="34285"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ysClr val="windowText" lastClr="000000"/>
              </a:solidFill>
              <a:effectLst/>
              <a:uLnTx/>
              <a:uFillTx/>
            </a:endParaRPr>
          </a:p>
        </p:txBody>
      </p:sp>
      <p:sp>
        <p:nvSpPr>
          <p:cNvPr id="40" name="TextBox 39"/>
          <p:cNvSpPr txBox="1"/>
          <p:nvPr/>
        </p:nvSpPr>
        <p:spPr>
          <a:xfrm>
            <a:off x="733821" y="1124744"/>
            <a:ext cx="1565910" cy="344170"/>
          </a:xfrm>
          <a:prstGeom prst="rect">
            <a:avLst/>
          </a:prstGeom>
          <a:noFill/>
        </p:spPr>
        <p:txBody>
          <a:bodyPr wrap="none" lIns="68571" tIns="34285" rIns="68571" bIns="34285" rtlCol="0">
            <a:spAutoFit/>
          </a:bodyPr>
          <a:lstStyle/>
          <a:p>
            <a:pPr marL="0" marR="0" lvl="0" indent="0" algn="l" defTabSz="914400" eaLnBrk="1" fontAlgn="auto" latinLnBrk="0" hangingPunct="1">
              <a:lnSpc>
                <a:spcPct val="100000"/>
              </a:lnSpc>
              <a:spcBef>
                <a:spcPts val="0"/>
              </a:spcBef>
              <a:spcAft>
                <a:spcPts val="0"/>
              </a:spcAft>
              <a:buClrTx/>
              <a:buSzTx/>
              <a:buFontTx/>
              <a:buNone/>
              <a:defRPr/>
            </a:pPr>
            <a:r>
              <a:rPr kumimoji="0" lang="zh-CN" altLang="en-US" sz="1800" b="1" i="0" u="none" strike="noStrike" kern="0" cap="none" spc="0" normalizeH="0" baseline="0" noProof="0" dirty="0" smtClean="0">
                <a:ln>
                  <a:noFill/>
                </a:ln>
                <a:solidFill>
                  <a:schemeClr val="accent3">
                    <a:lumMod val="50000"/>
                  </a:schemeClr>
                </a:solidFill>
                <a:effectLst/>
                <a:uLnTx/>
                <a:uFillTx/>
                <a:latin typeface="微软雅黑" panose="020B0503020204020204" pitchFamily="34" charset="-122"/>
                <a:ea typeface="微软雅黑" panose="020B0503020204020204" pitchFamily="34" charset="-122"/>
              </a:rPr>
              <a:t>单一职责 </a:t>
            </a:r>
            <a:r>
              <a:rPr kumimoji="0" lang="en-US" altLang="zh-CN" sz="1800" b="1" i="0" u="none" strike="noStrike" kern="0" cap="none" spc="0" normalizeH="0" baseline="0" noProof="0" dirty="0" smtClean="0">
                <a:ln>
                  <a:noFill/>
                </a:ln>
                <a:solidFill>
                  <a:schemeClr val="accent3">
                    <a:lumMod val="50000"/>
                  </a:schemeClr>
                </a:solidFill>
                <a:effectLst/>
                <a:uLnTx/>
                <a:uFillTx/>
                <a:latin typeface="微软雅黑" panose="020B0503020204020204" pitchFamily="34" charset="-122"/>
                <a:ea typeface="微软雅黑" panose="020B0503020204020204" pitchFamily="34" charset="-122"/>
              </a:rPr>
              <a:t>SRP</a:t>
            </a:r>
            <a:endParaRPr kumimoji="0" lang="en-US" altLang="zh-CN" sz="1800" b="1" i="0" u="none" strike="noStrike" kern="0" cap="none" spc="0" normalizeH="0" baseline="0" noProof="0" dirty="0" smtClean="0">
              <a:ln>
                <a:noFill/>
              </a:ln>
              <a:solidFill>
                <a:schemeClr val="accent3">
                  <a:lumMod val="50000"/>
                </a:schemeClr>
              </a:solidFill>
              <a:effectLst/>
              <a:uLnTx/>
              <a:uFillTx/>
              <a:latin typeface="微软雅黑" panose="020B0503020204020204" pitchFamily="34" charset="-122"/>
              <a:ea typeface="微软雅黑" panose="020B0503020204020204" pitchFamily="34" charset="-122"/>
            </a:endParaRPr>
          </a:p>
        </p:txBody>
      </p:sp>
      <p:sp>
        <p:nvSpPr>
          <p:cNvPr id="43" name="TextBox 42"/>
          <p:cNvSpPr txBox="1"/>
          <p:nvPr/>
        </p:nvSpPr>
        <p:spPr>
          <a:xfrm>
            <a:off x="734060" y="1501775"/>
            <a:ext cx="3695065" cy="374650"/>
          </a:xfrm>
          <a:prstGeom prst="rect">
            <a:avLst/>
          </a:prstGeom>
          <a:noFill/>
        </p:spPr>
        <p:txBody>
          <a:bodyPr wrap="square" lIns="68571" tIns="34285" rIns="68571" bIns="34285" rtlCol="0">
            <a:spAutoFit/>
          </a:bodyPr>
          <a:lstStyle/>
          <a:p>
            <a:pPr marL="0" marR="0" lvl="0" indent="0" algn="l" defTabSz="914400" eaLnBrk="1" fontAlgn="auto" latinLnBrk="0" hangingPunct="1">
              <a:lnSpc>
                <a:spcPct val="100000"/>
              </a:lnSpc>
              <a:spcBef>
                <a:spcPts val="0"/>
              </a:spcBef>
              <a:spcAft>
                <a:spcPts val="0"/>
              </a:spcAft>
              <a:buClrTx/>
              <a:buSzTx/>
              <a:buFontTx/>
              <a:buNone/>
              <a:defRPr/>
            </a:pPr>
            <a:r>
              <a:rPr kumimoji="0" lang="zh-CN" altLang="en-US" sz="1000" b="0" i="0" u="none" strike="noStrike" kern="0" cap="none" spc="0" normalizeH="0" baseline="0" noProof="0" dirty="0">
                <a:ln>
                  <a:noFill/>
                </a:ln>
                <a:solidFill>
                  <a:srgbClr val="484849"/>
                </a:solidFill>
                <a:effectLst/>
                <a:uLnTx/>
                <a:uFillTx/>
                <a:latin typeface="微软雅黑" panose="020B0503020204020204" pitchFamily="34" charset="-122"/>
                <a:ea typeface="微软雅黑" panose="020B0503020204020204" pitchFamily="34" charset="-122"/>
              </a:rPr>
              <a:t>一个类有且仅有一个职责；当这个类需要承当其他类型的责任的时候，就需要分解这个类。</a:t>
            </a:r>
            <a:endParaRPr kumimoji="0" lang="zh-CN" altLang="en-US" sz="1000" b="0" i="0" u="none" strike="noStrike" kern="0" cap="none" spc="0" normalizeH="0" baseline="0" noProof="0" dirty="0">
              <a:ln>
                <a:noFill/>
              </a:ln>
              <a:solidFill>
                <a:srgbClr val="484849"/>
              </a:solidFill>
              <a:effectLst/>
              <a:uLnTx/>
              <a:uFillTx/>
              <a:latin typeface="微软雅黑" panose="020B0503020204020204" pitchFamily="34" charset="-122"/>
              <a:ea typeface="微软雅黑" panose="020B0503020204020204" pitchFamily="34" charset="-122"/>
            </a:endParaRPr>
          </a:p>
        </p:txBody>
      </p:sp>
      <p:sp>
        <p:nvSpPr>
          <p:cNvPr id="14" name="Rectangle 8"/>
          <p:cNvSpPr>
            <a:spLocks noChangeArrowheads="1"/>
          </p:cNvSpPr>
          <p:nvPr/>
        </p:nvSpPr>
        <p:spPr bwMode="auto">
          <a:xfrm>
            <a:off x="672465" y="2279650"/>
            <a:ext cx="3817620" cy="633730"/>
          </a:xfrm>
          <a:prstGeom prst="rect">
            <a:avLst/>
          </a:prstGeom>
          <a:solidFill>
            <a:srgbClr val="484849">
              <a:lumMod val="20000"/>
              <a:lumOff val="80000"/>
            </a:srgbClr>
          </a:solidFill>
          <a:ln>
            <a:noFill/>
          </a:ln>
        </p:spPr>
        <p:txBody>
          <a:bodyPr vert="horz" wrap="square" lIns="68571" tIns="34285" rIns="68571" bIns="34285"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ysClr val="windowText" lastClr="000000"/>
              </a:solidFill>
              <a:effectLst/>
              <a:uLnTx/>
              <a:uFillTx/>
            </a:endParaRPr>
          </a:p>
        </p:txBody>
      </p:sp>
      <p:sp>
        <p:nvSpPr>
          <p:cNvPr id="15" name="TextBox 39"/>
          <p:cNvSpPr txBox="1"/>
          <p:nvPr/>
        </p:nvSpPr>
        <p:spPr>
          <a:xfrm>
            <a:off x="733821" y="2070259"/>
            <a:ext cx="1717675" cy="344170"/>
          </a:xfrm>
          <a:prstGeom prst="rect">
            <a:avLst/>
          </a:prstGeom>
          <a:noFill/>
        </p:spPr>
        <p:txBody>
          <a:bodyPr wrap="none" lIns="68571" tIns="34285" rIns="68571" bIns="34285" rtlCol="0">
            <a:spAutoFit/>
          </a:bodyPr>
          <a:lstStyle/>
          <a:p>
            <a:pPr marL="0" marR="0" lvl="0" indent="0" algn="l" defTabSz="914400" eaLnBrk="1" fontAlgn="auto" latinLnBrk="0" hangingPunct="1">
              <a:lnSpc>
                <a:spcPct val="100000"/>
              </a:lnSpc>
              <a:spcBef>
                <a:spcPts val="0"/>
              </a:spcBef>
              <a:spcAft>
                <a:spcPts val="0"/>
              </a:spcAft>
              <a:buClrTx/>
              <a:buSzTx/>
              <a:buFontTx/>
              <a:buNone/>
              <a:defRPr/>
            </a:pPr>
            <a:r>
              <a:rPr kumimoji="0" lang="zh-CN" altLang="en-US" sz="1800" b="1" i="0" u="none" strike="noStrike" kern="0" cap="none" spc="0" normalizeH="0" baseline="0" noProof="0" dirty="0" smtClean="0">
                <a:ln>
                  <a:noFill/>
                </a:ln>
                <a:solidFill>
                  <a:schemeClr val="accent3">
                    <a:lumMod val="50000"/>
                  </a:schemeClr>
                </a:solidFill>
                <a:effectLst/>
                <a:uLnTx/>
                <a:uFillTx/>
                <a:latin typeface="微软雅黑" panose="020B0503020204020204" pitchFamily="34" charset="-122"/>
                <a:ea typeface="微软雅黑" panose="020B0503020204020204" pitchFamily="34" charset="-122"/>
              </a:rPr>
              <a:t>开放</a:t>
            </a:r>
            <a:r>
              <a:rPr kumimoji="0" lang="en-US" altLang="zh-CN" sz="1800" b="1" i="0" u="none" strike="noStrike" kern="0" cap="none" spc="0" normalizeH="0" baseline="0" noProof="0" dirty="0" smtClean="0">
                <a:ln>
                  <a:noFill/>
                </a:ln>
                <a:solidFill>
                  <a:schemeClr val="accent3">
                    <a:lumMod val="50000"/>
                  </a:schemeClr>
                </a:solidFill>
                <a:effectLst/>
                <a:uLnTx/>
                <a:uFillTx/>
                <a:latin typeface="微软雅黑" panose="020B0503020204020204" pitchFamily="34" charset="-122"/>
                <a:ea typeface="微软雅黑" panose="020B0503020204020204" pitchFamily="34" charset="-122"/>
              </a:rPr>
              <a:t>/</a:t>
            </a:r>
            <a:r>
              <a:rPr kumimoji="0" lang="zh-CN" altLang="en-US" sz="1800" b="1" i="0" u="none" strike="noStrike" kern="0" cap="none" spc="0" normalizeH="0" baseline="0" noProof="0" dirty="0" smtClean="0">
                <a:ln>
                  <a:noFill/>
                </a:ln>
                <a:solidFill>
                  <a:schemeClr val="accent3">
                    <a:lumMod val="50000"/>
                  </a:schemeClr>
                </a:solidFill>
                <a:effectLst/>
                <a:uLnTx/>
                <a:uFillTx/>
                <a:latin typeface="微软雅黑" panose="020B0503020204020204" pitchFamily="34" charset="-122"/>
                <a:ea typeface="微软雅黑" panose="020B0503020204020204" pitchFamily="34" charset="-122"/>
              </a:rPr>
              <a:t>闭合 </a:t>
            </a:r>
            <a:r>
              <a:rPr kumimoji="0" lang="en-US" altLang="zh-CN" sz="1800" b="1" i="0" u="none" strike="noStrike" kern="0" cap="none" spc="0" normalizeH="0" baseline="0" noProof="0" dirty="0" smtClean="0">
                <a:ln>
                  <a:noFill/>
                </a:ln>
                <a:solidFill>
                  <a:schemeClr val="accent3">
                    <a:lumMod val="50000"/>
                  </a:schemeClr>
                </a:solidFill>
                <a:effectLst/>
                <a:uLnTx/>
                <a:uFillTx/>
                <a:latin typeface="微软雅黑" panose="020B0503020204020204" pitchFamily="34" charset="-122"/>
                <a:ea typeface="微软雅黑" panose="020B0503020204020204" pitchFamily="34" charset="-122"/>
              </a:rPr>
              <a:t>OCP</a:t>
            </a:r>
            <a:endParaRPr kumimoji="0" lang="en-US" altLang="zh-CN" sz="1800" b="1" i="0" u="none" strike="noStrike" kern="0" cap="none" spc="0" normalizeH="0" baseline="0" noProof="0" dirty="0" smtClean="0">
              <a:ln>
                <a:noFill/>
              </a:ln>
              <a:solidFill>
                <a:schemeClr val="accent3">
                  <a:lumMod val="50000"/>
                </a:schemeClr>
              </a:solidFill>
              <a:effectLst/>
              <a:uLnTx/>
              <a:uFillTx/>
              <a:latin typeface="微软雅黑" panose="020B0503020204020204" pitchFamily="34" charset="-122"/>
              <a:ea typeface="微软雅黑" panose="020B0503020204020204" pitchFamily="34" charset="-122"/>
            </a:endParaRPr>
          </a:p>
        </p:txBody>
      </p:sp>
      <p:sp>
        <p:nvSpPr>
          <p:cNvPr id="16" name="TextBox 42"/>
          <p:cNvSpPr txBox="1"/>
          <p:nvPr/>
        </p:nvSpPr>
        <p:spPr>
          <a:xfrm>
            <a:off x="734060" y="2447290"/>
            <a:ext cx="3695065" cy="374650"/>
          </a:xfrm>
          <a:prstGeom prst="rect">
            <a:avLst/>
          </a:prstGeom>
          <a:noFill/>
        </p:spPr>
        <p:txBody>
          <a:bodyPr wrap="square" lIns="68571" tIns="34285" rIns="68571" bIns="34285" rtlCol="0">
            <a:spAutoFit/>
          </a:bodyPr>
          <a:lstStyle/>
          <a:p>
            <a:pPr marL="0" marR="0" lvl="0" indent="0" algn="l" defTabSz="914400" eaLnBrk="1" fontAlgn="auto" latinLnBrk="0" hangingPunct="1">
              <a:lnSpc>
                <a:spcPct val="100000"/>
              </a:lnSpc>
              <a:spcBef>
                <a:spcPts val="0"/>
              </a:spcBef>
              <a:spcAft>
                <a:spcPts val="0"/>
              </a:spcAft>
              <a:buClrTx/>
              <a:buSzTx/>
              <a:buFontTx/>
              <a:buNone/>
              <a:defRPr/>
            </a:pPr>
            <a:r>
              <a:rPr kumimoji="0" lang="zh-CN" altLang="en-US" sz="1000" b="0" i="0" u="none" strike="noStrike" kern="0" cap="none" spc="0" normalizeH="0" baseline="0" noProof="0" dirty="0">
                <a:ln>
                  <a:noFill/>
                </a:ln>
                <a:solidFill>
                  <a:srgbClr val="484849"/>
                </a:solidFill>
                <a:effectLst/>
                <a:uLnTx/>
                <a:uFillTx/>
                <a:latin typeface="微软雅黑" panose="020B0503020204020204" pitchFamily="34" charset="-122"/>
                <a:ea typeface="微软雅黑" panose="020B0503020204020204" pitchFamily="34" charset="-122"/>
              </a:rPr>
              <a:t>对扩展是开放的，而对修改是封闭的；向系统中增加功能时应该只是添加新代码，而应该尽量少的修改原代码。</a:t>
            </a:r>
            <a:endParaRPr kumimoji="0" lang="zh-CN" altLang="en-US" sz="1000" b="0" i="0" u="none" strike="noStrike" kern="0" cap="none" spc="0" normalizeH="0" baseline="0" noProof="0" dirty="0">
              <a:ln>
                <a:noFill/>
              </a:ln>
              <a:solidFill>
                <a:srgbClr val="484849"/>
              </a:solidFill>
              <a:effectLst/>
              <a:uLnTx/>
              <a:uFillTx/>
              <a:latin typeface="微软雅黑" panose="020B0503020204020204" pitchFamily="34" charset="-122"/>
              <a:ea typeface="微软雅黑" panose="020B0503020204020204" pitchFamily="34" charset="-122"/>
            </a:endParaRPr>
          </a:p>
        </p:txBody>
      </p:sp>
      <p:sp>
        <p:nvSpPr>
          <p:cNvPr id="17" name="Rectangle 8"/>
          <p:cNvSpPr>
            <a:spLocks noChangeArrowheads="1"/>
          </p:cNvSpPr>
          <p:nvPr/>
        </p:nvSpPr>
        <p:spPr bwMode="auto">
          <a:xfrm>
            <a:off x="687070" y="3195955"/>
            <a:ext cx="3817620" cy="633730"/>
          </a:xfrm>
          <a:prstGeom prst="rect">
            <a:avLst/>
          </a:prstGeom>
          <a:solidFill>
            <a:srgbClr val="484849">
              <a:lumMod val="20000"/>
              <a:lumOff val="80000"/>
            </a:srgbClr>
          </a:solidFill>
          <a:ln>
            <a:noFill/>
          </a:ln>
        </p:spPr>
        <p:txBody>
          <a:bodyPr vert="horz" wrap="square" lIns="68571" tIns="34285" rIns="68571" bIns="34285"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ysClr val="windowText" lastClr="000000"/>
              </a:solidFill>
              <a:effectLst/>
              <a:uLnTx/>
              <a:uFillTx/>
            </a:endParaRPr>
          </a:p>
        </p:txBody>
      </p:sp>
      <p:sp>
        <p:nvSpPr>
          <p:cNvPr id="46" name="TextBox 39"/>
          <p:cNvSpPr txBox="1"/>
          <p:nvPr/>
        </p:nvSpPr>
        <p:spPr>
          <a:xfrm>
            <a:off x="748426" y="2986564"/>
            <a:ext cx="1531620" cy="344170"/>
          </a:xfrm>
          <a:prstGeom prst="rect">
            <a:avLst/>
          </a:prstGeom>
          <a:noFill/>
        </p:spPr>
        <p:txBody>
          <a:bodyPr wrap="none" lIns="68571" tIns="34285" rIns="68571" bIns="34285" rtlCol="0">
            <a:spAutoFit/>
          </a:bodyPr>
          <a:lstStyle/>
          <a:p>
            <a:pPr marL="0" marR="0" lvl="0" indent="0" algn="l" defTabSz="914400" eaLnBrk="1" fontAlgn="auto" latinLnBrk="0" hangingPunct="1">
              <a:lnSpc>
                <a:spcPct val="100000"/>
              </a:lnSpc>
              <a:spcBef>
                <a:spcPts val="0"/>
              </a:spcBef>
              <a:spcAft>
                <a:spcPts val="0"/>
              </a:spcAft>
              <a:buClrTx/>
              <a:buSzTx/>
              <a:buFontTx/>
              <a:buNone/>
              <a:defRPr/>
            </a:pPr>
            <a:r>
              <a:rPr kumimoji="0" lang="zh-CN" altLang="en-US" sz="1800" b="1" i="0" u="none" strike="noStrike" kern="0" cap="none" spc="0" normalizeH="0" baseline="0" noProof="0" dirty="0">
                <a:ln>
                  <a:noFill/>
                </a:ln>
                <a:solidFill>
                  <a:schemeClr val="accent3">
                    <a:lumMod val="50000"/>
                  </a:schemeClr>
                </a:solidFill>
                <a:effectLst/>
                <a:uLnTx/>
                <a:uFillTx/>
                <a:latin typeface="微软雅黑" panose="020B0503020204020204" pitchFamily="34" charset="-122"/>
                <a:ea typeface="微软雅黑" panose="020B0503020204020204" pitchFamily="34" charset="-122"/>
              </a:rPr>
              <a:t>里氏替换 </a:t>
            </a:r>
            <a:r>
              <a:rPr kumimoji="0" lang="en-US" altLang="zh-CN" sz="1800" b="1" i="0" u="none" strike="noStrike" kern="0" cap="none" spc="0" normalizeH="0" baseline="0" noProof="0" dirty="0">
                <a:ln>
                  <a:noFill/>
                </a:ln>
                <a:solidFill>
                  <a:schemeClr val="accent3">
                    <a:lumMod val="50000"/>
                  </a:schemeClr>
                </a:solidFill>
                <a:effectLst/>
                <a:uLnTx/>
                <a:uFillTx/>
                <a:latin typeface="微软雅黑" panose="020B0503020204020204" pitchFamily="34" charset="-122"/>
                <a:ea typeface="微软雅黑" panose="020B0503020204020204" pitchFamily="34" charset="-122"/>
              </a:rPr>
              <a:t>LSP</a:t>
            </a:r>
            <a:endParaRPr kumimoji="0" lang="en-US" altLang="zh-CN" sz="1800" b="1" i="0" u="none" strike="noStrike" kern="0" cap="none" spc="0" normalizeH="0" baseline="0" noProof="0" dirty="0">
              <a:ln>
                <a:noFill/>
              </a:ln>
              <a:solidFill>
                <a:schemeClr val="accent3">
                  <a:lumMod val="50000"/>
                </a:schemeClr>
              </a:solidFill>
              <a:effectLst/>
              <a:uLnTx/>
              <a:uFillTx/>
              <a:latin typeface="微软雅黑" panose="020B0503020204020204" pitchFamily="34" charset="-122"/>
              <a:ea typeface="微软雅黑" panose="020B0503020204020204" pitchFamily="34" charset="-122"/>
            </a:endParaRPr>
          </a:p>
        </p:txBody>
      </p:sp>
      <p:sp>
        <p:nvSpPr>
          <p:cNvPr id="47" name="TextBox 42"/>
          <p:cNvSpPr txBox="1"/>
          <p:nvPr/>
        </p:nvSpPr>
        <p:spPr>
          <a:xfrm>
            <a:off x="748665" y="3363595"/>
            <a:ext cx="3695065" cy="482600"/>
          </a:xfrm>
          <a:prstGeom prst="rect">
            <a:avLst/>
          </a:prstGeom>
          <a:noFill/>
        </p:spPr>
        <p:txBody>
          <a:bodyPr wrap="square" lIns="68571" tIns="34285" rIns="68571" bIns="34285" rtlCol="0">
            <a:spAutoFit/>
          </a:bodyPr>
          <a:lstStyle/>
          <a:p>
            <a:pPr marL="0" marR="0" lvl="0" indent="0" algn="l" defTabSz="914400" eaLnBrk="1" fontAlgn="auto" latinLnBrk="0" hangingPunct="1">
              <a:lnSpc>
                <a:spcPct val="100000"/>
              </a:lnSpc>
              <a:spcBef>
                <a:spcPts val="0"/>
              </a:spcBef>
              <a:spcAft>
                <a:spcPts val="0"/>
              </a:spcAft>
              <a:buClrTx/>
              <a:buSzTx/>
              <a:buFontTx/>
              <a:buNone/>
              <a:defRPr/>
            </a:pPr>
            <a:r>
              <a:rPr kumimoji="0" lang="zh-CN" altLang="en-US" sz="900" b="0" i="0" u="none" strike="noStrike" kern="0" cap="none" spc="0" normalizeH="0" baseline="0" noProof="0" dirty="0">
                <a:ln>
                  <a:noFill/>
                </a:ln>
                <a:solidFill>
                  <a:srgbClr val="484849"/>
                </a:solidFill>
                <a:effectLst/>
                <a:uLnTx/>
                <a:uFillTx/>
                <a:latin typeface="微软雅黑" panose="020B0503020204020204" pitchFamily="34" charset="-122"/>
                <a:ea typeface="微软雅黑" panose="020B0503020204020204" pitchFamily="34" charset="-122"/>
              </a:rPr>
              <a:t>任何基类可以出现的地方，子类一定可以出现。 LSP是继承复用的基石，只有当衍生类可以替换掉基类，软件单位的功能不受到影响时，基类才能真正被复用，而衍生类也能够在基类的基础上增加新的行为。</a:t>
            </a:r>
            <a:endParaRPr kumimoji="0" lang="zh-CN" altLang="en-US" sz="900" b="0" i="0" u="none" strike="noStrike" kern="0" cap="none" spc="0" normalizeH="0" baseline="0" noProof="0" dirty="0">
              <a:ln>
                <a:noFill/>
              </a:ln>
              <a:solidFill>
                <a:srgbClr val="484849"/>
              </a:solidFill>
              <a:effectLst/>
              <a:uLnTx/>
              <a:uFillTx/>
              <a:latin typeface="微软雅黑" panose="020B0503020204020204" pitchFamily="34" charset="-122"/>
              <a:ea typeface="微软雅黑" panose="020B0503020204020204" pitchFamily="34" charset="-122"/>
            </a:endParaRPr>
          </a:p>
        </p:txBody>
      </p:sp>
      <p:sp>
        <p:nvSpPr>
          <p:cNvPr id="48" name="Rectangle 8"/>
          <p:cNvSpPr>
            <a:spLocks noChangeArrowheads="1"/>
          </p:cNvSpPr>
          <p:nvPr/>
        </p:nvSpPr>
        <p:spPr bwMode="auto">
          <a:xfrm>
            <a:off x="687070" y="4141470"/>
            <a:ext cx="3817620" cy="633730"/>
          </a:xfrm>
          <a:prstGeom prst="rect">
            <a:avLst/>
          </a:prstGeom>
          <a:solidFill>
            <a:srgbClr val="484849">
              <a:lumMod val="20000"/>
              <a:lumOff val="80000"/>
            </a:srgbClr>
          </a:solidFill>
          <a:ln>
            <a:noFill/>
          </a:ln>
        </p:spPr>
        <p:txBody>
          <a:bodyPr vert="horz" wrap="square" lIns="68571" tIns="34285" rIns="68571" bIns="34285"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ysClr val="windowText" lastClr="000000"/>
              </a:solidFill>
              <a:effectLst/>
              <a:uLnTx/>
              <a:uFillTx/>
            </a:endParaRPr>
          </a:p>
        </p:txBody>
      </p:sp>
      <p:sp>
        <p:nvSpPr>
          <p:cNvPr id="49" name="TextBox 39"/>
          <p:cNvSpPr txBox="1"/>
          <p:nvPr/>
        </p:nvSpPr>
        <p:spPr>
          <a:xfrm>
            <a:off x="748426" y="3932079"/>
            <a:ext cx="1483360" cy="344170"/>
          </a:xfrm>
          <a:prstGeom prst="rect">
            <a:avLst/>
          </a:prstGeom>
          <a:noFill/>
        </p:spPr>
        <p:txBody>
          <a:bodyPr wrap="none" lIns="68571" tIns="34285" rIns="68571" bIns="34285" rtlCol="0">
            <a:spAutoFit/>
          </a:bodyPr>
          <a:lstStyle/>
          <a:p>
            <a:pPr marL="0" marR="0" lvl="0" indent="0" algn="l" defTabSz="914400" eaLnBrk="1" fontAlgn="auto" latinLnBrk="0" hangingPunct="1">
              <a:lnSpc>
                <a:spcPct val="100000"/>
              </a:lnSpc>
              <a:spcBef>
                <a:spcPts val="0"/>
              </a:spcBef>
              <a:spcAft>
                <a:spcPts val="0"/>
              </a:spcAft>
              <a:buClrTx/>
              <a:buSzTx/>
              <a:buFontTx/>
              <a:buNone/>
              <a:defRPr/>
            </a:pPr>
            <a:r>
              <a:rPr kumimoji="0" lang="zh-CN" altLang="en-US" sz="1800" b="1" i="0" u="none" strike="noStrike" kern="0" cap="none" spc="0" normalizeH="0" baseline="0" noProof="0" dirty="0">
                <a:ln>
                  <a:noFill/>
                </a:ln>
                <a:solidFill>
                  <a:schemeClr val="accent3">
                    <a:lumMod val="50000"/>
                  </a:schemeClr>
                </a:solidFill>
                <a:effectLst/>
                <a:uLnTx/>
                <a:uFillTx/>
                <a:latin typeface="微软雅黑" panose="020B0503020204020204" pitchFamily="34" charset="-122"/>
                <a:ea typeface="微软雅黑" panose="020B0503020204020204" pitchFamily="34" charset="-122"/>
              </a:rPr>
              <a:t>接口隔离 </a:t>
            </a:r>
            <a:r>
              <a:rPr kumimoji="0" lang="en-US" altLang="zh-CN" sz="1800" b="1" i="0" u="none" strike="noStrike" kern="0" cap="none" spc="0" normalizeH="0" baseline="0" noProof="0" dirty="0">
                <a:ln>
                  <a:noFill/>
                </a:ln>
                <a:solidFill>
                  <a:schemeClr val="accent3">
                    <a:lumMod val="50000"/>
                  </a:schemeClr>
                </a:solidFill>
                <a:effectLst/>
                <a:uLnTx/>
                <a:uFillTx/>
                <a:latin typeface="微软雅黑" panose="020B0503020204020204" pitchFamily="34" charset="-122"/>
                <a:ea typeface="微软雅黑" panose="020B0503020204020204" pitchFamily="34" charset="-122"/>
              </a:rPr>
              <a:t>ISP</a:t>
            </a:r>
            <a:endParaRPr kumimoji="0" lang="en-US" altLang="zh-CN" sz="1800" b="1" i="0" u="none" strike="noStrike" kern="0" cap="none" spc="0" normalizeH="0" baseline="0" noProof="0" dirty="0">
              <a:ln>
                <a:noFill/>
              </a:ln>
              <a:solidFill>
                <a:schemeClr val="accent3">
                  <a:lumMod val="50000"/>
                </a:schemeClr>
              </a:solidFill>
              <a:effectLst/>
              <a:uLnTx/>
              <a:uFillTx/>
              <a:latin typeface="微软雅黑" panose="020B0503020204020204" pitchFamily="34" charset="-122"/>
              <a:ea typeface="微软雅黑" panose="020B0503020204020204" pitchFamily="34" charset="-122"/>
            </a:endParaRPr>
          </a:p>
        </p:txBody>
      </p:sp>
      <p:sp>
        <p:nvSpPr>
          <p:cNvPr id="50" name="TextBox 42"/>
          <p:cNvSpPr txBox="1"/>
          <p:nvPr/>
        </p:nvSpPr>
        <p:spPr>
          <a:xfrm>
            <a:off x="748665" y="4309110"/>
            <a:ext cx="3695065" cy="374650"/>
          </a:xfrm>
          <a:prstGeom prst="rect">
            <a:avLst/>
          </a:prstGeom>
          <a:noFill/>
        </p:spPr>
        <p:txBody>
          <a:bodyPr wrap="square" lIns="68571" tIns="34285" rIns="68571" bIns="34285" rtlCol="0">
            <a:spAutoFit/>
          </a:bodyPr>
          <a:lstStyle/>
          <a:p>
            <a:pPr marL="0" marR="0" lvl="0" indent="0" algn="l" defTabSz="914400" eaLnBrk="1" fontAlgn="auto" latinLnBrk="0" hangingPunct="1">
              <a:lnSpc>
                <a:spcPct val="100000"/>
              </a:lnSpc>
              <a:spcBef>
                <a:spcPts val="0"/>
              </a:spcBef>
              <a:spcAft>
                <a:spcPts val="0"/>
              </a:spcAft>
              <a:buClrTx/>
              <a:buSzTx/>
              <a:buFontTx/>
              <a:buNone/>
              <a:defRPr/>
            </a:pPr>
            <a:r>
              <a:rPr kumimoji="0" lang="zh-CN" altLang="en-US" sz="1000" b="0" i="0" u="none" strike="noStrike" kern="0" cap="none" spc="0" normalizeH="0" baseline="0" noProof="0" dirty="0">
                <a:ln>
                  <a:noFill/>
                </a:ln>
                <a:solidFill>
                  <a:srgbClr val="484849"/>
                </a:solidFill>
                <a:effectLst/>
                <a:uLnTx/>
                <a:uFillTx/>
                <a:latin typeface="微软雅黑" panose="020B0503020204020204" pitchFamily="34" charset="-122"/>
                <a:ea typeface="微软雅黑" panose="020B0503020204020204" pitchFamily="34" charset="-122"/>
              </a:rPr>
              <a:t>客户端不应该依赖它不需要的接口；一个类对另一个类的依赖应该建立在最小的接口上；接口按需设计，精细化行为控制。</a:t>
            </a:r>
            <a:endParaRPr kumimoji="0" lang="zh-CN" altLang="en-US" sz="1000" b="0" i="0" u="none" strike="noStrike" kern="0" cap="none" spc="0" normalizeH="0" baseline="0" noProof="0" dirty="0">
              <a:ln>
                <a:noFill/>
              </a:ln>
              <a:solidFill>
                <a:srgbClr val="484849"/>
              </a:solidFill>
              <a:effectLst/>
              <a:uLnTx/>
              <a:uFillTx/>
              <a:latin typeface="微软雅黑" panose="020B0503020204020204" pitchFamily="34" charset="-122"/>
              <a:ea typeface="微软雅黑" panose="020B0503020204020204" pitchFamily="34" charset="-122"/>
            </a:endParaRPr>
          </a:p>
        </p:txBody>
      </p:sp>
      <p:sp>
        <p:nvSpPr>
          <p:cNvPr id="51" name="Rectangle 8"/>
          <p:cNvSpPr>
            <a:spLocks noChangeArrowheads="1"/>
          </p:cNvSpPr>
          <p:nvPr/>
        </p:nvSpPr>
        <p:spPr bwMode="auto">
          <a:xfrm>
            <a:off x="4786630" y="1334135"/>
            <a:ext cx="3817620" cy="633730"/>
          </a:xfrm>
          <a:prstGeom prst="rect">
            <a:avLst/>
          </a:prstGeom>
          <a:solidFill>
            <a:srgbClr val="484849">
              <a:lumMod val="20000"/>
              <a:lumOff val="80000"/>
            </a:srgbClr>
          </a:solidFill>
          <a:ln>
            <a:noFill/>
          </a:ln>
        </p:spPr>
        <p:txBody>
          <a:bodyPr vert="horz" wrap="square" lIns="68571" tIns="34285" rIns="68571" bIns="34285" numCol="1" anchor="t" anchorCtr="0" compatLnSpc="1"/>
          <a:lstStyle/>
          <a:p>
            <a:pPr marL="0" marR="0" lvl="0" indent="0" defTabSz="914400" eaLnBrk="1" fontAlgn="auto" latinLnBrk="0" hangingPunct="1">
              <a:lnSpc>
                <a:spcPct val="100000"/>
              </a:lnSpc>
              <a:spcBef>
                <a:spcPts val="0"/>
              </a:spcBef>
              <a:spcAft>
                <a:spcPts val="0"/>
              </a:spcAft>
              <a:buClrTx/>
              <a:buSzTx/>
              <a:buFontTx/>
              <a:buNone/>
              <a:defRPr/>
            </a:pPr>
            <a:endParaRPr kumimoji="0" lang="zh-CN" altLang="en-US" sz="1800" b="0" i="0" u="none" strike="noStrike" kern="0" cap="none" spc="0" normalizeH="0" baseline="0" noProof="0">
              <a:ln>
                <a:noFill/>
              </a:ln>
              <a:solidFill>
                <a:sysClr val="windowText" lastClr="000000"/>
              </a:solidFill>
              <a:effectLst/>
              <a:uLnTx/>
              <a:uFillTx/>
            </a:endParaRPr>
          </a:p>
        </p:txBody>
      </p:sp>
      <p:sp>
        <p:nvSpPr>
          <p:cNvPr id="52" name="TextBox 39"/>
          <p:cNvSpPr txBox="1"/>
          <p:nvPr/>
        </p:nvSpPr>
        <p:spPr>
          <a:xfrm>
            <a:off x="4847986" y="1124744"/>
            <a:ext cx="1526540" cy="344170"/>
          </a:xfrm>
          <a:prstGeom prst="rect">
            <a:avLst/>
          </a:prstGeom>
          <a:noFill/>
        </p:spPr>
        <p:txBody>
          <a:bodyPr wrap="none" lIns="68571" tIns="34285" rIns="68571" bIns="34285" rtlCol="0">
            <a:spAutoFit/>
          </a:bodyPr>
          <a:lstStyle/>
          <a:p>
            <a:pPr marL="0" marR="0" lvl="0" indent="0" algn="l" defTabSz="914400" eaLnBrk="1" fontAlgn="auto" latinLnBrk="0" hangingPunct="1">
              <a:lnSpc>
                <a:spcPct val="100000"/>
              </a:lnSpc>
              <a:spcBef>
                <a:spcPts val="0"/>
              </a:spcBef>
              <a:spcAft>
                <a:spcPts val="0"/>
              </a:spcAft>
              <a:buClrTx/>
              <a:buSzTx/>
              <a:buFontTx/>
              <a:buNone/>
              <a:defRPr/>
            </a:pPr>
            <a:r>
              <a:rPr kumimoji="0" lang="zh-CN" altLang="en-US" sz="1800" b="1" i="0" u="none" strike="noStrike" kern="0" cap="none" spc="0" normalizeH="0" baseline="0" noProof="0" dirty="0" smtClean="0">
                <a:ln>
                  <a:noFill/>
                </a:ln>
                <a:solidFill>
                  <a:schemeClr val="accent3">
                    <a:lumMod val="50000"/>
                  </a:schemeClr>
                </a:solidFill>
                <a:effectLst/>
                <a:uLnTx/>
                <a:uFillTx/>
                <a:latin typeface="微软雅黑" panose="020B0503020204020204" pitchFamily="34" charset="-122"/>
                <a:ea typeface="微软雅黑" panose="020B0503020204020204" pitchFamily="34" charset="-122"/>
              </a:rPr>
              <a:t>依赖倒置 </a:t>
            </a:r>
            <a:r>
              <a:rPr kumimoji="0" lang="en-US" altLang="zh-CN" sz="1800" b="1" i="0" u="none" strike="noStrike" kern="0" cap="none" spc="0" normalizeH="0" baseline="0" noProof="0" dirty="0" smtClean="0">
                <a:ln>
                  <a:noFill/>
                </a:ln>
                <a:solidFill>
                  <a:schemeClr val="accent3">
                    <a:lumMod val="50000"/>
                  </a:schemeClr>
                </a:solidFill>
                <a:effectLst/>
                <a:uLnTx/>
                <a:uFillTx/>
                <a:latin typeface="微软雅黑" panose="020B0503020204020204" pitchFamily="34" charset="-122"/>
                <a:ea typeface="微软雅黑" panose="020B0503020204020204" pitchFamily="34" charset="-122"/>
              </a:rPr>
              <a:t>DIP</a:t>
            </a:r>
            <a:endParaRPr kumimoji="0" lang="en-US" altLang="zh-CN" sz="1800" b="1" i="0" u="none" strike="noStrike" kern="0" cap="none" spc="0" normalizeH="0" baseline="0" noProof="0" dirty="0" smtClean="0">
              <a:ln>
                <a:noFill/>
              </a:ln>
              <a:solidFill>
                <a:schemeClr val="accent3">
                  <a:lumMod val="50000"/>
                </a:schemeClr>
              </a:solidFill>
              <a:effectLst/>
              <a:uLnTx/>
              <a:uFillTx/>
              <a:latin typeface="微软雅黑" panose="020B0503020204020204" pitchFamily="34" charset="-122"/>
              <a:ea typeface="微软雅黑" panose="020B0503020204020204" pitchFamily="34" charset="-122"/>
            </a:endParaRPr>
          </a:p>
        </p:txBody>
      </p:sp>
      <p:sp>
        <p:nvSpPr>
          <p:cNvPr id="53" name="TextBox 42"/>
          <p:cNvSpPr txBox="1"/>
          <p:nvPr/>
        </p:nvSpPr>
        <p:spPr>
          <a:xfrm>
            <a:off x="4848225" y="1501775"/>
            <a:ext cx="3695065" cy="220980"/>
          </a:xfrm>
          <a:prstGeom prst="rect">
            <a:avLst/>
          </a:prstGeom>
          <a:noFill/>
        </p:spPr>
        <p:txBody>
          <a:bodyPr wrap="square" lIns="68571" tIns="34285" rIns="68571" bIns="34285" rtlCol="0">
            <a:spAutoFit/>
          </a:bodyPr>
          <a:lstStyle/>
          <a:p>
            <a:pPr marL="0" marR="0" lvl="0" indent="0" algn="l" defTabSz="914400" eaLnBrk="1" fontAlgn="auto" latinLnBrk="0" hangingPunct="1">
              <a:lnSpc>
                <a:spcPct val="100000"/>
              </a:lnSpc>
              <a:spcBef>
                <a:spcPts val="0"/>
              </a:spcBef>
              <a:spcAft>
                <a:spcPts val="0"/>
              </a:spcAft>
              <a:buClrTx/>
              <a:buSzTx/>
              <a:buFontTx/>
              <a:buNone/>
              <a:defRPr/>
            </a:pPr>
            <a:r>
              <a:rPr kumimoji="0" lang="zh-CN" altLang="en-US" sz="1000" b="0" i="0" u="none" strike="noStrike" kern="0" cap="none" spc="0" normalizeH="0" baseline="0" noProof="0" dirty="0">
                <a:ln>
                  <a:noFill/>
                </a:ln>
                <a:solidFill>
                  <a:srgbClr val="484849"/>
                </a:solidFill>
                <a:effectLst/>
                <a:uLnTx/>
                <a:uFillTx/>
                <a:latin typeface="微软雅黑" panose="020B0503020204020204" pitchFamily="34" charset="-122"/>
                <a:ea typeface="微软雅黑" panose="020B0503020204020204" pitchFamily="34" charset="-122"/>
              </a:rPr>
              <a:t>高层模块不应该依赖低层模块，他们应该依赖抽象类或者接口。</a:t>
            </a:r>
            <a:endParaRPr kumimoji="0" lang="zh-CN" altLang="en-US" sz="1000" b="0" i="0" u="none" strike="noStrike" kern="0" cap="none" spc="0" normalizeH="0" baseline="0" noProof="0" dirty="0">
              <a:ln>
                <a:noFill/>
              </a:ln>
              <a:solidFill>
                <a:srgbClr val="484849"/>
              </a:solidFill>
              <a:effectLst/>
              <a:uLnTx/>
              <a:uFillTx/>
              <a:latin typeface="微软雅黑" panose="020B0503020204020204" pitchFamily="34" charset="-122"/>
              <a:ea typeface="微软雅黑" panose="020B0503020204020204" pitchFamily="34" charset="-122"/>
            </a:endParaRPr>
          </a:p>
        </p:txBody>
      </p:sp>
    </p:spTree>
  </p:cSld>
  <p:clrMapOvr>
    <a:masterClrMapping/>
  </p:clrMapOvr>
  <mc:AlternateContent xmlns:mc="http://schemas.openxmlformats.org/markup-compatibility/2006">
    <mc:Choice xmlns:p14="http://schemas.microsoft.com/office/powerpoint/2010/main" Requires="p14">
      <p:transition spd="slow" p14:dur="1600">
        <p14:gallery dir="l"/>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32"/>
                                        </p:tgtEl>
                                        <p:attrNameLst>
                                          <p:attrName>style.visibility</p:attrName>
                                        </p:attrNameLst>
                                      </p:cBhvr>
                                      <p:to>
                                        <p:strVal val="visible"/>
                                      </p:to>
                                    </p:set>
                                    <p:animEffect transition="in" filter="wipe(left)">
                                      <p:cBhvr>
                                        <p:cTn id="7" dur="500"/>
                                        <p:tgtEl>
                                          <p:spTgt spid="32"/>
                                        </p:tgtEl>
                                      </p:cBhvr>
                                    </p:animEffect>
                                  </p:childTnLst>
                                </p:cTn>
                              </p:par>
                            </p:childTnLst>
                          </p:cTn>
                        </p:par>
                        <p:par>
                          <p:cTn id="8" fill="hold">
                            <p:stCondLst>
                              <p:cond delay="500"/>
                            </p:stCondLst>
                            <p:childTnLst>
                              <p:par>
                                <p:cTn id="9" presetID="42" presetClass="entr" presetSubtype="0" fill="hold" grpId="0" nodeType="afterEffect">
                                  <p:stCondLst>
                                    <p:cond delay="0"/>
                                  </p:stCondLst>
                                  <p:childTnLst>
                                    <p:set>
                                      <p:cBhvr>
                                        <p:cTn id="10" dur="1" fill="hold">
                                          <p:stCondLst>
                                            <p:cond delay="0"/>
                                          </p:stCondLst>
                                        </p:cTn>
                                        <p:tgtEl>
                                          <p:spTgt spid="33"/>
                                        </p:tgtEl>
                                        <p:attrNameLst>
                                          <p:attrName>style.visibility</p:attrName>
                                        </p:attrNameLst>
                                      </p:cBhvr>
                                      <p:to>
                                        <p:strVal val="visible"/>
                                      </p:to>
                                    </p:set>
                                    <p:animEffect transition="in" filter="fade">
                                      <p:cBhvr>
                                        <p:cTn id="11" dur="1000"/>
                                        <p:tgtEl>
                                          <p:spTgt spid="33"/>
                                        </p:tgtEl>
                                      </p:cBhvr>
                                    </p:animEffect>
                                    <p:anim calcmode="lin" valueType="num">
                                      <p:cBhvr>
                                        <p:cTn id="12" dur="1000" fill="hold"/>
                                        <p:tgtEl>
                                          <p:spTgt spid="33"/>
                                        </p:tgtEl>
                                        <p:attrNameLst>
                                          <p:attrName>ppt_x</p:attrName>
                                        </p:attrNameLst>
                                      </p:cBhvr>
                                      <p:tavLst>
                                        <p:tav tm="0">
                                          <p:val>
                                            <p:strVal val="#ppt_x"/>
                                          </p:val>
                                        </p:tav>
                                        <p:tav tm="100000">
                                          <p:val>
                                            <p:strVal val="#ppt_x"/>
                                          </p:val>
                                        </p:tav>
                                      </p:tavLst>
                                    </p:anim>
                                    <p:anim calcmode="lin" valueType="num">
                                      <p:cBhvr>
                                        <p:cTn id="13" dur="1000" fill="hold"/>
                                        <p:tgtEl>
                                          <p:spTgt spid="33"/>
                                        </p:tgtEl>
                                        <p:attrNameLst>
                                          <p:attrName>ppt_y</p:attrName>
                                        </p:attrNameLst>
                                      </p:cBhvr>
                                      <p:tavLst>
                                        <p:tav tm="0">
                                          <p:val>
                                            <p:strVal val="#ppt_y+.1"/>
                                          </p:val>
                                        </p:tav>
                                        <p:tav tm="100000">
                                          <p:val>
                                            <p:strVal val="#ppt_y"/>
                                          </p:val>
                                        </p:tav>
                                      </p:tavLst>
                                    </p:anim>
                                  </p:childTnLst>
                                </p:cTn>
                              </p:par>
                            </p:childTnLst>
                          </p:cTn>
                        </p:par>
                        <p:par>
                          <p:cTn id="14" fill="hold">
                            <p:stCondLst>
                              <p:cond delay="1500"/>
                            </p:stCondLst>
                            <p:childTnLst>
                              <p:par>
                                <p:cTn id="15" presetID="2" presetClass="entr" presetSubtype="6" fill="hold" grpId="0" nodeType="afterEffect">
                                  <p:stCondLst>
                                    <p:cond delay="0"/>
                                  </p:stCondLst>
                                  <p:childTnLst>
                                    <p:set>
                                      <p:cBhvr>
                                        <p:cTn id="16" dur="1" fill="hold">
                                          <p:stCondLst>
                                            <p:cond delay="0"/>
                                          </p:stCondLst>
                                        </p:cTn>
                                        <p:tgtEl>
                                          <p:spTgt spid="39"/>
                                        </p:tgtEl>
                                        <p:attrNameLst>
                                          <p:attrName>style.visibility</p:attrName>
                                        </p:attrNameLst>
                                      </p:cBhvr>
                                      <p:to>
                                        <p:strVal val="visible"/>
                                      </p:to>
                                    </p:set>
                                    <p:anim calcmode="lin" valueType="num">
                                      <p:cBhvr additive="base">
                                        <p:cTn id="17" dur="500" fill="hold"/>
                                        <p:tgtEl>
                                          <p:spTgt spid="39"/>
                                        </p:tgtEl>
                                        <p:attrNameLst>
                                          <p:attrName>ppt_x</p:attrName>
                                        </p:attrNameLst>
                                      </p:cBhvr>
                                      <p:tavLst>
                                        <p:tav tm="0">
                                          <p:val>
                                            <p:strVal val="1+#ppt_w/2"/>
                                          </p:val>
                                        </p:tav>
                                        <p:tav tm="100000">
                                          <p:val>
                                            <p:strVal val="#ppt_x"/>
                                          </p:val>
                                        </p:tav>
                                      </p:tavLst>
                                    </p:anim>
                                    <p:anim calcmode="lin" valueType="num">
                                      <p:cBhvr additive="base">
                                        <p:cTn id="18" dur="500" fill="hold"/>
                                        <p:tgtEl>
                                          <p:spTgt spid="39"/>
                                        </p:tgtEl>
                                        <p:attrNameLst>
                                          <p:attrName>ppt_y</p:attrName>
                                        </p:attrNameLst>
                                      </p:cBhvr>
                                      <p:tavLst>
                                        <p:tav tm="0">
                                          <p:val>
                                            <p:strVal val="1+#ppt_h/2"/>
                                          </p:val>
                                        </p:tav>
                                        <p:tav tm="100000">
                                          <p:val>
                                            <p:strVal val="#ppt_y"/>
                                          </p:val>
                                        </p:tav>
                                      </p:tavLst>
                                    </p:anim>
                                  </p:childTnLst>
                                </p:cTn>
                              </p:par>
                            </p:childTnLst>
                          </p:cTn>
                        </p:par>
                        <p:par>
                          <p:cTn id="19" fill="hold">
                            <p:stCondLst>
                              <p:cond delay="2000"/>
                            </p:stCondLst>
                            <p:childTnLst>
                              <p:par>
                                <p:cTn id="20" presetID="22" presetClass="entr" presetSubtype="8" fill="hold" grpId="0" nodeType="afterEffect">
                                  <p:stCondLst>
                                    <p:cond delay="0"/>
                                  </p:stCondLst>
                                  <p:childTnLst>
                                    <p:set>
                                      <p:cBhvr>
                                        <p:cTn id="21" dur="1" fill="hold">
                                          <p:stCondLst>
                                            <p:cond delay="0"/>
                                          </p:stCondLst>
                                        </p:cTn>
                                        <p:tgtEl>
                                          <p:spTgt spid="40"/>
                                        </p:tgtEl>
                                        <p:attrNameLst>
                                          <p:attrName>style.visibility</p:attrName>
                                        </p:attrNameLst>
                                      </p:cBhvr>
                                      <p:to>
                                        <p:strVal val="visible"/>
                                      </p:to>
                                    </p:set>
                                    <p:animEffect transition="in" filter="wipe(left)">
                                      <p:cBhvr>
                                        <p:cTn id="22" dur="500"/>
                                        <p:tgtEl>
                                          <p:spTgt spid="40"/>
                                        </p:tgtEl>
                                      </p:cBhvr>
                                    </p:animEffect>
                                  </p:childTnLst>
                                </p:cTn>
                              </p:par>
                            </p:childTnLst>
                          </p:cTn>
                        </p:par>
                        <p:par>
                          <p:cTn id="23" fill="hold">
                            <p:stCondLst>
                              <p:cond delay="2500"/>
                            </p:stCondLst>
                            <p:childTnLst>
                              <p:par>
                                <p:cTn id="24" presetID="22" presetClass="entr" presetSubtype="1" fill="hold" grpId="0" nodeType="afterEffect">
                                  <p:stCondLst>
                                    <p:cond delay="0"/>
                                  </p:stCondLst>
                                  <p:childTnLst>
                                    <p:set>
                                      <p:cBhvr>
                                        <p:cTn id="25" dur="1" fill="hold">
                                          <p:stCondLst>
                                            <p:cond delay="0"/>
                                          </p:stCondLst>
                                        </p:cTn>
                                        <p:tgtEl>
                                          <p:spTgt spid="43"/>
                                        </p:tgtEl>
                                        <p:attrNameLst>
                                          <p:attrName>style.visibility</p:attrName>
                                        </p:attrNameLst>
                                      </p:cBhvr>
                                      <p:to>
                                        <p:strVal val="visible"/>
                                      </p:to>
                                    </p:set>
                                    <p:animEffect transition="in" filter="wipe(up)">
                                      <p:cBhvr>
                                        <p:cTn id="26" dur="500"/>
                                        <p:tgtEl>
                                          <p:spTgt spid="43"/>
                                        </p:tgtEl>
                                      </p:cBhvr>
                                    </p:animEffect>
                                  </p:childTnLst>
                                </p:cTn>
                              </p:par>
                            </p:childTnLst>
                          </p:cTn>
                        </p:par>
                        <p:par>
                          <p:cTn id="27" fill="hold">
                            <p:stCondLst>
                              <p:cond delay="3000"/>
                            </p:stCondLst>
                            <p:childTnLst>
                              <p:par>
                                <p:cTn id="28" presetID="2" presetClass="entr" presetSubtype="6" fill="hold" grpId="0" nodeType="afterEffect">
                                  <p:stCondLst>
                                    <p:cond delay="0"/>
                                  </p:stCondLst>
                                  <p:childTnLst>
                                    <p:set>
                                      <p:cBhvr>
                                        <p:cTn id="29" dur="1" fill="hold">
                                          <p:stCondLst>
                                            <p:cond delay="0"/>
                                          </p:stCondLst>
                                        </p:cTn>
                                        <p:tgtEl>
                                          <p:spTgt spid="14"/>
                                        </p:tgtEl>
                                        <p:attrNameLst>
                                          <p:attrName>style.visibility</p:attrName>
                                        </p:attrNameLst>
                                      </p:cBhvr>
                                      <p:to>
                                        <p:strVal val="visible"/>
                                      </p:to>
                                    </p:set>
                                    <p:anim calcmode="lin" valueType="num">
                                      <p:cBhvr additive="base">
                                        <p:cTn id="30" dur="500" fill="hold"/>
                                        <p:tgtEl>
                                          <p:spTgt spid="14"/>
                                        </p:tgtEl>
                                        <p:attrNameLst>
                                          <p:attrName>ppt_x</p:attrName>
                                        </p:attrNameLst>
                                      </p:cBhvr>
                                      <p:tavLst>
                                        <p:tav tm="0">
                                          <p:val>
                                            <p:strVal val="1+#ppt_w/2"/>
                                          </p:val>
                                        </p:tav>
                                        <p:tav tm="100000">
                                          <p:val>
                                            <p:strVal val="#ppt_x"/>
                                          </p:val>
                                        </p:tav>
                                      </p:tavLst>
                                    </p:anim>
                                    <p:anim calcmode="lin" valueType="num">
                                      <p:cBhvr additive="base">
                                        <p:cTn id="31" dur="500" fill="hold"/>
                                        <p:tgtEl>
                                          <p:spTgt spid="14"/>
                                        </p:tgtEl>
                                        <p:attrNameLst>
                                          <p:attrName>ppt_y</p:attrName>
                                        </p:attrNameLst>
                                      </p:cBhvr>
                                      <p:tavLst>
                                        <p:tav tm="0">
                                          <p:val>
                                            <p:strVal val="1+#ppt_h/2"/>
                                          </p:val>
                                        </p:tav>
                                        <p:tav tm="100000">
                                          <p:val>
                                            <p:strVal val="#ppt_y"/>
                                          </p:val>
                                        </p:tav>
                                      </p:tavLst>
                                    </p:anim>
                                  </p:childTnLst>
                                </p:cTn>
                              </p:par>
                            </p:childTnLst>
                          </p:cTn>
                        </p:par>
                        <p:par>
                          <p:cTn id="32" fill="hold">
                            <p:stCondLst>
                              <p:cond delay="3500"/>
                            </p:stCondLst>
                            <p:childTnLst>
                              <p:par>
                                <p:cTn id="33" presetID="22" presetClass="entr" presetSubtype="8" fill="hold" grpId="0" nodeType="afterEffect">
                                  <p:stCondLst>
                                    <p:cond delay="0"/>
                                  </p:stCondLst>
                                  <p:childTnLst>
                                    <p:set>
                                      <p:cBhvr>
                                        <p:cTn id="34" dur="1" fill="hold">
                                          <p:stCondLst>
                                            <p:cond delay="0"/>
                                          </p:stCondLst>
                                        </p:cTn>
                                        <p:tgtEl>
                                          <p:spTgt spid="15"/>
                                        </p:tgtEl>
                                        <p:attrNameLst>
                                          <p:attrName>style.visibility</p:attrName>
                                        </p:attrNameLst>
                                      </p:cBhvr>
                                      <p:to>
                                        <p:strVal val="visible"/>
                                      </p:to>
                                    </p:set>
                                    <p:animEffect transition="in" filter="wipe(left)">
                                      <p:cBhvr>
                                        <p:cTn id="35" dur="500"/>
                                        <p:tgtEl>
                                          <p:spTgt spid="15"/>
                                        </p:tgtEl>
                                      </p:cBhvr>
                                    </p:animEffect>
                                  </p:childTnLst>
                                </p:cTn>
                              </p:par>
                            </p:childTnLst>
                          </p:cTn>
                        </p:par>
                        <p:par>
                          <p:cTn id="36" fill="hold">
                            <p:stCondLst>
                              <p:cond delay="4000"/>
                            </p:stCondLst>
                            <p:childTnLst>
                              <p:par>
                                <p:cTn id="37" presetID="22" presetClass="entr" presetSubtype="1" fill="hold" grpId="0" nodeType="afterEffect">
                                  <p:stCondLst>
                                    <p:cond delay="0"/>
                                  </p:stCondLst>
                                  <p:childTnLst>
                                    <p:set>
                                      <p:cBhvr>
                                        <p:cTn id="38" dur="1" fill="hold">
                                          <p:stCondLst>
                                            <p:cond delay="0"/>
                                          </p:stCondLst>
                                        </p:cTn>
                                        <p:tgtEl>
                                          <p:spTgt spid="16"/>
                                        </p:tgtEl>
                                        <p:attrNameLst>
                                          <p:attrName>style.visibility</p:attrName>
                                        </p:attrNameLst>
                                      </p:cBhvr>
                                      <p:to>
                                        <p:strVal val="visible"/>
                                      </p:to>
                                    </p:set>
                                    <p:animEffect transition="in" filter="wipe(up)">
                                      <p:cBhvr>
                                        <p:cTn id="39" dur="500"/>
                                        <p:tgtEl>
                                          <p:spTgt spid="16"/>
                                        </p:tgtEl>
                                      </p:cBhvr>
                                    </p:animEffect>
                                  </p:childTnLst>
                                </p:cTn>
                              </p:par>
                            </p:childTnLst>
                          </p:cTn>
                        </p:par>
                        <p:par>
                          <p:cTn id="40" fill="hold">
                            <p:stCondLst>
                              <p:cond delay="4500"/>
                            </p:stCondLst>
                            <p:childTnLst>
                              <p:par>
                                <p:cTn id="41" presetID="2" presetClass="entr" presetSubtype="6" fill="hold" grpId="0" nodeType="afterEffect">
                                  <p:stCondLst>
                                    <p:cond delay="0"/>
                                  </p:stCondLst>
                                  <p:childTnLst>
                                    <p:set>
                                      <p:cBhvr>
                                        <p:cTn id="42" dur="1" fill="hold">
                                          <p:stCondLst>
                                            <p:cond delay="0"/>
                                          </p:stCondLst>
                                        </p:cTn>
                                        <p:tgtEl>
                                          <p:spTgt spid="17"/>
                                        </p:tgtEl>
                                        <p:attrNameLst>
                                          <p:attrName>style.visibility</p:attrName>
                                        </p:attrNameLst>
                                      </p:cBhvr>
                                      <p:to>
                                        <p:strVal val="visible"/>
                                      </p:to>
                                    </p:set>
                                    <p:anim calcmode="lin" valueType="num">
                                      <p:cBhvr additive="base">
                                        <p:cTn id="43" dur="500" fill="hold"/>
                                        <p:tgtEl>
                                          <p:spTgt spid="17"/>
                                        </p:tgtEl>
                                        <p:attrNameLst>
                                          <p:attrName>ppt_x</p:attrName>
                                        </p:attrNameLst>
                                      </p:cBhvr>
                                      <p:tavLst>
                                        <p:tav tm="0">
                                          <p:val>
                                            <p:strVal val="1+#ppt_w/2"/>
                                          </p:val>
                                        </p:tav>
                                        <p:tav tm="100000">
                                          <p:val>
                                            <p:strVal val="#ppt_x"/>
                                          </p:val>
                                        </p:tav>
                                      </p:tavLst>
                                    </p:anim>
                                    <p:anim calcmode="lin" valueType="num">
                                      <p:cBhvr additive="base">
                                        <p:cTn id="44" dur="500" fill="hold"/>
                                        <p:tgtEl>
                                          <p:spTgt spid="17"/>
                                        </p:tgtEl>
                                        <p:attrNameLst>
                                          <p:attrName>ppt_y</p:attrName>
                                        </p:attrNameLst>
                                      </p:cBhvr>
                                      <p:tavLst>
                                        <p:tav tm="0">
                                          <p:val>
                                            <p:strVal val="1+#ppt_h/2"/>
                                          </p:val>
                                        </p:tav>
                                        <p:tav tm="100000">
                                          <p:val>
                                            <p:strVal val="#ppt_y"/>
                                          </p:val>
                                        </p:tav>
                                      </p:tavLst>
                                    </p:anim>
                                  </p:childTnLst>
                                </p:cTn>
                              </p:par>
                            </p:childTnLst>
                          </p:cTn>
                        </p:par>
                        <p:par>
                          <p:cTn id="45" fill="hold">
                            <p:stCondLst>
                              <p:cond delay="5000"/>
                            </p:stCondLst>
                            <p:childTnLst>
                              <p:par>
                                <p:cTn id="46" presetID="22" presetClass="entr" presetSubtype="8" fill="hold" grpId="0" nodeType="afterEffect">
                                  <p:stCondLst>
                                    <p:cond delay="0"/>
                                  </p:stCondLst>
                                  <p:childTnLst>
                                    <p:set>
                                      <p:cBhvr>
                                        <p:cTn id="47" dur="1" fill="hold">
                                          <p:stCondLst>
                                            <p:cond delay="0"/>
                                          </p:stCondLst>
                                        </p:cTn>
                                        <p:tgtEl>
                                          <p:spTgt spid="46"/>
                                        </p:tgtEl>
                                        <p:attrNameLst>
                                          <p:attrName>style.visibility</p:attrName>
                                        </p:attrNameLst>
                                      </p:cBhvr>
                                      <p:to>
                                        <p:strVal val="visible"/>
                                      </p:to>
                                    </p:set>
                                    <p:animEffect transition="in" filter="wipe(left)">
                                      <p:cBhvr>
                                        <p:cTn id="48" dur="500"/>
                                        <p:tgtEl>
                                          <p:spTgt spid="46"/>
                                        </p:tgtEl>
                                      </p:cBhvr>
                                    </p:animEffect>
                                  </p:childTnLst>
                                </p:cTn>
                              </p:par>
                            </p:childTnLst>
                          </p:cTn>
                        </p:par>
                        <p:par>
                          <p:cTn id="49" fill="hold">
                            <p:stCondLst>
                              <p:cond delay="5500"/>
                            </p:stCondLst>
                            <p:childTnLst>
                              <p:par>
                                <p:cTn id="50" presetID="22" presetClass="entr" presetSubtype="1" fill="hold" grpId="0" nodeType="afterEffect">
                                  <p:stCondLst>
                                    <p:cond delay="0"/>
                                  </p:stCondLst>
                                  <p:childTnLst>
                                    <p:set>
                                      <p:cBhvr>
                                        <p:cTn id="51" dur="1" fill="hold">
                                          <p:stCondLst>
                                            <p:cond delay="0"/>
                                          </p:stCondLst>
                                        </p:cTn>
                                        <p:tgtEl>
                                          <p:spTgt spid="47"/>
                                        </p:tgtEl>
                                        <p:attrNameLst>
                                          <p:attrName>style.visibility</p:attrName>
                                        </p:attrNameLst>
                                      </p:cBhvr>
                                      <p:to>
                                        <p:strVal val="visible"/>
                                      </p:to>
                                    </p:set>
                                    <p:animEffect transition="in" filter="wipe(up)">
                                      <p:cBhvr>
                                        <p:cTn id="52" dur="500"/>
                                        <p:tgtEl>
                                          <p:spTgt spid="47"/>
                                        </p:tgtEl>
                                      </p:cBhvr>
                                    </p:animEffect>
                                  </p:childTnLst>
                                </p:cTn>
                              </p:par>
                            </p:childTnLst>
                          </p:cTn>
                        </p:par>
                        <p:par>
                          <p:cTn id="53" fill="hold">
                            <p:stCondLst>
                              <p:cond delay="6000"/>
                            </p:stCondLst>
                            <p:childTnLst>
                              <p:par>
                                <p:cTn id="54" presetID="2" presetClass="entr" presetSubtype="6" fill="hold" grpId="0" nodeType="afterEffect">
                                  <p:stCondLst>
                                    <p:cond delay="0"/>
                                  </p:stCondLst>
                                  <p:childTnLst>
                                    <p:set>
                                      <p:cBhvr>
                                        <p:cTn id="55" dur="1" fill="hold">
                                          <p:stCondLst>
                                            <p:cond delay="0"/>
                                          </p:stCondLst>
                                        </p:cTn>
                                        <p:tgtEl>
                                          <p:spTgt spid="48"/>
                                        </p:tgtEl>
                                        <p:attrNameLst>
                                          <p:attrName>style.visibility</p:attrName>
                                        </p:attrNameLst>
                                      </p:cBhvr>
                                      <p:to>
                                        <p:strVal val="visible"/>
                                      </p:to>
                                    </p:set>
                                    <p:anim calcmode="lin" valueType="num">
                                      <p:cBhvr additive="base">
                                        <p:cTn id="56" dur="500" fill="hold"/>
                                        <p:tgtEl>
                                          <p:spTgt spid="48"/>
                                        </p:tgtEl>
                                        <p:attrNameLst>
                                          <p:attrName>ppt_x</p:attrName>
                                        </p:attrNameLst>
                                      </p:cBhvr>
                                      <p:tavLst>
                                        <p:tav tm="0">
                                          <p:val>
                                            <p:strVal val="1+#ppt_w/2"/>
                                          </p:val>
                                        </p:tav>
                                        <p:tav tm="100000">
                                          <p:val>
                                            <p:strVal val="#ppt_x"/>
                                          </p:val>
                                        </p:tav>
                                      </p:tavLst>
                                    </p:anim>
                                    <p:anim calcmode="lin" valueType="num">
                                      <p:cBhvr additive="base">
                                        <p:cTn id="57" dur="500" fill="hold"/>
                                        <p:tgtEl>
                                          <p:spTgt spid="48"/>
                                        </p:tgtEl>
                                        <p:attrNameLst>
                                          <p:attrName>ppt_y</p:attrName>
                                        </p:attrNameLst>
                                      </p:cBhvr>
                                      <p:tavLst>
                                        <p:tav tm="0">
                                          <p:val>
                                            <p:strVal val="1+#ppt_h/2"/>
                                          </p:val>
                                        </p:tav>
                                        <p:tav tm="100000">
                                          <p:val>
                                            <p:strVal val="#ppt_y"/>
                                          </p:val>
                                        </p:tav>
                                      </p:tavLst>
                                    </p:anim>
                                  </p:childTnLst>
                                </p:cTn>
                              </p:par>
                            </p:childTnLst>
                          </p:cTn>
                        </p:par>
                        <p:par>
                          <p:cTn id="58" fill="hold">
                            <p:stCondLst>
                              <p:cond delay="6500"/>
                            </p:stCondLst>
                            <p:childTnLst>
                              <p:par>
                                <p:cTn id="59" presetID="22" presetClass="entr" presetSubtype="8" fill="hold" grpId="0" nodeType="afterEffect">
                                  <p:stCondLst>
                                    <p:cond delay="0"/>
                                  </p:stCondLst>
                                  <p:childTnLst>
                                    <p:set>
                                      <p:cBhvr>
                                        <p:cTn id="60" dur="1" fill="hold">
                                          <p:stCondLst>
                                            <p:cond delay="0"/>
                                          </p:stCondLst>
                                        </p:cTn>
                                        <p:tgtEl>
                                          <p:spTgt spid="49"/>
                                        </p:tgtEl>
                                        <p:attrNameLst>
                                          <p:attrName>style.visibility</p:attrName>
                                        </p:attrNameLst>
                                      </p:cBhvr>
                                      <p:to>
                                        <p:strVal val="visible"/>
                                      </p:to>
                                    </p:set>
                                    <p:animEffect transition="in" filter="wipe(left)">
                                      <p:cBhvr>
                                        <p:cTn id="61" dur="500"/>
                                        <p:tgtEl>
                                          <p:spTgt spid="49"/>
                                        </p:tgtEl>
                                      </p:cBhvr>
                                    </p:animEffect>
                                  </p:childTnLst>
                                </p:cTn>
                              </p:par>
                            </p:childTnLst>
                          </p:cTn>
                        </p:par>
                        <p:par>
                          <p:cTn id="62" fill="hold">
                            <p:stCondLst>
                              <p:cond delay="7000"/>
                            </p:stCondLst>
                            <p:childTnLst>
                              <p:par>
                                <p:cTn id="63" presetID="22" presetClass="entr" presetSubtype="1" fill="hold" grpId="0" nodeType="afterEffect">
                                  <p:stCondLst>
                                    <p:cond delay="0"/>
                                  </p:stCondLst>
                                  <p:childTnLst>
                                    <p:set>
                                      <p:cBhvr>
                                        <p:cTn id="64" dur="1" fill="hold">
                                          <p:stCondLst>
                                            <p:cond delay="0"/>
                                          </p:stCondLst>
                                        </p:cTn>
                                        <p:tgtEl>
                                          <p:spTgt spid="50"/>
                                        </p:tgtEl>
                                        <p:attrNameLst>
                                          <p:attrName>style.visibility</p:attrName>
                                        </p:attrNameLst>
                                      </p:cBhvr>
                                      <p:to>
                                        <p:strVal val="visible"/>
                                      </p:to>
                                    </p:set>
                                    <p:animEffect transition="in" filter="wipe(up)">
                                      <p:cBhvr>
                                        <p:cTn id="65" dur="500"/>
                                        <p:tgtEl>
                                          <p:spTgt spid="50"/>
                                        </p:tgtEl>
                                      </p:cBhvr>
                                    </p:animEffect>
                                  </p:childTnLst>
                                </p:cTn>
                              </p:par>
                            </p:childTnLst>
                          </p:cTn>
                        </p:par>
                        <p:par>
                          <p:cTn id="66" fill="hold">
                            <p:stCondLst>
                              <p:cond delay="7500"/>
                            </p:stCondLst>
                            <p:childTnLst>
                              <p:par>
                                <p:cTn id="67" presetID="2" presetClass="entr" presetSubtype="6" fill="hold" grpId="0" nodeType="afterEffect">
                                  <p:stCondLst>
                                    <p:cond delay="0"/>
                                  </p:stCondLst>
                                  <p:childTnLst>
                                    <p:set>
                                      <p:cBhvr>
                                        <p:cTn id="68" dur="1" fill="hold">
                                          <p:stCondLst>
                                            <p:cond delay="0"/>
                                          </p:stCondLst>
                                        </p:cTn>
                                        <p:tgtEl>
                                          <p:spTgt spid="51"/>
                                        </p:tgtEl>
                                        <p:attrNameLst>
                                          <p:attrName>style.visibility</p:attrName>
                                        </p:attrNameLst>
                                      </p:cBhvr>
                                      <p:to>
                                        <p:strVal val="visible"/>
                                      </p:to>
                                    </p:set>
                                    <p:anim calcmode="lin" valueType="num">
                                      <p:cBhvr additive="base">
                                        <p:cTn id="69" dur="500" fill="hold"/>
                                        <p:tgtEl>
                                          <p:spTgt spid="51"/>
                                        </p:tgtEl>
                                        <p:attrNameLst>
                                          <p:attrName>ppt_x</p:attrName>
                                        </p:attrNameLst>
                                      </p:cBhvr>
                                      <p:tavLst>
                                        <p:tav tm="0">
                                          <p:val>
                                            <p:strVal val="1+#ppt_w/2"/>
                                          </p:val>
                                        </p:tav>
                                        <p:tav tm="100000">
                                          <p:val>
                                            <p:strVal val="#ppt_x"/>
                                          </p:val>
                                        </p:tav>
                                      </p:tavLst>
                                    </p:anim>
                                    <p:anim calcmode="lin" valueType="num">
                                      <p:cBhvr additive="base">
                                        <p:cTn id="70" dur="500" fill="hold"/>
                                        <p:tgtEl>
                                          <p:spTgt spid="51"/>
                                        </p:tgtEl>
                                        <p:attrNameLst>
                                          <p:attrName>ppt_y</p:attrName>
                                        </p:attrNameLst>
                                      </p:cBhvr>
                                      <p:tavLst>
                                        <p:tav tm="0">
                                          <p:val>
                                            <p:strVal val="1+#ppt_h/2"/>
                                          </p:val>
                                        </p:tav>
                                        <p:tav tm="100000">
                                          <p:val>
                                            <p:strVal val="#ppt_y"/>
                                          </p:val>
                                        </p:tav>
                                      </p:tavLst>
                                    </p:anim>
                                  </p:childTnLst>
                                </p:cTn>
                              </p:par>
                            </p:childTnLst>
                          </p:cTn>
                        </p:par>
                        <p:par>
                          <p:cTn id="71" fill="hold">
                            <p:stCondLst>
                              <p:cond delay="8000"/>
                            </p:stCondLst>
                            <p:childTnLst>
                              <p:par>
                                <p:cTn id="72" presetID="22" presetClass="entr" presetSubtype="8" fill="hold" grpId="0" nodeType="afterEffect">
                                  <p:stCondLst>
                                    <p:cond delay="0"/>
                                  </p:stCondLst>
                                  <p:childTnLst>
                                    <p:set>
                                      <p:cBhvr>
                                        <p:cTn id="73" dur="1" fill="hold">
                                          <p:stCondLst>
                                            <p:cond delay="0"/>
                                          </p:stCondLst>
                                        </p:cTn>
                                        <p:tgtEl>
                                          <p:spTgt spid="52"/>
                                        </p:tgtEl>
                                        <p:attrNameLst>
                                          <p:attrName>style.visibility</p:attrName>
                                        </p:attrNameLst>
                                      </p:cBhvr>
                                      <p:to>
                                        <p:strVal val="visible"/>
                                      </p:to>
                                    </p:set>
                                    <p:animEffect transition="in" filter="wipe(left)">
                                      <p:cBhvr>
                                        <p:cTn id="74" dur="500"/>
                                        <p:tgtEl>
                                          <p:spTgt spid="52"/>
                                        </p:tgtEl>
                                      </p:cBhvr>
                                    </p:animEffect>
                                  </p:childTnLst>
                                </p:cTn>
                              </p:par>
                            </p:childTnLst>
                          </p:cTn>
                        </p:par>
                        <p:par>
                          <p:cTn id="75" fill="hold">
                            <p:stCondLst>
                              <p:cond delay="8500"/>
                            </p:stCondLst>
                            <p:childTnLst>
                              <p:par>
                                <p:cTn id="76" presetID="22" presetClass="entr" presetSubtype="1" fill="hold" grpId="0" nodeType="afterEffect">
                                  <p:stCondLst>
                                    <p:cond delay="0"/>
                                  </p:stCondLst>
                                  <p:childTnLst>
                                    <p:set>
                                      <p:cBhvr>
                                        <p:cTn id="77" dur="1" fill="hold">
                                          <p:stCondLst>
                                            <p:cond delay="0"/>
                                          </p:stCondLst>
                                        </p:cTn>
                                        <p:tgtEl>
                                          <p:spTgt spid="53"/>
                                        </p:tgtEl>
                                        <p:attrNameLst>
                                          <p:attrName>style.visibility</p:attrName>
                                        </p:attrNameLst>
                                      </p:cBhvr>
                                      <p:to>
                                        <p:strVal val="visible"/>
                                      </p:to>
                                    </p:set>
                                    <p:animEffect transition="in" filter="wipe(up)">
                                      <p:cBhvr>
                                        <p:cTn id="78" dur="500"/>
                                        <p:tgtEl>
                                          <p:spTgt spid="53"/>
                                        </p:tgtEl>
                                      </p:cBhvr>
                                    </p:animEffect>
                                  </p:childTnLst>
                                </p:cTn>
                              </p:par>
                            </p:childTnLst>
                          </p:cTn>
                        </p:par>
                      </p:childTnLst>
                    </p:cTn>
                  </p:par>
                  <p:par>
                    <p:cTn id="79" fill="hold">
                      <p:stCondLst>
                        <p:cond delay="indefinite"/>
                      </p:stCondLst>
                      <p:childTnLst>
                        <p:par>
                          <p:cTn id="80" fill="hold">
                            <p:stCondLst>
                              <p:cond delay="0"/>
                            </p:stCondLst>
                            <p:childTnLst>
                              <p:par>
                                <p:cTn id="81" presetID="8" presetClass="entr" presetSubtype="16" fill="hold" nodeType="clickEffect">
                                  <p:stCondLst>
                                    <p:cond delay="0"/>
                                  </p:stCondLst>
                                  <p:childTnLst>
                                    <p:set>
                                      <p:cBhvr>
                                        <p:cTn id="82" dur="1" fill="hold">
                                          <p:stCondLst>
                                            <p:cond delay="0"/>
                                          </p:stCondLst>
                                        </p:cTn>
                                        <p:tgtEl>
                                          <p:spTgt spid="2"/>
                                        </p:tgtEl>
                                        <p:attrNameLst>
                                          <p:attrName>style.visibility</p:attrName>
                                        </p:attrNameLst>
                                      </p:cBhvr>
                                      <p:to>
                                        <p:strVal val="visible"/>
                                      </p:to>
                                    </p:set>
                                    <p:animEffect transition="in" filter="diamond(in)">
                                      <p:cBhvr>
                                        <p:cTn id="83" dur="20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2" grpId="0" bldLvl="0" animBg="1"/>
      <p:bldP spid="33" grpId="0"/>
      <p:bldP spid="39" grpId="0" bldLvl="0" animBg="1"/>
      <p:bldP spid="40" grpId="0"/>
      <p:bldP spid="43" grpId="0"/>
      <p:bldP spid="14" grpId="0" bldLvl="0" animBg="1"/>
      <p:bldP spid="15" grpId="0"/>
      <p:bldP spid="16" grpId="0"/>
      <p:bldP spid="17" grpId="0" bldLvl="0" animBg="1"/>
      <p:bldP spid="46" grpId="0"/>
      <p:bldP spid="47" grpId="0"/>
      <p:bldP spid="48" grpId="0" bldLvl="0" animBg="1"/>
      <p:bldP spid="49" grpId="0"/>
      <p:bldP spid="50" grpId="0"/>
      <p:bldP spid="51" grpId="0" bldLvl="0" animBg="1"/>
      <p:bldP spid="52" grpId="0"/>
      <p:bldP spid="53"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矩形 31"/>
          <p:cNvSpPr/>
          <p:nvPr/>
        </p:nvSpPr>
        <p:spPr bwMode="auto">
          <a:xfrm>
            <a:off x="578557" y="389336"/>
            <a:ext cx="324672" cy="599032"/>
          </a:xfrm>
          <a:prstGeom prst="rect">
            <a:avLst/>
          </a:prstGeom>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91440" tIns="45720" rIns="91440" bIns="45720" numCol="1" rtlCol="0" anchor="t" anchorCtr="0" compatLnSpc="1"/>
          <a:lstStyle/>
          <a:p>
            <a:pPr marL="0" marR="0" indent="0" algn="l" defTabSz="914400" rtl="0" eaLnBrk="1" fontAlgn="base" latinLnBrk="0" hangingPunct="1">
              <a:lnSpc>
                <a:spcPct val="100000"/>
              </a:lnSpc>
              <a:spcBef>
                <a:spcPct val="0"/>
              </a:spcBef>
              <a:spcAft>
                <a:spcPct val="0"/>
              </a:spcAft>
              <a:buClrTx/>
              <a:buSzTx/>
              <a:buFontTx/>
              <a:buNone/>
            </a:pPr>
            <a:endParaRPr kumimoji="0" lang="zh-CN" altLang="en-US" sz="1800" b="1" i="0" u="none" strike="noStrike" cap="none" normalizeH="0" baseline="0" smtClean="0">
              <a:ln>
                <a:noFill/>
              </a:ln>
              <a:solidFill>
                <a:schemeClr val="tx1"/>
              </a:solidFill>
              <a:effectLst/>
              <a:latin typeface="Arial" panose="020B0604020202020204" pitchFamily="34" charset="0"/>
              <a:ea typeface="微软雅黑" panose="020B0503020204020204" pitchFamily="34" charset="-122"/>
            </a:endParaRPr>
          </a:p>
        </p:txBody>
      </p:sp>
      <p:sp>
        <p:nvSpPr>
          <p:cNvPr id="33" name="矩形 32"/>
          <p:cNvSpPr/>
          <p:nvPr/>
        </p:nvSpPr>
        <p:spPr>
          <a:xfrm>
            <a:off x="903229" y="477255"/>
            <a:ext cx="4372610" cy="422275"/>
          </a:xfrm>
          <a:prstGeom prst="rect">
            <a:avLst/>
          </a:prstGeom>
        </p:spPr>
        <p:txBody>
          <a:bodyPr wrap="none" lIns="68580" tIns="34290" rIns="68580" bIns="34290">
            <a:spAutoFit/>
          </a:bodyPr>
          <a:lstStyle/>
          <a:p>
            <a:r>
              <a:rPr lang="zh-CN" altLang="en-US" sz="2300" dirty="0">
                <a:solidFill>
                  <a:schemeClr val="accent1"/>
                </a:solidFill>
                <a:latin typeface="Agency FB" panose="020B0503020202020204" pitchFamily="34" charset="0"/>
              </a:rPr>
              <a:t>设计模式</a:t>
            </a:r>
            <a:r>
              <a:rPr lang="en-US" altLang="zh-CN" sz="2300" dirty="0">
                <a:solidFill>
                  <a:schemeClr val="accent1"/>
                </a:solidFill>
                <a:latin typeface="Agency FB" panose="020B0503020202020204" pitchFamily="34" charset="0"/>
              </a:rPr>
              <a:t>-Gang Of Four / </a:t>
            </a:r>
            <a:r>
              <a:rPr lang="zh-CN" altLang="en-US" sz="2300" dirty="0">
                <a:solidFill>
                  <a:schemeClr val="accent1"/>
                </a:solidFill>
                <a:latin typeface="Agency FB" panose="020B0503020202020204" pitchFamily="34" charset="0"/>
              </a:rPr>
              <a:t>四人帮</a:t>
            </a:r>
            <a:endParaRPr lang="zh-CN" altLang="en-US" sz="2300" dirty="0">
              <a:solidFill>
                <a:schemeClr val="accent1"/>
              </a:solidFill>
              <a:latin typeface="Agency FB" panose="020B0503020202020204" pitchFamily="34" charset="0"/>
            </a:endParaRPr>
          </a:p>
        </p:txBody>
      </p:sp>
      <p:sp>
        <p:nvSpPr>
          <p:cNvPr id="54" name="矩形 42"/>
          <p:cNvSpPr>
            <a:spLocks noChangeArrowheads="1"/>
          </p:cNvSpPr>
          <p:nvPr/>
        </p:nvSpPr>
        <p:spPr bwMode="auto">
          <a:xfrm>
            <a:off x="902970" y="1266825"/>
            <a:ext cx="7090410" cy="291772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lvl1pPr defTabSz="1216025">
              <a:defRPr>
                <a:solidFill>
                  <a:schemeClr val="tx1"/>
                </a:solidFill>
                <a:latin typeface="Calibri" panose="020F0502020204030204" pitchFamily="34" charset="0"/>
                <a:ea typeface="宋体" panose="02010600030101010101" pitchFamily="2" charset="-122"/>
              </a:defRPr>
            </a:lvl1pPr>
            <a:lvl2pPr marL="742950" indent="-285750" defTabSz="1216025">
              <a:defRPr>
                <a:solidFill>
                  <a:schemeClr val="tx1"/>
                </a:solidFill>
                <a:latin typeface="Calibri" panose="020F0502020204030204" pitchFamily="34" charset="0"/>
                <a:ea typeface="宋体" panose="02010600030101010101" pitchFamily="2" charset="-122"/>
              </a:defRPr>
            </a:lvl2pPr>
            <a:lvl3pPr marL="1143000" indent="-228600" defTabSz="1216025">
              <a:defRPr>
                <a:solidFill>
                  <a:schemeClr val="tx1"/>
                </a:solidFill>
                <a:latin typeface="Calibri" panose="020F0502020204030204" pitchFamily="34" charset="0"/>
                <a:ea typeface="宋体" panose="02010600030101010101" pitchFamily="2" charset="-122"/>
              </a:defRPr>
            </a:lvl3pPr>
            <a:lvl4pPr marL="1600200" indent="-228600" defTabSz="1216025">
              <a:defRPr>
                <a:solidFill>
                  <a:schemeClr val="tx1"/>
                </a:solidFill>
                <a:latin typeface="Calibri" panose="020F0502020204030204" pitchFamily="34" charset="0"/>
                <a:ea typeface="宋体" panose="02010600030101010101" pitchFamily="2" charset="-122"/>
              </a:defRPr>
            </a:lvl4pPr>
            <a:lvl5pPr marL="2057400" indent="-228600" defTabSz="1216025">
              <a:defRPr>
                <a:solidFill>
                  <a:schemeClr val="tx1"/>
                </a:solidFill>
                <a:latin typeface="Calibri" panose="020F0502020204030204" pitchFamily="34" charset="0"/>
                <a:ea typeface="宋体" panose="02010600030101010101" pitchFamily="2" charset="-122"/>
              </a:defRPr>
            </a:lvl5pPr>
            <a:lvl6pPr marL="25146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6pPr>
            <a:lvl7pPr marL="29718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7pPr>
            <a:lvl8pPr marL="34290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8pPr>
            <a:lvl9pPr marL="3886200" indent="-228600" defTabSz="1216025" eaLnBrk="0" fontAlgn="base" hangingPunct="0">
              <a:spcBef>
                <a:spcPct val="0"/>
              </a:spcBef>
              <a:spcAft>
                <a:spcPct val="0"/>
              </a:spcAft>
              <a:buFont typeface="Arial" panose="020B0604020202020204" pitchFamily="34" charset="0"/>
              <a:defRPr>
                <a:solidFill>
                  <a:schemeClr val="tx1"/>
                </a:solidFill>
                <a:latin typeface="Calibri" panose="020F0502020204030204" pitchFamily="34" charset="0"/>
                <a:ea typeface="宋体" panose="02010600030101010101" pitchFamily="2" charset="-122"/>
              </a:defRPr>
            </a:lvl9pPr>
          </a:lstStyle>
          <a:p>
            <a:pPr eaLnBrk="1" hangingPunct="1">
              <a:lnSpc>
                <a:spcPct val="120000"/>
              </a:lnSpc>
              <a:spcBef>
                <a:spcPct val="20000"/>
              </a:spcBef>
            </a:pPr>
            <a:r>
              <a:rPr sz="1200" dirty="0">
                <a:latin typeface="微软雅黑" panose="020B0503020204020204" pitchFamily="34" charset="-122"/>
                <a:ea typeface="微软雅黑" panose="020B0503020204020204" pitchFamily="34" charset="-122"/>
                <a:sym typeface="Arial" panose="020B0604020202020204" pitchFamily="34" charset="0"/>
              </a:rPr>
              <a:t>在 1994 年，由 Erich Gamma、Richard Helm、Ralph Johnson 和 John Vlissides 四人合著出版了一本名为 Design Patterns - Elements of Reusable Object-Oriented Software（中文译名：设计模式 - 可复用的面向对象软件元素） 的书，</a:t>
            </a:r>
            <a:r>
              <a:rPr sz="1200" dirty="0">
                <a:solidFill>
                  <a:srgbClr val="FF0000"/>
                </a:solidFill>
                <a:latin typeface="微软雅黑" panose="020B0503020204020204" pitchFamily="34" charset="-122"/>
                <a:ea typeface="微软雅黑" panose="020B0503020204020204" pitchFamily="34" charset="-122"/>
                <a:sym typeface="Arial" panose="020B0604020202020204" pitchFamily="34" charset="0"/>
              </a:rPr>
              <a:t>该书首次提到了软件开发中设计模式的概念</a:t>
            </a:r>
            <a:r>
              <a:rPr sz="1200" dirty="0">
                <a:latin typeface="微软雅黑" panose="020B0503020204020204" pitchFamily="34" charset="-122"/>
                <a:ea typeface="微软雅黑" panose="020B0503020204020204" pitchFamily="34" charset="-122"/>
                <a:sym typeface="Arial" panose="020B0604020202020204" pitchFamily="34" charset="0"/>
              </a:rPr>
              <a:t>。</a:t>
            </a:r>
            <a:endParaRPr sz="1200" dirty="0">
              <a:latin typeface="微软雅黑" panose="020B0503020204020204" pitchFamily="34" charset="-122"/>
              <a:ea typeface="微软雅黑" panose="020B0503020204020204" pitchFamily="34" charset="-122"/>
              <a:sym typeface="Arial" panose="020B0604020202020204" pitchFamily="34" charset="0"/>
            </a:endParaRPr>
          </a:p>
          <a:p>
            <a:pPr eaLnBrk="1" hangingPunct="1">
              <a:lnSpc>
                <a:spcPct val="120000"/>
              </a:lnSpc>
              <a:spcBef>
                <a:spcPct val="20000"/>
              </a:spcBef>
            </a:pPr>
            <a:endParaRPr sz="1200" dirty="0">
              <a:latin typeface="微软雅黑" panose="020B0503020204020204" pitchFamily="34" charset="-122"/>
              <a:ea typeface="微软雅黑" panose="020B0503020204020204" pitchFamily="34" charset="-122"/>
              <a:sym typeface="Arial" panose="020B0604020202020204" pitchFamily="34" charset="0"/>
            </a:endParaRPr>
          </a:p>
          <a:p>
            <a:pPr eaLnBrk="1" hangingPunct="1">
              <a:lnSpc>
                <a:spcPct val="120000"/>
              </a:lnSpc>
              <a:spcBef>
                <a:spcPct val="20000"/>
              </a:spcBef>
            </a:pPr>
            <a:r>
              <a:rPr sz="1200" dirty="0">
                <a:solidFill>
                  <a:srgbClr val="FF0000"/>
                </a:solidFill>
                <a:latin typeface="微软雅黑" panose="020B0503020204020204" pitchFamily="34" charset="-122"/>
                <a:ea typeface="微软雅黑" panose="020B0503020204020204" pitchFamily="34" charset="-122"/>
                <a:sym typeface="Arial" panose="020B0604020202020204" pitchFamily="34" charset="0"/>
              </a:rPr>
              <a:t>该书曾被认为是整个软件模式发展的先驱。</a:t>
            </a:r>
            <a:r>
              <a:rPr sz="1200" dirty="0">
                <a:latin typeface="微软雅黑" panose="020B0503020204020204" pitchFamily="34" charset="-122"/>
                <a:ea typeface="微软雅黑" panose="020B0503020204020204" pitchFamily="34" charset="-122"/>
                <a:sym typeface="Arial" panose="020B0604020202020204" pitchFamily="34" charset="0"/>
              </a:rPr>
              <a:t>这些先驱者们发现了可以在面向对象软件设计中捕获智慧的被隔离模式的价值。他们的模式非常大，并且高度结构化，相互依赖性更小。</a:t>
            </a:r>
            <a:endParaRPr sz="1200" dirty="0">
              <a:latin typeface="微软雅黑" panose="020B0503020204020204" pitchFamily="34" charset="-122"/>
              <a:ea typeface="微软雅黑" panose="020B0503020204020204" pitchFamily="34" charset="-122"/>
              <a:sym typeface="Arial" panose="020B0604020202020204" pitchFamily="34" charset="0"/>
            </a:endParaRPr>
          </a:p>
          <a:p>
            <a:pPr eaLnBrk="1" hangingPunct="1">
              <a:lnSpc>
                <a:spcPct val="120000"/>
              </a:lnSpc>
              <a:spcBef>
                <a:spcPct val="20000"/>
              </a:spcBef>
            </a:pPr>
            <a:endParaRPr sz="1200" dirty="0">
              <a:latin typeface="微软雅黑" panose="020B0503020204020204" pitchFamily="34" charset="-122"/>
              <a:ea typeface="微软雅黑" panose="020B0503020204020204" pitchFamily="34" charset="-122"/>
              <a:sym typeface="Arial" panose="020B0604020202020204" pitchFamily="34" charset="0"/>
            </a:endParaRPr>
          </a:p>
          <a:p>
            <a:pPr eaLnBrk="1" hangingPunct="1">
              <a:lnSpc>
                <a:spcPct val="120000"/>
              </a:lnSpc>
              <a:spcBef>
                <a:spcPct val="20000"/>
              </a:spcBef>
            </a:pPr>
            <a:r>
              <a:rPr sz="1200" dirty="0">
                <a:latin typeface="微软雅黑" panose="020B0503020204020204" pitchFamily="34" charset="-122"/>
                <a:ea typeface="微软雅黑" panose="020B0503020204020204" pitchFamily="34" charset="-122"/>
                <a:sym typeface="Arial" panose="020B0604020202020204" pitchFamily="34" charset="0"/>
              </a:rPr>
              <a:t>四位作者合称 GOF（四人帮，全拼 Gang of Four）。</a:t>
            </a:r>
            <a:r>
              <a:rPr sz="1200" dirty="0" err="1">
                <a:latin typeface="微软雅黑" panose="020B0503020204020204" pitchFamily="34" charset="-122"/>
                <a:ea typeface="微软雅黑" panose="020B0503020204020204" pitchFamily="34" charset="-122"/>
                <a:sym typeface="Arial" panose="020B0604020202020204" pitchFamily="34" charset="0"/>
              </a:rPr>
              <a:t>他们所提出的设计模式主要是基于以下的面向对象设计原则</a:t>
            </a:r>
            <a:r>
              <a:rPr sz="1200" dirty="0" smtClean="0">
                <a:latin typeface="微软雅黑" panose="020B0503020204020204" pitchFamily="34" charset="-122"/>
                <a:ea typeface="微软雅黑" panose="020B0503020204020204" pitchFamily="34" charset="-122"/>
                <a:sym typeface="Arial" panose="020B0604020202020204" pitchFamily="34" charset="0"/>
              </a:rPr>
              <a:t>。</a:t>
            </a:r>
            <a:endParaRPr sz="1200" dirty="0">
              <a:latin typeface="微软雅黑" panose="020B0503020204020204" pitchFamily="34" charset="-122"/>
              <a:ea typeface="微软雅黑" panose="020B0503020204020204" pitchFamily="34" charset="-122"/>
              <a:sym typeface="Arial" panose="020B0604020202020204" pitchFamily="34" charset="0"/>
            </a:endParaRPr>
          </a:p>
          <a:p>
            <a:pPr eaLnBrk="1" hangingPunct="1">
              <a:lnSpc>
                <a:spcPct val="120000"/>
              </a:lnSpc>
              <a:spcBef>
                <a:spcPct val="20000"/>
              </a:spcBef>
            </a:pPr>
            <a:endParaRPr sz="1200" dirty="0">
              <a:latin typeface="微软雅黑" panose="020B0503020204020204" pitchFamily="34" charset="-122"/>
              <a:ea typeface="微软雅黑" panose="020B0503020204020204" pitchFamily="34" charset="-122"/>
              <a:sym typeface="Arial" panose="020B0604020202020204" pitchFamily="34" charset="0"/>
            </a:endParaRPr>
          </a:p>
          <a:p>
            <a:pPr eaLnBrk="1" hangingPunct="1">
              <a:lnSpc>
                <a:spcPct val="120000"/>
              </a:lnSpc>
              <a:spcBef>
                <a:spcPct val="20000"/>
              </a:spcBef>
            </a:pPr>
            <a:r>
              <a:rPr sz="1200" dirty="0">
                <a:solidFill>
                  <a:srgbClr val="FF0000"/>
                </a:solidFill>
                <a:latin typeface="微软雅黑" panose="020B0503020204020204" pitchFamily="34" charset="-122"/>
                <a:ea typeface="微软雅黑" panose="020B0503020204020204" pitchFamily="34" charset="-122"/>
                <a:sym typeface="Arial" panose="020B0604020202020204" pitchFamily="34" charset="0"/>
              </a:rPr>
              <a:t>    对接口编程而不是对实现编程。</a:t>
            </a:r>
            <a:endParaRPr sz="1200" dirty="0">
              <a:solidFill>
                <a:srgbClr val="FF0000"/>
              </a:solidFill>
              <a:latin typeface="微软雅黑" panose="020B0503020204020204" pitchFamily="34" charset="-122"/>
              <a:ea typeface="微软雅黑" panose="020B0503020204020204" pitchFamily="34" charset="-122"/>
              <a:sym typeface="Arial" panose="020B0604020202020204" pitchFamily="34" charset="0"/>
            </a:endParaRPr>
          </a:p>
          <a:p>
            <a:pPr eaLnBrk="1" hangingPunct="1">
              <a:lnSpc>
                <a:spcPct val="120000"/>
              </a:lnSpc>
              <a:spcBef>
                <a:spcPct val="20000"/>
              </a:spcBef>
            </a:pPr>
            <a:r>
              <a:rPr sz="1200" dirty="0">
                <a:solidFill>
                  <a:srgbClr val="FF0000"/>
                </a:solidFill>
                <a:latin typeface="微软雅黑" panose="020B0503020204020204" pitchFamily="34" charset="-122"/>
                <a:ea typeface="微软雅黑" panose="020B0503020204020204" pitchFamily="34" charset="-122"/>
                <a:sym typeface="Arial" panose="020B0604020202020204" pitchFamily="34" charset="0"/>
              </a:rPr>
              <a:t>    优先使用对象组合而不是继承。</a:t>
            </a:r>
            <a:endParaRPr sz="1200" dirty="0">
              <a:solidFill>
                <a:srgbClr val="FF0000"/>
              </a:solidFill>
              <a:latin typeface="微软雅黑" panose="020B0503020204020204" pitchFamily="34" charset="-122"/>
              <a:ea typeface="微软雅黑" panose="020B0503020204020204" pitchFamily="34" charset="-122"/>
              <a:sym typeface="Arial" panose="020B0604020202020204" pitchFamily="34" charset="0"/>
            </a:endParaRPr>
          </a:p>
        </p:txBody>
      </p:sp>
    </p:spTree>
  </p:cSld>
  <p:clrMapOvr>
    <a:masterClrMapping/>
  </p:clrMapOvr>
  <mc:AlternateContent xmlns:mc="http://schemas.openxmlformats.org/markup-compatibility/2006">
    <mc:Choice xmlns:p14="http://schemas.microsoft.com/office/powerpoint/2010/main" Requires="p14">
      <p:transition spd="slow" p14:dur="1600">
        <p14:gallery dir="l"/>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32"/>
                                        </p:tgtEl>
                                        <p:attrNameLst>
                                          <p:attrName>style.visibility</p:attrName>
                                        </p:attrNameLst>
                                      </p:cBhvr>
                                      <p:to>
                                        <p:strVal val="visible"/>
                                      </p:to>
                                    </p:set>
                                    <p:animEffect transition="in" filter="wipe(left)">
                                      <p:cBhvr>
                                        <p:cTn id="7" dur="500"/>
                                        <p:tgtEl>
                                          <p:spTgt spid="32"/>
                                        </p:tgtEl>
                                      </p:cBhvr>
                                    </p:animEffect>
                                  </p:childTnLst>
                                </p:cTn>
                              </p:par>
                            </p:childTnLst>
                          </p:cTn>
                        </p:par>
                        <p:par>
                          <p:cTn id="8" fill="hold">
                            <p:stCondLst>
                              <p:cond delay="500"/>
                            </p:stCondLst>
                            <p:childTnLst>
                              <p:par>
                                <p:cTn id="9" presetID="42" presetClass="entr" presetSubtype="0" fill="hold" grpId="0" nodeType="afterEffect">
                                  <p:stCondLst>
                                    <p:cond delay="0"/>
                                  </p:stCondLst>
                                  <p:childTnLst>
                                    <p:set>
                                      <p:cBhvr>
                                        <p:cTn id="10" dur="1" fill="hold">
                                          <p:stCondLst>
                                            <p:cond delay="0"/>
                                          </p:stCondLst>
                                        </p:cTn>
                                        <p:tgtEl>
                                          <p:spTgt spid="33"/>
                                        </p:tgtEl>
                                        <p:attrNameLst>
                                          <p:attrName>style.visibility</p:attrName>
                                        </p:attrNameLst>
                                      </p:cBhvr>
                                      <p:to>
                                        <p:strVal val="visible"/>
                                      </p:to>
                                    </p:set>
                                    <p:animEffect transition="in" filter="fade">
                                      <p:cBhvr>
                                        <p:cTn id="11" dur="1000"/>
                                        <p:tgtEl>
                                          <p:spTgt spid="33"/>
                                        </p:tgtEl>
                                      </p:cBhvr>
                                    </p:animEffect>
                                    <p:anim calcmode="lin" valueType="num">
                                      <p:cBhvr>
                                        <p:cTn id="12" dur="1000" fill="hold"/>
                                        <p:tgtEl>
                                          <p:spTgt spid="33"/>
                                        </p:tgtEl>
                                        <p:attrNameLst>
                                          <p:attrName>ppt_x</p:attrName>
                                        </p:attrNameLst>
                                      </p:cBhvr>
                                      <p:tavLst>
                                        <p:tav tm="0">
                                          <p:val>
                                            <p:strVal val="#ppt_x"/>
                                          </p:val>
                                        </p:tav>
                                        <p:tav tm="100000">
                                          <p:val>
                                            <p:strVal val="#ppt_x"/>
                                          </p:val>
                                        </p:tav>
                                      </p:tavLst>
                                    </p:anim>
                                    <p:anim calcmode="lin" valueType="num">
                                      <p:cBhvr>
                                        <p:cTn id="13" dur="1000" fill="hold"/>
                                        <p:tgtEl>
                                          <p:spTgt spid="33"/>
                                        </p:tgtEl>
                                        <p:attrNameLst>
                                          <p:attrName>ppt_y</p:attrName>
                                        </p:attrNameLst>
                                      </p:cBhvr>
                                      <p:tavLst>
                                        <p:tav tm="0">
                                          <p:val>
                                            <p:strVal val="#ppt_y+.1"/>
                                          </p:val>
                                        </p:tav>
                                        <p:tav tm="100000">
                                          <p:val>
                                            <p:strVal val="#ppt_y"/>
                                          </p:val>
                                        </p:tav>
                                      </p:tavLst>
                                    </p:anim>
                                  </p:childTnLst>
                                </p:cTn>
                              </p:par>
                            </p:childTnLst>
                          </p:cTn>
                        </p:par>
                        <p:par>
                          <p:cTn id="14" fill="hold">
                            <p:stCondLst>
                              <p:cond delay="1500"/>
                            </p:stCondLst>
                            <p:childTnLst>
                              <p:par>
                                <p:cTn id="15" presetID="2" presetClass="entr" presetSubtype="4" fill="hold" grpId="0" nodeType="afterEffect">
                                  <p:stCondLst>
                                    <p:cond delay="0"/>
                                  </p:stCondLst>
                                  <p:childTnLst>
                                    <p:set>
                                      <p:cBhvr>
                                        <p:cTn id="16" dur="1" fill="hold">
                                          <p:stCondLst>
                                            <p:cond delay="0"/>
                                          </p:stCondLst>
                                        </p:cTn>
                                        <p:tgtEl>
                                          <p:spTgt spid="54"/>
                                        </p:tgtEl>
                                        <p:attrNameLst>
                                          <p:attrName>style.visibility</p:attrName>
                                        </p:attrNameLst>
                                      </p:cBhvr>
                                      <p:to>
                                        <p:strVal val="visible"/>
                                      </p:to>
                                    </p:set>
                                    <p:anim calcmode="lin" valueType="num">
                                      <p:cBhvr additive="base">
                                        <p:cTn id="17" dur="500" fill="hold"/>
                                        <p:tgtEl>
                                          <p:spTgt spid="54"/>
                                        </p:tgtEl>
                                        <p:attrNameLst>
                                          <p:attrName>ppt_x</p:attrName>
                                        </p:attrNameLst>
                                      </p:cBhvr>
                                      <p:tavLst>
                                        <p:tav tm="0">
                                          <p:val>
                                            <p:strVal val="#ppt_x"/>
                                          </p:val>
                                        </p:tav>
                                        <p:tav tm="100000">
                                          <p:val>
                                            <p:strVal val="#ppt_x"/>
                                          </p:val>
                                        </p:tav>
                                      </p:tavLst>
                                    </p:anim>
                                    <p:anim calcmode="lin" valueType="num">
                                      <p:cBhvr additive="base">
                                        <p:cTn id="18" dur="500" fill="hold"/>
                                        <p:tgtEl>
                                          <p:spTgt spid="5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2" grpId="0" bldLvl="0" animBg="1"/>
      <p:bldP spid="33" grpId="0"/>
      <p:bldP spid="54"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 name="矩形 31"/>
          <p:cNvSpPr/>
          <p:nvPr/>
        </p:nvSpPr>
        <p:spPr bwMode="auto">
          <a:xfrm>
            <a:off x="578557" y="389336"/>
            <a:ext cx="324672" cy="599032"/>
          </a:xfrm>
          <a:prstGeom prst="rect">
            <a:avLst/>
          </a:prstGeom>
          <a:ln>
            <a:noFill/>
            <a:headEnd type="none" w="med" len="med"/>
            <a:tailEnd type="none" w="med" len="med"/>
          </a:ln>
        </p:spPr>
        <p:style>
          <a:lnRef idx="2">
            <a:schemeClr val="accent1">
              <a:shade val="50000"/>
            </a:schemeClr>
          </a:lnRef>
          <a:fillRef idx="1">
            <a:schemeClr val="accent1"/>
          </a:fillRef>
          <a:effectRef idx="0">
            <a:schemeClr val="accent1"/>
          </a:effectRef>
          <a:fontRef idx="minor">
            <a:schemeClr val="lt1"/>
          </a:fontRef>
        </p:style>
        <p:txBody>
          <a:bodyPr vert="horz" wrap="square" lIns="91440" tIns="45720" rIns="91440" bIns="45720" numCol="1" rtlCol="0" anchor="t" anchorCtr="0" compatLnSpc="1"/>
          <a:lstStyle/>
          <a:p>
            <a:pPr marL="0" marR="0" indent="0" algn="l" defTabSz="914400" rtl="0" eaLnBrk="1" fontAlgn="base" latinLnBrk="0" hangingPunct="1">
              <a:lnSpc>
                <a:spcPct val="100000"/>
              </a:lnSpc>
              <a:spcBef>
                <a:spcPct val="0"/>
              </a:spcBef>
              <a:spcAft>
                <a:spcPct val="0"/>
              </a:spcAft>
              <a:buClrTx/>
              <a:buSzTx/>
              <a:buFontTx/>
              <a:buNone/>
            </a:pPr>
            <a:endParaRPr kumimoji="0" lang="zh-CN" altLang="en-US" sz="1800" b="1" i="0" u="none" strike="noStrike" cap="none" normalizeH="0" baseline="0" smtClean="0">
              <a:ln>
                <a:noFill/>
              </a:ln>
              <a:solidFill>
                <a:schemeClr val="tx1"/>
              </a:solidFill>
              <a:effectLst/>
              <a:latin typeface="Arial" panose="020B0604020202020204" pitchFamily="34" charset="0"/>
              <a:ea typeface="微软雅黑" panose="020B0503020204020204" pitchFamily="34" charset="-122"/>
            </a:endParaRPr>
          </a:p>
        </p:txBody>
      </p:sp>
      <p:sp>
        <p:nvSpPr>
          <p:cNvPr id="33" name="矩形 32"/>
          <p:cNvSpPr/>
          <p:nvPr/>
        </p:nvSpPr>
        <p:spPr>
          <a:xfrm>
            <a:off x="903229" y="477255"/>
            <a:ext cx="1927860" cy="422275"/>
          </a:xfrm>
          <a:prstGeom prst="rect">
            <a:avLst/>
          </a:prstGeom>
        </p:spPr>
        <p:txBody>
          <a:bodyPr wrap="none" lIns="68580" tIns="34290" rIns="68580" bIns="34290">
            <a:spAutoFit/>
          </a:bodyPr>
          <a:lstStyle/>
          <a:p>
            <a:r>
              <a:rPr lang="en-US" altLang="zh-CN" sz="2300" dirty="0">
                <a:solidFill>
                  <a:schemeClr val="accent1"/>
                </a:solidFill>
                <a:latin typeface="Agency FB" panose="020B0503020202020204" pitchFamily="34" charset="0"/>
              </a:rPr>
              <a:t>23</a:t>
            </a:r>
            <a:r>
              <a:rPr lang="zh-CN" altLang="en-US" sz="2300" dirty="0">
                <a:solidFill>
                  <a:schemeClr val="accent1"/>
                </a:solidFill>
                <a:latin typeface="Agency FB" panose="020B0503020202020204" pitchFamily="34" charset="0"/>
              </a:rPr>
              <a:t>种设计模式</a:t>
            </a:r>
            <a:endParaRPr lang="zh-CN" altLang="en-US" sz="2300" dirty="0">
              <a:solidFill>
                <a:schemeClr val="accent1"/>
              </a:solidFill>
              <a:latin typeface="Agency FB" panose="020B0503020202020204" pitchFamily="34" charset="0"/>
            </a:endParaRPr>
          </a:p>
        </p:txBody>
      </p:sp>
      <p:pic>
        <p:nvPicPr>
          <p:cNvPr id="4" name="Picture 3"/>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0" y="1076287"/>
            <a:ext cx="9144000" cy="4068802"/>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600">
        <p14:gallery dir="l"/>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32"/>
                                        </p:tgtEl>
                                        <p:attrNameLst>
                                          <p:attrName>style.visibility</p:attrName>
                                        </p:attrNameLst>
                                      </p:cBhvr>
                                      <p:to>
                                        <p:strVal val="visible"/>
                                      </p:to>
                                    </p:set>
                                    <p:animEffect transition="in" filter="wipe(left)">
                                      <p:cBhvr>
                                        <p:cTn id="7" dur="500"/>
                                        <p:tgtEl>
                                          <p:spTgt spid="32"/>
                                        </p:tgtEl>
                                      </p:cBhvr>
                                    </p:animEffect>
                                  </p:childTnLst>
                                </p:cTn>
                              </p:par>
                            </p:childTnLst>
                          </p:cTn>
                        </p:par>
                        <p:par>
                          <p:cTn id="8" fill="hold">
                            <p:stCondLst>
                              <p:cond delay="500"/>
                            </p:stCondLst>
                            <p:childTnLst>
                              <p:par>
                                <p:cTn id="9" presetID="42" presetClass="entr" presetSubtype="0" fill="hold" grpId="0" nodeType="afterEffect">
                                  <p:stCondLst>
                                    <p:cond delay="0"/>
                                  </p:stCondLst>
                                  <p:childTnLst>
                                    <p:set>
                                      <p:cBhvr>
                                        <p:cTn id="10" dur="1" fill="hold">
                                          <p:stCondLst>
                                            <p:cond delay="0"/>
                                          </p:stCondLst>
                                        </p:cTn>
                                        <p:tgtEl>
                                          <p:spTgt spid="33"/>
                                        </p:tgtEl>
                                        <p:attrNameLst>
                                          <p:attrName>style.visibility</p:attrName>
                                        </p:attrNameLst>
                                      </p:cBhvr>
                                      <p:to>
                                        <p:strVal val="visible"/>
                                      </p:to>
                                    </p:set>
                                    <p:animEffect transition="in" filter="fade">
                                      <p:cBhvr>
                                        <p:cTn id="11" dur="1000"/>
                                        <p:tgtEl>
                                          <p:spTgt spid="33"/>
                                        </p:tgtEl>
                                      </p:cBhvr>
                                    </p:animEffect>
                                    <p:anim calcmode="lin" valueType="num">
                                      <p:cBhvr>
                                        <p:cTn id="12" dur="1000" fill="hold"/>
                                        <p:tgtEl>
                                          <p:spTgt spid="33"/>
                                        </p:tgtEl>
                                        <p:attrNameLst>
                                          <p:attrName>ppt_x</p:attrName>
                                        </p:attrNameLst>
                                      </p:cBhvr>
                                      <p:tavLst>
                                        <p:tav tm="0">
                                          <p:val>
                                            <p:strVal val="#ppt_x"/>
                                          </p:val>
                                        </p:tav>
                                        <p:tav tm="100000">
                                          <p:val>
                                            <p:strVal val="#ppt_x"/>
                                          </p:val>
                                        </p:tav>
                                      </p:tavLst>
                                    </p:anim>
                                    <p:anim calcmode="lin" valueType="num">
                                      <p:cBhvr>
                                        <p:cTn id="13" dur="1000" fill="hold"/>
                                        <p:tgtEl>
                                          <p:spTgt spid="33"/>
                                        </p:tgtEl>
                                        <p:attrNameLst>
                                          <p:attrName>ppt_y</p:attrName>
                                        </p:attrNameLst>
                                      </p:cBhvr>
                                      <p:tavLst>
                                        <p:tav tm="0">
                                          <p:val>
                                            <p:strVal val="#ppt_y+.1"/>
                                          </p:val>
                                        </p:tav>
                                        <p:tav tm="100000">
                                          <p:val>
                                            <p:strVal val="#ppt_y"/>
                                          </p:val>
                                        </p:tav>
                                      </p:tavLst>
                                    </p:anim>
                                  </p:childTnLst>
                                </p:cTn>
                              </p:par>
                            </p:childTnLst>
                          </p:cTn>
                        </p:par>
                        <p:par>
                          <p:cTn id="14" fill="hold">
                            <p:stCondLst>
                              <p:cond delay="1500"/>
                            </p:stCondLst>
                            <p:childTnLst>
                              <p:par>
                                <p:cTn id="15" presetID="42" presetClass="entr" presetSubtype="0" fill="hold" nodeType="afterEffect">
                                  <p:stCondLst>
                                    <p:cond delay="0"/>
                                  </p:stCondLst>
                                  <p:childTnLst>
                                    <p:set>
                                      <p:cBhvr>
                                        <p:cTn id="16" dur="1" fill="hold">
                                          <p:stCondLst>
                                            <p:cond delay="0"/>
                                          </p:stCondLst>
                                        </p:cTn>
                                        <p:tgtEl>
                                          <p:spTgt spid="4"/>
                                        </p:tgtEl>
                                        <p:attrNameLst>
                                          <p:attrName>style.visibility</p:attrName>
                                        </p:attrNameLst>
                                      </p:cBhvr>
                                      <p:to>
                                        <p:strVal val="visible"/>
                                      </p:to>
                                    </p:set>
                                    <p:animEffect transition="in" filter="fade">
                                      <p:cBhvr>
                                        <p:cTn id="17" dur="1000"/>
                                        <p:tgtEl>
                                          <p:spTgt spid="4"/>
                                        </p:tgtEl>
                                      </p:cBhvr>
                                    </p:animEffect>
                                    <p:anim calcmode="lin" valueType="num">
                                      <p:cBhvr>
                                        <p:cTn id="18" dur="1000" fill="hold"/>
                                        <p:tgtEl>
                                          <p:spTgt spid="4"/>
                                        </p:tgtEl>
                                        <p:attrNameLst>
                                          <p:attrName>ppt_x</p:attrName>
                                        </p:attrNameLst>
                                      </p:cBhvr>
                                      <p:tavLst>
                                        <p:tav tm="0">
                                          <p:val>
                                            <p:strVal val="#ppt_x"/>
                                          </p:val>
                                        </p:tav>
                                        <p:tav tm="100000">
                                          <p:val>
                                            <p:strVal val="#ppt_x"/>
                                          </p:val>
                                        </p:tav>
                                      </p:tavLst>
                                    </p:anim>
                                    <p:anim calcmode="lin" valueType="num">
                                      <p:cBhvr>
                                        <p:cTn id="19" dur="1000" fill="hold"/>
                                        <p:tgtEl>
                                          <p:spTgt spid="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2" grpId="0" bldLvl="0" animBg="1"/>
      <p:bldP spid="33" grpId="0"/>
    </p:bldLst>
  </p:timing>
</p:sld>
</file>

<file path=ppt/theme/theme1.xml><?xml version="1.0" encoding="utf-8"?>
<a:theme xmlns:a="http://schemas.openxmlformats.org/drawingml/2006/main" name="Default Design">
  <a:themeElements>
    <a:clrScheme name="自定义 6">
      <a:dk1>
        <a:sysClr val="windowText" lastClr="000000"/>
      </a:dk1>
      <a:lt1>
        <a:sysClr val="window" lastClr="FFFFFF"/>
      </a:lt1>
      <a:dk2>
        <a:srgbClr val="04617B"/>
      </a:dk2>
      <a:lt2>
        <a:srgbClr val="DBF5F9"/>
      </a:lt2>
      <a:accent1>
        <a:srgbClr val="0F6FC6"/>
      </a:accent1>
      <a:accent2>
        <a:srgbClr val="009DD9"/>
      </a:accent2>
      <a:accent3>
        <a:srgbClr val="0F6FC6"/>
      </a:accent3>
      <a:accent4>
        <a:srgbClr val="009DD9"/>
      </a:accent4>
      <a:accent5>
        <a:srgbClr val="7CCA62"/>
      </a:accent5>
      <a:accent6>
        <a:srgbClr val="A5C249"/>
      </a:accent6>
      <a:hlink>
        <a:srgbClr val="F49100"/>
      </a:hlink>
      <a:folHlink>
        <a:srgbClr val="85DFD0"/>
      </a:folHlink>
    </a:clrScheme>
    <a:fontScheme name="Default Design">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raClrSchemeLst>
    <a:extraClrScheme>
      <a:clrScheme name="Default Design 1">
        <a:dk1>
          <a:srgbClr val="000000"/>
        </a:dk1>
        <a:lt1>
          <a:srgbClr val="FFFFFF"/>
        </a:lt1>
        <a:dk2>
          <a:srgbClr val="CC3300"/>
        </a:dk2>
        <a:lt2>
          <a:srgbClr val="808080"/>
        </a:lt2>
        <a:accent1>
          <a:srgbClr val="FF6161"/>
        </a:accent1>
        <a:accent2>
          <a:srgbClr val="FFC319"/>
        </a:accent2>
        <a:accent3>
          <a:srgbClr val="FFFFFF"/>
        </a:accent3>
        <a:accent4>
          <a:srgbClr val="000000"/>
        </a:accent4>
        <a:accent5>
          <a:srgbClr val="FFB7B7"/>
        </a:accent5>
        <a:accent6>
          <a:srgbClr val="E7B016"/>
        </a:accent6>
        <a:hlink>
          <a:srgbClr val="A8D02A"/>
        </a:hlink>
        <a:folHlink>
          <a:srgbClr val="5CB1FE"/>
        </a:folHlink>
      </a:clrScheme>
      <a:clrMap bg1="lt1" tx1="dk1" bg2="lt2" tx2="dk2" accent1="accent1" accent2="accent2" accent3="accent3" accent4="accent4" accent5="accent5" accent6="accent6" hlink="hlink" folHlink="folHlink"/>
    </a:extraClrScheme>
    <a:extraClrScheme>
      <a:clrScheme name="Default Design 2">
        <a:dk1>
          <a:srgbClr val="000000"/>
        </a:dk1>
        <a:lt1>
          <a:srgbClr val="FFFFFF"/>
        </a:lt1>
        <a:dk2>
          <a:srgbClr val="006666"/>
        </a:dk2>
        <a:lt2>
          <a:srgbClr val="808080"/>
        </a:lt2>
        <a:accent1>
          <a:srgbClr val="F8A230"/>
        </a:accent1>
        <a:accent2>
          <a:srgbClr val="5CACE2"/>
        </a:accent2>
        <a:accent3>
          <a:srgbClr val="FFFFFF"/>
        </a:accent3>
        <a:accent4>
          <a:srgbClr val="000000"/>
        </a:accent4>
        <a:accent5>
          <a:srgbClr val="FBCEAD"/>
        </a:accent5>
        <a:accent6>
          <a:srgbClr val="539BCD"/>
        </a:accent6>
        <a:hlink>
          <a:srgbClr val="E569A7"/>
        </a:hlink>
        <a:folHlink>
          <a:srgbClr val="95D844"/>
        </a:folHlink>
      </a:clrScheme>
      <a:clrMap bg1="lt1" tx1="dk1" bg2="lt2" tx2="dk2" accent1="accent1" accent2="accent2" accent3="accent3" accent4="accent4" accent5="accent5" accent6="accent6" hlink="hlink" folHlink="folHlink"/>
    </a:extraClrScheme>
    <a:extraClrScheme>
      <a:clrScheme name="Default Design 3">
        <a:dk1>
          <a:srgbClr val="000000"/>
        </a:dk1>
        <a:lt1>
          <a:srgbClr val="FFFFFF"/>
        </a:lt1>
        <a:dk2>
          <a:srgbClr val="000066"/>
        </a:dk2>
        <a:lt2>
          <a:srgbClr val="808080"/>
        </a:lt2>
        <a:accent1>
          <a:srgbClr val="8EEA3A"/>
        </a:accent1>
        <a:accent2>
          <a:srgbClr val="F97B90"/>
        </a:accent2>
        <a:accent3>
          <a:srgbClr val="FFFFFF"/>
        </a:accent3>
        <a:accent4>
          <a:srgbClr val="000000"/>
        </a:accent4>
        <a:accent5>
          <a:srgbClr val="C6F3AE"/>
        </a:accent5>
        <a:accent6>
          <a:srgbClr val="E26F82"/>
        </a:accent6>
        <a:hlink>
          <a:srgbClr val="5DC2F5"/>
        </a:hlink>
        <a:folHlink>
          <a:srgbClr val="FFA41D"/>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9633</Words>
  <Application>WPS 演示</Application>
  <PresentationFormat>Custom</PresentationFormat>
  <Paragraphs>390</Paragraphs>
  <Slides>36</Slides>
  <Notes>36</Notes>
  <HiddenSlides>0</HiddenSlides>
  <MMClips>0</MMClips>
  <ScaleCrop>false</ScaleCrop>
  <HeadingPairs>
    <vt:vector size="6" baseType="variant">
      <vt:variant>
        <vt:lpstr>已用的字体</vt:lpstr>
      </vt:variant>
      <vt:variant>
        <vt:i4>14</vt:i4>
      </vt:variant>
      <vt:variant>
        <vt:lpstr>主题</vt:lpstr>
      </vt:variant>
      <vt:variant>
        <vt:i4>1</vt:i4>
      </vt:variant>
      <vt:variant>
        <vt:lpstr>幻灯片标题</vt:lpstr>
      </vt:variant>
      <vt:variant>
        <vt:i4>36</vt:i4>
      </vt:variant>
    </vt:vector>
  </HeadingPairs>
  <TitlesOfParts>
    <vt:vector size="51" baseType="lpstr">
      <vt:lpstr>Arial</vt:lpstr>
      <vt:lpstr>宋体</vt:lpstr>
      <vt:lpstr>Wingdings</vt:lpstr>
      <vt:lpstr>Amelia BT</vt:lpstr>
      <vt:lpstr>微软雅黑</vt:lpstr>
      <vt:lpstr>Agency FB</vt:lpstr>
      <vt:lpstr>Impact</vt:lpstr>
      <vt:lpstr>Open Sans</vt:lpstr>
      <vt:lpstr>华文细黑</vt:lpstr>
      <vt:lpstr>Calibri</vt:lpstr>
      <vt:lpstr>Yu Gothic UI</vt:lpstr>
      <vt:lpstr/>
      <vt:lpstr>Arial Unicode MS</vt:lpstr>
      <vt:lpstr>Segoe Print</vt:lpstr>
      <vt:lpstr>Default Design</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Guild Design Inc.</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ppt13432</dc:title>
  <dc:creator>www.themegallery.com</dc:creator>
  <cp:lastModifiedBy>???</cp:lastModifiedBy>
  <cp:revision>556</cp:revision>
  <dcterms:created xsi:type="dcterms:W3CDTF">2008-03-10T09:13:00Z</dcterms:created>
  <dcterms:modified xsi:type="dcterms:W3CDTF">2017-11-03T10:00:51Z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2052-10.1.0.6748</vt:lpwstr>
  </property>
</Properties>
</file>

<file path=docProps/thumbnail.jpeg>
</file>